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7" r:id="rId2"/>
    <p:sldId id="259" r:id="rId3"/>
    <p:sldId id="270" r:id="rId4"/>
    <p:sldId id="260" r:id="rId5"/>
    <p:sldId id="268" r:id="rId6"/>
    <p:sldId id="269" r:id="rId7"/>
    <p:sldId id="265" r:id="rId8"/>
    <p:sldId id="272" r:id="rId9"/>
    <p:sldId id="271" r:id="rId10"/>
    <p:sldId id="275" r:id="rId11"/>
    <p:sldId id="274" r:id="rId12"/>
    <p:sldId id="262" r:id="rId13"/>
    <p:sldId id="263" r:id="rId14"/>
    <p:sldId id="264" r:id="rId15"/>
    <p:sldId id="273" r:id="rId16"/>
    <p:sldId id="266" r:id="rId17"/>
    <p:sldId id="267" r:id="rId18"/>
  </p:sldIdLst>
  <p:sldSz cx="9144000" cy="5143500" type="screen16x9"/>
  <p:notesSz cx="6858000" cy="9144000"/>
  <p:embeddedFontLs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AE166D"/>
    <a:srgbClr val="BEEBA3"/>
    <a:srgbClr val="CFF8C4"/>
    <a:srgbClr val="FF99CC"/>
    <a:srgbClr val="D9E7FD"/>
    <a:srgbClr val="FFCCFF"/>
    <a:srgbClr val="009900"/>
    <a:srgbClr val="EF8600"/>
    <a:srgbClr val="007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DE256E-B80C-44FF-9C96-246EE88B6079}">
  <a:tblStyle styleId="{A0DE256E-B80C-44FF-9C96-246EE88B60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2471" autoAdjust="0"/>
  </p:normalViewPr>
  <p:slideViewPr>
    <p:cSldViewPr snapToGrid="0">
      <p:cViewPr varScale="1">
        <p:scale>
          <a:sx n="73" d="100"/>
          <a:sy n="73" d="100"/>
        </p:scale>
        <p:origin x="608"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1b9041d453d4f4b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1b9041d453d4f4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FR" dirty="0"/>
              <a:t>Club STePRiM = ordre du jour très spécifique, directement avec ceux qui instruisent le dossier. Appui technique et administratif à la mise en </a:t>
            </a:r>
            <a:r>
              <a:rPr lang="fr-FR" dirty="0" err="1"/>
              <a:t>eouvre</a:t>
            </a:r>
            <a:br>
              <a:rPr lang="fr-FR" dirty="0"/>
            </a:br>
            <a:r>
              <a:rPr lang="fr-FR" dirty="0"/>
              <a:t>Journées techniques = prendre du recul, faire du lien avec les différents chargés de mission, rencontrer les financeurs. Plus « prospectif » : se poser des questions en commun, aider le territoire hôte sur une problématique. Partage d’actions entre territoires.</a:t>
            </a:r>
          </a:p>
          <a:p>
            <a:pPr marL="158750" indent="0">
              <a:buNone/>
            </a:pPr>
            <a:endParaRPr lang="fr-FR" dirty="0"/>
          </a:p>
          <a:p>
            <a:pPr marL="158750" indent="0">
              <a:buNone/>
            </a:pPr>
            <a:r>
              <a:rPr lang="fr-FR" dirty="0"/>
              <a:t>Point commun : ça crée vraiment du réseau. </a:t>
            </a:r>
          </a:p>
        </p:txBody>
      </p:sp>
    </p:spTree>
    <p:extLst>
      <p:ext uri="{BB962C8B-B14F-4D97-AF65-F5344CB8AC3E}">
        <p14:creationId xmlns:p14="http://schemas.microsoft.com/office/powerpoint/2010/main" val="3256962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7e901900444dc1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7e901900444dc1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fd47ea77d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fd47ea77d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abd6252ab43332d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abd6252ab43332d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1b9041d453d4f4b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1b9041d453d4f4b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Exemple d’AC : idée de « débroussaillement » par le PARN – identifie PETR comme site pilote. 1) PARN puis 2) Diagnostic accompagné d’actions pour convaincre les élus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6BEC6AC3-A5F0-7350-854E-F6B45A178CDB}"/>
            </a:ext>
          </a:extLst>
        </p:cNvPr>
        <p:cNvGrpSpPr/>
        <p:nvPr/>
      </p:nvGrpSpPr>
      <p:grpSpPr>
        <a:xfrm>
          <a:off x="0" y="0"/>
          <a:ext cx="0" cy="0"/>
          <a:chOff x="0" y="0"/>
          <a:chExt cx="0" cy="0"/>
        </a:xfrm>
      </p:grpSpPr>
      <p:sp>
        <p:nvSpPr>
          <p:cNvPr id="108" name="Google Shape;108;g31b9041d453d4f4b_10:notes">
            <a:extLst>
              <a:ext uri="{FF2B5EF4-FFF2-40B4-BE49-F238E27FC236}">
                <a16:creationId xmlns:a16="http://schemas.microsoft.com/office/drawing/2014/main" id="{9A303DB4-D9FD-BE7D-680A-A68FF93518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1b9041d453d4f4b_10:notes">
            <a:extLst>
              <a:ext uri="{FF2B5EF4-FFF2-40B4-BE49-F238E27FC236}">
                <a16:creationId xmlns:a16="http://schemas.microsoft.com/office/drawing/2014/main" id="{5A576D25-B57D-AB9C-626D-9A6DFFEDD8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Exemple d’AC : idée de « débroussaillement » par le PARN – identifie PETR comme site pilote. 1) PARN puis 2) Diagnostic accompagné d’actions pour convaincre les élus</a:t>
            </a:r>
            <a:endParaRPr dirty="0"/>
          </a:p>
        </p:txBody>
      </p:sp>
    </p:spTree>
    <p:extLst>
      <p:ext uri="{BB962C8B-B14F-4D97-AF65-F5344CB8AC3E}">
        <p14:creationId xmlns:p14="http://schemas.microsoft.com/office/powerpoint/2010/main" val="114362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FR" dirty="0"/>
              <a:t>Services aménagement : </a:t>
            </a:r>
          </a:p>
          <a:p>
            <a:pPr marL="158750" indent="0">
              <a:buNone/>
            </a:pPr>
            <a:r>
              <a:rPr lang="fr-FR" dirty="0"/>
              <a:t>A GAM a reçu financement GIRN 1 donc vraiment impliqué</a:t>
            </a:r>
          </a:p>
          <a:p>
            <a:pPr marL="158750" indent="0">
              <a:buNone/>
            </a:pPr>
            <a:r>
              <a:rPr lang="fr-FR" dirty="0"/>
              <a:t>CCB dit donner avis sur PLU et SCOT, « comme il y a un volet urbanisme dans la STePRiM »</a:t>
            </a:r>
          </a:p>
          <a:p>
            <a:pPr marL="158750" indent="0">
              <a:buNone/>
            </a:pPr>
            <a:r>
              <a:rPr lang="fr-FR" dirty="0"/>
              <a:t>CCVUSP dit n’avoir jamais travaillé avec le service Aménagement</a:t>
            </a:r>
          </a:p>
        </p:txBody>
      </p:sp>
    </p:spTree>
    <p:extLst>
      <p:ext uri="{BB962C8B-B14F-4D97-AF65-F5344CB8AC3E}">
        <p14:creationId xmlns:p14="http://schemas.microsoft.com/office/powerpoint/2010/main" val="4159103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Co-financements : car FPRNM = 50%</a:t>
            </a:r>
          </a:p>
          <a:p>
            <a:r>
              <a:rPr lang="fr-FR" dirty="0"/>
              <a:t>Temps = pb pour territoire mais aussi pour DDT qui doit accompagner mais difficile d’évaluer le temps nécessaire</a:t>
            </a:r>
          </a:p>
        </p:txBody>
      </p:sp>
    </p:spTree>
    <p:extLst>
      <p:ext uri="{BB962C8B-B14F-4D97-AF65-F5344CB8AC3E}">
        <p14:creationId xmlns:p14="http://schemas.microsoft.com/office/powerpoint/2010/main" val="761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1b9041d453d4f4b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1b9041d453d4f4b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7e901900444dc1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7e901900444dc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5" name="Image 4">
            <a:extLst>
              <a:ext uri="{FF2B5EF4-FFF2-40B4-BE49-F238E27FC236}">
                <a16:creationId xmlns:a16="http://schemas.microsoft.com/office/drawing/2014/main" id="{02BEF502-AE00-07DE-7491-1887BEBB1033}"/>
              </a:ext>
            </a:extLst>
          </p:cNvPr>
          <p:cNvPicPr>
            <a:picLocks noChangeAspect="1"/>
          </p:cNvPicPr>
          <p:nvPr/>
        </p:nvPicPr>
        <p:blipFill>
          <a:blip r:embed="rId3"/>
          <a:stretch>
            <a:fillRect/>
          </a:stretch>
        </p:blipFill>
        <p:spPr>
          <a:xfrm>
            <a:off x="2969" y="0"/>
            <a:ext cx="9138062" cy="5143500"/>
          </a:xfrm>
          <a:prstGeom prst="rect">
            <a:avLst/>
          </a:prstGeom>
        </p:spPr>
      </p:pic>
      <p:sp>
        <p:nvSpPr>
          <p:cNvPr id="60" name="Google Shape;60;p14"/>
          <p:cNvSpPr txBox="1">
            <a:spLocks noGrp="1"/>
          </p:cNvSpPr>
          <p:nvPr>
            <p:ph type="ctrTitle"/>
          </p:nvPr>
        </p:nvSpPr>
        <p:spPr>
          <a:xfrm>
            <a:off x="812346" y="1311658"/>
            <a:ext cx="7519307" cy="2408465"/>
          </a:xfrm>
          <a:prstGeom prst="rect">
            <a:avLst/>
          </a:prstGeom>
          <a:solidFill>
            <a:srgbClr val="D9D9D9">
              <a:alpha val="60000"/>
            </a:srgbClr>
          </a:solidFill>
        </p:spPr>
        <p:txBody>
          <a:bodyPr spcFirstLastPara="1" wrap="square" lIns="91425" tIns="91425" rIns="91425" bIns="91425" anchor="b" anchorCtr="0">
            <a:normAutofit/>
          </a:bodyPr>
          <a:lstStyle/>
          <a:p>
            <a:pPr marL="0" lvl="0" indent="0" algn="ctr" rtl="0">
              <a:spcBef>
                <a:spcPts val="0"/>
              </a:spcBef>
              <a:spcAft>
                <a:spcPts val="0"/>
              </a:spcAft>
              <a:buNone/>
            </a:pPr>
            <a:r>
              <a:rPr lang="fr" sz="2150" b="1" dirty="0">
                <a:latin typeface="+mj-lt"/>
                <a:ea typeface="Roboto"/>
                <a:cs typeface="Roboto"/>
                <a:sym typeface="Roboto"/>
              </a:rPr>
              <a:t>Evaluation de la GIRN dans les Alpes </a:t>
            </a:r>
            <a:endParaRPr sz="2150" b="1" dirty="0">
              <a:latin typeface="+mj-lt"/>
              <a:ea typeface="Roboto"/>
              <a:cs typeface="Roboto"/>
              <a:sym typeface="Roboto"/>
            </a:endParaRPr>
          </a:p>
          <a:p>
            <a:pPr lvl="0"/>
            <a:r>
              <a:rPr lang="fr-FR" sz="2000" b="1" dirty="0">
                <a:latin typeface="+mj-lt"/>
                <a:ea typeface="Roboto"/>
                <a:cs typeface="Roboto"/>
                <a:sym typeface="Roboto"/>
              </a:rPr>
              <a:t>Eléments de comparaison et articulation avec la STePRiM</a:t>
            </a:r>
            <a:br>
              <a:rPr lang="fr" sz="2150" i="1" dirty="0">
                <a:latin typeface="+mj-lt"/>
                <a:ea typeface="Roboto"/>
                <a:cs typeface="Roboto"/>
                <a:sym typeface="Roboto"/>
              </a:rPr>
            </a:br>
            <a:br>
              <a:rPr lang="fr" sz="1400" i="1" dirty="0">
                <a:latin typeface="+mj-lt"/>
                <a:ea typeface="Roboto"/>
                <a:cs typeface="Roboto"/>
                <a:sym typeface="Roboto"/>
              </a:rPr>
            </a:br>
            <a:r>
              <a:rPr kumimoji="0" lang="fr-FR" sz="1600" b="0" i="0" u="none" strike="noStrike" kern="0" cap="none" spc="0" normalizeH="0" baseline="0" noProof="0" dirty="0">
                <a:ln>
                  <a:noFill/>
                </a:ln>
                <a:solidFill>
                  <a:schemeClr val="tx1"/>
                </a:solidFill>
                <a:effectLst/>
                <a:uLnTx/>
                <a:uFillTx/>
                <a:latin typeface="+mj-lt"/>
                <a:ea typeface="Calibri"/>
                <a:cs typeface="Calibri"/>
                <a:sym typeface="Calibri"/>
              </a:rPr>
              <a:t>Journées Techniques du réseau GIRN et STePRiM, Guillestre (05)</a:t>
            </a:r>
            <a:br>
              <a:rPr kumimoji="0" lang="fr-FR" sz="1600" b="0" i="0" u="none" strike="noStrike" kern="0" cap="none" spc="0" normalizeH="0" baseline="0" noProof="0" dirty="0">
                <a:ln>
                  <a:noFill/>
                </a:ln>
                <a:solidFill>
                  <a:schemeClr val="tx1"/>
                </a:solidFill>
                <a:effectLst/>
                <a:uLnTx/>
                <a:uFillTx/>
                <a:latin typeface="+mj-lt"/>
                <a:ea typeface="Calibri"/>
                <a:cs typeface="Calibri"/>
                <a:sym typeface="Calibri"/>
              </a:rPr>
            </a:br>
            <a:r>
              <a:rPr kumimoji="0" lang="fr-FR" sz="1600" b="0" i="0" u="none" strike="noStrike" kern="0" cap="none" spc="0" normalizeH="0" baseline="0" noProof="0" dirty="0">
                <a:ln>
                  <a:noFill/>
                </a:ln>
                <a:solidFill>
                  <a:schemeClr val="tx1"/>
                </a:solidFill>
                <a:effectLst/>
                <a:uLnTx/>
                <a:uFillTx/>
                <a:latin typeface="+mj-lt"/>
                <a:ea typeface="Calibri"/>
                <a:cs typeface="Calibri"/>
                <a:sym typeface="Calibri"/>
              </a:rPr>
              <a:t>Vendredi 19 juin 2026</a:t>
            </a:r>
            <a:br>
              <a:rPr kumimoji="0" lang="fr-FR" sz="1600" b="0" i="0" u="none" strike="noStrike" kern="0" cap="none" spc="0" normalizeH="0" baseline="0" noProof="0" dirty="0">
                <a:ln>
                  <a:noFill/>
                </a:ln>
                <a:solidFill>
                  <a:schemeClr val="tx1"/>
                </a:solidFill>
                <a:effectLst/>
                <a:uLnTx/>
                <a:uFillTx/>
                <a:latin typeface="+mj-lt"/>
                <a:ea typeface="Calibri"/>
                <a:cs typeface="Calibri"/>
                <a:sym typeface="Calibri"/>
              </a:rPr>
            </a:br>
            <a:br>
              <a:rPr kumimoji="0" lang="fr-FR" sz="1800" b="0" i="0" u="none" strike="noStrike" kern="0" cap="none" spc="0" normalizeH="0" baseline="0" noProof="0" dirty="0">
                <a:ln>
                  <a:noFill/>
                </a:ln>
                <a:solidFill>
                  <a:schemeClr val="accent5">
                    <a:lumMod val="50000"/>
                  </a:schemeClr>
                </a:solidFill>
                <a:effectLst/>
                <a:uLnTx/>
                <a:uFillTx/>
                <a:latin typeface="+mj-lt"/>
                <a:ea typeface="Calibri"/>
                <a:cs typeface="Calibri"/>
                <a:sym typeface="Calibri"/>
              </a:rPr>
            </a:br>
            <a:r>
              <a:rPr lang="fr" sz="1800" dirty="0">
                <a:solidFill>
                  <a:schemeClr val="accent5">
                    <a:lumMod val="50000"/>
                  </a:schemeClr>
                </a:solidFill>
                <a:ea typeface="Roboto"/>
                <a:cs typeface="Roboto"/>
                <a:sym typeface="Roboto"/>
              </a:rPr>
              <a:t>Charlène Lepelletier, Pôle Alpin Risques Naturels</a:t>
            </a:r>
            <a:endParaRPr sz="2150" i="1" dirty="0">
              <a:solidFill>
                <a:schemeClr val="accent5">
                  <a:lumMod val="50000"/>
                </a:schemeClr>
              </a:solidFill>
              <a:latin typeface="+mj-lt"/>
              <a:ea typeface="Roboto"/>
              <a:cs typeface="Roboto"/>
              <a:sym typeface="Roboto"/>
            </a:endParaRPr>
          </a:p>
        </p:txBody>
      </p:sp>
      <p:pic>
        <p:nvPicPr>
          <p:cNvPr id="3" name="Image 2">
            <a:extLst>
              <a:ext uri="{FF2B5EF4-FFF2-40B4-BE49-F238E27FC236}">
                <a16:creationId xmlns:a16="http://schemas.microsoft.com/office/drawing/2014/main" id="{94D3D606-BB24-6108-0A0A-A8ECF954FE99}"/>
              </a:ext>
            </a:extLst>
          </p:cNvPr>
          <p:cNvPicPr>
            <a:picLocks noChangeAspect="1"/>
          </p:cNvPicPr>
          <p:nvPr/>
        </p:nvPicPr>
        <p:blipFill>
          <a:blip r:embed="rId4"/>
          <a:stretch>
            <a:fillRect/>
          </a:stretch>
        </p:blipFill>
        <p:spPr>
          <a:xfrm>
            <a:off x="6255328" y="4219253"/>
            <a:ext cx="2673930" cy="485958"/>
          </a:xfrm>
          <a:prstGeom prst="rect">
            <a:avLst/>
          </a:prstGeom>
        </p:spPr>
      </p:pic>
      <p:sp>
        <p:nvSpPr>
          <p:cNvPr id="6" name="Google Shape;106;p21">
            <a:extLst>
              <a:ext uri="{FF2B5EF4-FFF2-40B4-BE49-F238E27FC236}">
                <a16:creationId xmlns:a16="http://schemas.microsoft.com/office/drawing/2014/main" id="{688DBCBF-B826-AB01-A950-263E6305E7E4}"/>
              </a:ext>
            </a:extLst>
          </p:cNvPr>
          <p:cNvSpPr txBox="1">
            <a:spLocks/>
          </p:cNvSpPr>
          <p:nvPr/>
        </p:nvSpPr>
        <p:spPr>
          <a:xfrm>
            <a:off x="8098238" y="5580"/>
            <a:ext cx="3207107" cy="4327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spcAft>
                <a:spcPts val="1200"/>
              </a:spcAft>
            </a:pPr>
            <a:r>
              <a:rPr lang="fr-FR" sz="1050" dirty="0">
                <a:solidFill>
                  <a:schemeClr val="bg2">
                    <a:lumMod val="60000"/>
                    <a:lumOff val="40000"/>
                  </a:schemeClr>
                </a:solidFill>
              </a:rPr>
              <a:t>@C.Lepelletier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AF1C5-F23D-9A56-8E92-8998FECC568A}"/>
              </a:ext>
            </a:extLst>
          </p:cNvPr>
          <p:cNvSpPr>
            <a:spLocks noGrp="1"/>
          </p:cNvSpPr>
          <p:nvPr>
            <p:ph type="title"/>
          </p:nvPr>
        </p:nvSpPr>
        <p:spPr/>
        <p:txBody>
          <a:bodyPr>
            <a:normAutofit fontScale="90000"/>
          </a:bodyPr>
          <a:lstStyle/>
          <a:p>
            <a:r>
              <a:rPr lang="fr-FR" dirty="0"/>
              <a:t>Projet de territoire ? </a:t>
            </a:r>
          </a:p>
        </p:txBody>
      </p:sp>
      <p:sp>
        <p:nvSpPr>
          <p:cNvPr id="3" name="Espace réservé du texte 2">
            <a:extLst>
              <a:ext uri="{FF2B5EF4-FFF2-40B4-BE49-F238E27FC236}">
                <a16:creationId xmlns:a16="http://schemas.microsoft.com/office/drawing/2014/main" id="{A69C75E7-7991-BE53-C367-203854E8D585}"/>
              </a:ext>
            </a:extLst>
          </p:cNvPr>
          <p:cNvSpPr>
            <a:spLocks noGrp="1"/>
          </p:cNvSpPr>
          <p:nvPr>
            <p:ph type="body" idx="1"/>
          </p:nvPr>
        </p:nvSpPr>
        <p:spPr>
          <a:xfrm>
            <a:off x="311700" y="2726871"/>
            <a:ext cx="8520600" cy="1419275"/>
          </a:xfrm>
        </p:spPr>
        <p:txBody>
          <a:bodyPr>
            <a:normAutofit fontScale="92500" lnSpcReduction="20000"/>
          </a:bodyPr>
          <a:lstStyle/>
          <a:p>
            <a:pPr marL="114300" indent="0">
              <a:buNone/>
            </a:pPr>
            <a:r>
              <a:rPr lang="fr-FR" dirty="0">
                <a:solidFill>
                  <a:schemeClr val="tx1"/>
                </a:solidFill>
              </a:rPr>
              <a:t>→ Des </a:t>
            </a:r>
            <a:r>
              <a:rPr lang="fr-FR" b="1" dirty="0">
                <a:solidFill>
                  <a:schemeClr val="tx1"/>
                </a:solidFill>
              </a:rPr>
              <a:t>différences</a:t>
            </a:r>
            <a:r>
              <a:rPr lang="fr-FR" dirty="0">
                <a:solidFill>
                  <a:schemeClr val="tx1"/>
                </a:solidFill>
              </a:rPr>
              <a:t> fortes entre territoires</a:t>
            </a:r>
          </a:p>
          <a:p>
            <a:pPr marL="114300" indent="0">
              <a:buNone/>
            </a:pPr>
            <a:r>
              <a:rPr lang="fr-FR" i="1" dirty="0">
                <a:solidFill>
                  <a:schemeClr val="tx1"/>
                </a:solidFill>
              </a:rPr>
              <a:t>Exemple des services Aménagement</a:t>
            </a:r>
          </a:p>
          <a:p>
            <a:pPr marL="114300" indent="0">
              <a:buNone/>
            </a:pPr>
            <a:endParaRPr lang="fr-FR" i="1" dirty="0">
              <a:solidFill>
                <a:schemeClr val="tx1"/>
              </a:solidFill>
            </a:endParaRPr>
          </a:p>
          <a:p>
            <a:pPr marL="114300" indent="0">
              <a:buNone/>
            </a:pPr>
            <a:r>
              <a:rPr lang="fr-FR" dirty="0">
                <a:solidFill>
                  <a:schemeClr val="tx1"/>
                </a:solidFill>
              </a:rPr>
              <a:t>→ Des </a:t>
            </a:r>
            <a:r>
              <a:rPr lang="fr-FR" b="1" dirty="0">
                <a:solidFill>
                  <a:schemeClr val="tx1"/>
                </a:solidFill>
              </a:rPr>
              <a:t>dynamiques transversales </a:t>
            </a:r>
            <a:r>
              <a:rPr lang="fr-FR" dirty="0">
                <a:solidFill>
                  <a:schemeClr val="tx1"/>
                </a:solidFill>
              </a:rPr>
              <a:t>émergent</a:t>
            </a:r>
          </a:p>
          <a:p>
            <a:pPr marL="114300" indent="0">
              <a:buNone/>
            </a:pPr>
            <a:r>
              <a:rPr lang="fr-FR" i="1" dirty="0">
                <a:solidFill>
                  <a:schemeClr val="tx1"/>
                </a:solidFill>
              </a:rPr>
              <a:t>Exemple : Risques et Tourisme</a:t>
            </a:r>
          </a:p>
          <a:p>
            <a:pPr marL="114300" indent="0">
              <a:buNone/>
            </a:pPr>
            <a:endParaRPr lang="fr-FR" i="1" dirty="0">
              <a:solidFill>
                <a:schemeClr val="tx1"/>
              </a:solidFill>
            </a:endParaRPr>
          </a:p>
        </p:txBody>
      </p:sp>
      <p:sp>
        <p:nvSpPr>
          <p:cNvPr id="5" name="Espace réservé du texte 2">
            <a:extLst>
              <a:ext uri="{FF2B5EF4-FFF2-40B4-BE49-F238E27FC236}">
                <a16:creationId xmlns:a16="http://schemas.microsoft.com/office/drawing/2014/main" id="{33B86D4F-8A3D-6F26-CEBE-A6B4E35C04CB}"/>
              </a:ext>
            </a:extLst>
          </p:cNvPr>
          <p:cNvSpPr txBox="1">
            <a:spLocks/>
          </p:cNvSpPr>
          <p:nvPr/>
        </p:nvSpPr>
        <p:spPr>
          <a:xfrm>
            <a:off x="311700" y="1307595"/>
            <a:ext cx="8520600" cy="1092705"/>
          </a:xfrm>
          <a:prstGeom prst="rect">
            <a:avLst/>
          </a:prstGeom>
          <a:solidFill>
            <a:schemeClr val="accent4">
              <a:lumMod val="20000"/>
              <a:lumOff val="80000"/>
            </a:schemeClr>
          </a:solidFill>
          <a:ln>
            <a:solidFill>
              <a:schemeClr val="accent4"/>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fr-FR" dirty="0">
                <a:solidFill>
                  <a:schemeClr val="tx1"/>
                </a:solidFill>
              </a:rPr>
              <a:t>De manière générale, la GIRN et/ou la STePRiM repose essentiellement sur le chargé de mission (ou service risques) et n’est pas directement intégrée à un projet de territoire.</a:t>
            </a:r>
          </a:p>
        </p:txBody>
      </p:sp>
    </p:spTree>
    <p:extLst>
      <p:ext uri="{BB962C8B-B14F-4D97-AF65-F5344CB8AC3E}">
        <p14:creationId xmlns:p14="http://schemas.microsoft.com/office/powerpoint/2010/main" val="720087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413E0E-A34A-FCD9-2466-32127863548E}"/>
              </a:ext>
            </a:extLst>
          </p:cNvPr>
          <p:cNvSpPr>
            <a:spLocks noGrp="1"/>
          </p:cNvSpPr>
          <p:nvPr>
            <p:ph type="title"/>
          </p:nvPr>
        </p:nvSpPr>
        <p:spPr/>
        <p:txBody>
          <a:bodyPr>
            <a:normAutofit fontScale="90000"/>
          </a:bodyPr>
          <a:lstStyle/>
          <a:p>
            <a:r>
              <a:rPr lang="fr-FR" dirty="0">
                <a:solidFill>
                  <a:schemeClr val="tx1"/>
                </a:solidFill>
              </a:rPr>
              <a:t>Limites de la GIRN</a:t>
            </a:r>
          </a:p>
        </p:txBody>
      </p:sp>
      <p:sp>
        <p:nvSpPr>
          <p:cNvPr id="3" name="Espace réservé du texte 2">
            <a:extLst>
              <a:ext uri="{FF2B5EF4-FFF2-40B4-BE49-F238E27FC236}">
                <a16:creationId xmlns:a16="http://schemas.microsoft.com/office/drawing/2014/main" id="{F769E6FB-476F-EBB1-05A5-3D738CC385FF}"/>
              </a:ext>
            </a:extLst>
          </p:cNvPr>
          <p:cNvSpPr>
            <a:spLocks noGrp="1"/>
          </p:cNvSpPr>
          <p:nvPr>
            <p:ph type="body" idx="1"/>
          </p:nvPr>
        </p:nvSpPr>
        <p:spPr>
          <a:xfrm>
            <a:off x="311700" y="1152475"/>
            <a:ext cx="8520600" cy="766132"/>
          </a:xfrm>
          <a:solidFill>
            <a:schemeClr val="accent4">
              <a:lumMod val="20000"/>
              <a:lumOff val="80000"/>
            </a:schemeClr>
          </a:solidFill>
          <a:ln>
            <a:solidFill>
              <a:schemeClr val="accent4"/>
            </a:solidFill>
          </a:ln>
        </p:spPr>
        <p:txBody>
          <a:bodyPr>
            <a:normAutofit fontScale="92500" lnSpcReduction="10000"/>
          </a:bodyPr>
          <a:lstStyle/>
          <a:p>
            <a:r>
              <a:rPr lang="fr-FR" dirty="0">
                <a:solidFill>
                  <a:schemeClr val="tx1"/>
                </a:solidFill>
              </a:rPr>
              <a:t>Difficultés administratives : lourdeur administrative (notamment relative au FEDER), complexités des demandes de financements (différentes temporalités)</a:t>
            </a:r>
          </a:p>
          <a:p>
            <a:pPr marL="114300" indent="0">
              <a:buNone/>
            </a:pPr>
            <a:endParaRPr lang="fr-FR" dirty="0">
              <a:solidFill>
                <a:schemeClr val="tx1"/>
              </a:solidFill>
            </a:endParaRPr>
          </a:p>
        </p:txBody>
      </p:sp>
      <p:sp>
        <p:nvSpPr>
          <p:cNvPr id="4" name="Espace réservé du texte 2">
            <a:extLst>
              <a:ext uri="{FF2B5EF4-FFF2-40B4-BE49-F238E27FC236}">
                <a16:creationId xmlns:a16="http://schemas.microsoft.com/office/drawing/2014/main" id="{86AD7076-41C9-F197-B60B-9A593BA4FD65}"/>
              </a:ext>
            </a:extLst>
          </p:cNvPr>
          <p:cNvSpPr txBox="1">
            <a:spLocks/>
          </p:cNvSpPr>
          <p:nvPr/>
        </p:nvSpPr>
        <p:spPr>
          <a:xfrm>
            <a:off x="311700" y="2188683"/>
            <a:ext cx="8520600" cy="250979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fr-FR" dirty="0">
                <a:solidFill>
                  <a:schemeClr val="tx1"/>
                </a:solidFill>
              </a:rPr>
              <a:t>Nécessité (souvent) d’avoir des </a:t>
            </a:r>
            <a:r>
              <a:rPr lang="fr-FR" b="1" dirty="0">
                <a:solidFill>
                  <a:schemeClr val="tx1"/>
                </a:solidFill>
              </a:rPr>
              <a:t>co-financements </a:t>
            </a:r>
            <a:r>
              <a:rPr lang="fr-FR" dirty="0">
                <a:solidFill>
                  <a:schemeClr val="tx1"/>
                </a:solidFill>
              </a:rPr>
              <a:t>– et difficultés associées</a:t>
            </a:r>
          </a:p>
          <a:p>
            <a:r>
              <a:rPr lang="fr-FR" dirty="0">
                <a:solidFill>
                  <a:schemeClr val="tx1"/>
                </a:solidFill>
              </a:rPr>
              <a:t>Le </a:t>
            </a:r>
            <a:r>
              <a:rPr lang="fr-FR" b="1" dirty="0">
                <a:solidFill>
                  <a:schemeClr val="tx1"/>
                </a:solidFill>
              </a:rPr>
              <a:t>temps</a:t>
            </a:r>
            <a:r>
              <a:rPr lang="fr-FR" dirty="0">
                <a:solidFill>
                  <a:schemeClr val="tx1"/>
                </a:solidFill>
              </a:rPr>
              <a:t> – et la difficulté à évaluer le temps nécessaire</a:t>
            </a:r>
          </a:p>
          <a:p>
            <a:r>
              <a:rPr lang="fr-FR" dirty="0">
                <a:solidFill>
                  <a:schemeClr val="tx1"/>
                </a:solidFill>
              </a:rPr>
              <a:t>Pas de financement ni d’accompagnement pour </a:t>
            </a:r>
            <a:r>
              <a:rPr lang="fr-FR" b="1" dirty="0">
                <a:solidFill>
                  <a:schemeClr val="tx1"/>
                </a:solidFill>
              </a:rPr>
              <a:t>l’entretien des ouvrages</a:t>
            </a:r>
          </a:p>
          <a:p>
            <a:pPr marL="114300" indent="0">
              <a:buNone/>
            </a:pPr>
            <a:r>
              <a:rPr lang="fr-FR" dirty="0">
                <a:solidFill>
                  <a:schemeClr val="tx1"/>
                </a:solidFill>
              </a:rPr>
              <a:t>	qui crée une préférence : ne pas les inventorier, plutôt que de devoir agir</a:t>
            </a:r>
          </a:p>
          <a:p>
            <a:r>
              <a:rPr lang="fr-FR" dirty="0">
                <a:solidFill>
                  <a:schemeClr val="tx1"/>
                </a:solidFill>
              </a:rPr>
              <a:t>Difficultés liées à la </a:t>
            </a:r>
            <a:r>
              <a:rPr lang="fr-FR" b="1" dirty="0">
                <a:solidFill>
                  <a:schemeClr val="tx1"/>
                </a:solidFill>
              </a:rPr>
              <a:t>production de nouvelles connaissances </a:t>
            </a:r>
            <a:r>
              <a:rPr lang="fr-FR" dirty="0">
                <a:solidFill>
                  <a:schemeClr val="tx1"/>
                </a:solidFill>
              </a:rPr>
              <a:t>(cartographie)</a:t>
            </a:r>
          </a:p>
          <a:p>
            <a:r>
              <a:rPr lang="fr-FR" dirty="0">
                <a:solidFill>
                  <a:schemeClr val="tx1"/>
                </a:solidFill>
              </a:rPr>
              <a:t>FPRNM : difficultés quand les communes n’ont pas de </a:t>
            </a:r>
            <a:r>
              <a:rPr lang="fr-FR" b="1" dirty="0">
                <a:solidFill>
                  <a:schemeClr val="tx1"/>
                </a:solidFill>
              </a:rPr>
              <a:t>PPR</a:t>
            </a:r>
          </a:p>
          <a:p>
            <a:r>
              <a:rPr lang="fr-FR" dirty="0">
                <a:solidFill>
                  <a:schemeClr val="tx1"/>
                </a:solidFill>
              </a:rPr>
              <a:t>STePRiM : assez verrouillé</a:t>
            </a:r>
          </a:p>
          <a:p>
            <a:pPr marL="114300" indent="0">
              <a:buNone/>
            </a:pPr>
            <a:endParaRPr lang="fr-FR" dirty="0">
              <a:solidFill>
                <a:schemeClr val="tx1"/>
              </a:solidFill>
            </a:endParaRPr>
          </a:p>
        </p:txBody>
      </p:sp>
    </p:spTree>
    <p:extLst>
      <p:ext uri="{BB962C8B-B14F-4D97-AF65-F5344CB8AC3E}">
        <p14:creationId xmlns:p14="http://schemas.microsoft.com/office/powerpoint/2010/main" val="3640190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Forces et faiblesses de la GIRN et de la STePRiM</a:t>
            </a:r>
            <a:br>
              <a:rPr lang="fr" dirty="0"/>
            </a:br>
            <a:r>
              <a:rPr lang="fr" sz="1800" dirty="0">
                <a:solidFill>
                  <a:schemeClr val="accent1">
                    <a:lumMod val="60000"/>
                    <a:lumOff val="40000"/>
                  </a:schemeClr>
                </a:solidFill>
              </a:rPr>
              <a:t>Un premier aperçu</a:t>
            </a:r>
            <a:endParaRPr dirty="0">
              <a:solidFill>
                <a:schemeClr val="accent1">
                  <a:lumMod val="60000"/>
                  <a:lumOff val="40000"/>
                </a:schemeClr>
              </a:solidFill>
            </a:endParaRPr>
          </a:p>
        </p:txBody>
      </p:sp>
      <p:graphicFrame>
        <p:nvGraphicFramePr>
          <p:cNvPr id="94" name="Google Shape;94;p19"/>
          <p:cNvGraphicFramePr/>
          <p:nvPr>
            <p:extLst>
              <p:ext uri="{D42A27DB-BD31-4B8C-83A1-F6EECF244321}">
                <p14:modId xmlns:p14="http://schemas.microsoft.com/office/powerpoint/2010/main" val="1688415381"/>
              </p:ext>
            </p:extLst>
          </p:nvPr>
        </p:nvGraphicFramePr>
        <p:xfrm>
          <a:off x="598714" y="1446531"/>
          <a:ext cx="7946572" cy="2677158"/>
        </p:xfrm>
        <a:graphic>
          <a:graphicData uri="http://schemas.openxmlformats.org/drawingml/2006/table">
            <a:tbl>
              <a:tblPr>
                <a:noFill/>
                <a:tableStyleId>{A0DE256E-B80C-44FF-9C96-246EE88B6079}</a:tableStyleId>
              </a:tblPr>
              <a:tblGrid>
                <a:gridCol w="3973286">
                  <a:extLst>
                    <a:ext uri="{9D8B030D-6E8A-4147-A177-3AD203B41FA5}">
                      <a16:colId xmlns:a16="http://schemas.microsoft.com/office/drawing/2014/main" val="20000"/>
                    </a:ext>
                  </a:extLst>
                </a:gridCol>
                <a:gridCol w="3973286">
                  <a:extLst>
                    <a:ext uri="{9D8B030D-6E8A-4147-A177-3AD203B41FA5}">
                      <a16:colId xmlns:a16="http://schemas.microsoft.com/office/drawing/2014/main" val="20001"/>
                    </a:ext>
                  </a:extLst>
                </a:gridCol>
              </a:tblGrid>
              <a:tr h="463045">
                <a:tc>
                  <a:txBody>
                    <a:bodyPr/>
                    <a:lstStyle/>
                    <a:p>
                      <a:pPr marL="0" lvl="0" indent="0" algn="l" rtl="0">
                        <a:spcBef>
                          <a:spcPts val="0"/>
                        </a:spcBef>
                        <a:spcAft>
                          <a:spcPts val="0"/>
                        </a:spcAft>
                        <a:buNone/>
                      </a:pPr>
                      <a:r>
                        <a:rPr lang="fr" b="1" dirty="0"/>
                        <a:t>GIRN </a:t>
                      </a:r>
                      <a:endParaRPr b="1" dirty="0"/>
                    </a:p>
                  </a:txBody>
                  <a:tcPr marL="91425" marR="91425" marT="91425" marB="91425">
                    <a:solidFill>
                      <a:schemeClr val="accent1">
                        <a:lumMod val="40000"/>
                        <a:lumOff val="60000"/>
                      </a:schemeClr>
                    </a:solidFill>
                  </a:tcPr>
                </a:tc>
                <a:tc>
                  <a:txBody>
                    <a:bodyPr/>
                    <a:lstStyle/>
                    <a:p>
                      <a:pPr marL="0" lvl="0" indent="0" algn="l" rtl="0">
                        <a:spcBef>
                          <a:spcPts val="0"/>
                        </a:spcBef>
                        <a:spcAft>
                          <a:spcPts val="0"/>
                        </a:spcAft>
                        <a:buNone/>
                      </a:pPr>
                      <a:r>
                        <a:rPr lang="fr" b="1" dirty="0"/>
                        <a:t>STEPRIM </a:t>
                      </a:r>
                      <a:endParaRPr b="1"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0"/>
                  </a:ext>
                </a:extLst>
              </a:tr>
              <a:tr h="391007">
                <a:tc>
                  <a:txBody>
                    <a:bodyPr/>
                    <a:lstStyle/>
                    <a:p>
                      <a:pPr marL="0" lvl="0" indent="0" algn="l" rtl="0">
                        <a:spcBef>
                          <a:spcPts val="0"/>
                        </a:spcBef>
                        <a:spcAft>
                          <a:spcPts val="0"/>
                        </a:spcAft>
                        <a:buNone/>
                      </a:pPr>
                      <a:r>
                        <a:rPr lang="fr" dirty="0"/>
                        <a:t>Finance la gestion de crise</a:t>
                      </a:r>
                      <a:endParaRPr dirty="0"/>
                    </a:p>
                  </a:txBody>
                  <a:tcPr marL="91425" marR="91425" marT="91425" marB="91425"/>
                </a:tc>
                <a:tc>
                  <a:txBody>
                    <a:bodyPr/>
                    <a:lstStyle/>
                    <a:p>
                      <a:pPr marL="0" lvl="0" indent="0" algn="l" rtl="0">
                        <a:spcBef>
                          <a:spcPts val="0"/>
                        </a:spcBef>
                        <a:spcAft>
                          <a:spcPts val="0"/>
                        </a:spcAft>
                        <a:buNone/>
                      </a:pPr>
                      <a:r>
                        <a:rPr lang="fr" dirty="0"/>
                        <a:t>Finance les travaux</a:t>
                      </a:r>
                      <a:endParaRPr dirty="0"/>
                    </a:p>
                  </a:txBody>
                  <a:tcPr marL="91425" marR="91425" marT="91425" marB="91425"/>
                </a:tc>
                <a:extLst>
                  <a:ext uri="{0D108BD9-81ED-4DB2-BD59-A6C34878D82A}">
                    <a16:rowId xmlns:a16="http://schemas.microsoft.com/office/drawing/2014/main" val="10001"/>
                  </a:ext>
                </a:extLst>
              </a:tr>
              <a:tr h="812123">
                <a:tc>
                  <a:txBody>
                    <a:bodyPr/>
                    <a:lstStyle/>
                    <a:p>
                      <a:pPr marL="0" lvl="0" indent="0" algn="l" rtl="0">
                        <a:spcBef>
                          <a:spcPts val="0"/>
                        </a:spcBef>
                        <a:spcAft>
                          <a:spcPts val="0"/>
                        </a:spcAft>
                        <a:buNone/>
                      </a:pPr>
                      <a:r>
                        <a:rPr lang="fr" dirty="0"/>
                        <a:t>Plus souple - aller au-delà du réglementaire, innovations, trous dans la raquette </a:t>
                      </a:r>
                      <a:endParaRPr dirty="0"/>
                    </a:p>
                  </a:txBody>
                  <a:tcPr marL="91425" marR="91425" marT="91425" marB="91425"/>
                </a:tc>
                <a:tc>
                  <a:txBody>
                    <a:bodyPr/>
                    <a:lstStyle/>
                    <a:p>
                      <a:pPr marL="0" lvl="0" indent="0" algn="l" rtl="0">
                        <a:spcBef>
                          <a:spcPts val="0"/>
                        </a:spcBef>
                        <a:spcAft>
                          <a:spcPts val="0"/>
                        </a:spcAft>
                        <a:buNone/>
                      </a:pPr>
                      <a:r>
                        <a:rPr lang="fr" dirty="0"/>
                        <a:t>Plus cadré et plus operationnel - répondre aux exigences réglementaires</a:t>
                      </a:r>
                      <a:endParaRPr dirty="0"/>
                    </a:p>
                  </a:txBody>
                  <a:tcPr marL="91425" marR="91425" marT="91425" marB="91425"/>
                </a:tc>
                <a:extLst>
                  <a:ext uri="{0D108BD9-81ED-4DB2-BD59-A6C34878D82A}">
                    <a16:rowId xmlns:a16="http://schemas.microsoft.com/office/drawing/2014/main" val="10002"/>
                  </a:ext>
                </a:extLst>
              </a:tr>
              <a:tr h="601565">
                <a:tc>
                  <a:txBody>
                    <a:bodyPr/>
                    <a:lstStyle/>
                    <a:p>
                      <a:pPr marL="0" lvl="0" indent="0" algn="l" rtl="0">
                        <a:spcBef>
                          <a:spcPts val="0"/>
                        </a:spcBef>
                        <a:spcAft>
                          <a:spcPts val="0"/>
                        </a:spcAft>
                        <a:buNone/>
                      </a:pPr>
                      <a:r>
                        <a:rPr lang="fr-FR" dirty="0"/>
                        <a:t>Lourdeur administrative, relative au FEDER</a:t>
                      </a:r>
                      <a:endParaRPr dirty="0"/>
                    </a:p>
                  </a:txBody>
                  <a:tcPr marL="91425" marR="91425" marT="91425" marB="91425"/>
                </a:tc>
                <a:tc>
                  <a:txBody>
                    <a:bodyPr/>
                    <a:lstStyle/>
                    <a:p>
                      <a:pPr marL="0" lvl="0" indent="0" algn="l" rtl="0">
                        <a:spcBef>
                          <a:spcPts val="0"/>
                        </a:spcBef>
                        <a:spcAft>
                          <a:spcPts val="0"/>
                        </a:spcAft>
                        <a:buNone/>
                      </a:pPr>
                      <a:r>
                        <a:rPr lang="fr-FR" dirty="0"/>
                        <a:t>Contrainte d’éligibilité au FPRNM</a:t>
                      </a:r>
                    </a:p>
                    <a:p>
                      <a:pPr marL="0" lvl="0" indent="0" algn="l" rtl="0">
                        <a:spcBef>
                          <a:spcPts val="0"/>
                        </a:spcBef>
                        <a:spcAft>
                          <a:spcPts val="0"/>
                        </a:spcAft>
                        <a:buNone/>
                      </a:pPr>
                      <a:r>
                        <a:rPr lang="fr-FR" dirty="0"/>
                        <a:t>Un peu plus simple qu’un PAPI (pas d’EE)</a:t>
                      </a:r>
                      <a:endParaRPr dirty="0"/>
                    </a:p>
                  </a:txBody>
                  <a:tcPr marL="91425" marR="91425" marT="91425" marB="91425"/>
                </a:tc>
                <a:extLst>
                  <a:ext uri="{0D108BD9-81ED-4DB2-BD59-A6C34878D82A}">
                    <a16:rowId xmlns:a16="http://schemas.microsoft.com/office/drawing/2014/main" val="425624024"/>
                  </a:ext>
                </a:extLst>
              </a:tr>
              <a:tr h="391007">
                <a:tc>
                  <a:txBody>
                    <a:bodyPr/>
                    <a:lstStyle/>
                    <a:p>
                      <a:pPr marL="0" lvl="0" indent="0" algn="l" rtl="0">
                        <a:spcBef>
                          <a:spcPts val="0"/>
                        </a:spcBef>
                        <a:spcAft>
                          <a:spcPts val="0"/>
                        </a:spcAft>
                        <a:buNone/>
                      </a:pPr>
                      <a:r>
                        <a:rPr lang="fr" dirty="0"/>
                        <a:t>Réseau GIRN</a:t>
                      </a:r>
                      <a:endParaRPr dirty="0"/>
                    </a:p>
                  </a:txBody>
                  <a:tcPr marL="91425" marR="91425" marT="91425" marB="91425"/>
                </a:tc>
                <a:tc>
                  <a:txBody>
                    <a:bodyPr/>
                    <a:lstStyle/>
                    <a:p>
                      <a:pPr marL="0" lvl="0" indent="0" algn="l" rtl="0">
                        <a:spcBef>
                          <a:spcPts val="0"/>
                        </a:spcBef>
                        <a:spcAft>
                          <a:spcPts val="0"/>
                        </a:spcAft>
                        <a:buNone/>
                      </a:pPr>
                      <a:r>
                        <a:rPr lang="fr" dirty="0"/>
                        <a:t>Animation seulement en PACA, avec 04-05</a:t>
                      </a:r>
                      <a:endParaRPr dirty="0"/>
                    </a:p>
                  </a:txBody>
                  <a:tcPr marL="91425" marR="91425" marT="91425" marB="91425"/>
                </a:tc>
                <a:extLst>
                  <a:ext uri="{0D108BD9-81ED-4DB2-BD59-A6C34878D82A}">
                    <a16:rowId xmlns:a16="http://schemas.microsoft.com/office/drawing/2014/main" val="10003"/>
                  </a:ext>
                </a:extLst>
              </a:tr>
            </a:tbl>
          </a:graphicData>
        </a:graphic>
      </p:graphicFrame>
      <p:sp>
        <p:nvSpPr>
          <p:cNvPr id="2" name="ZoneTexte 1">
            <a:extLst>
              <a:ext uri="{FF2B5EF4-FFF2-40B4-BE49-F238E27FC236}">
                <a16:creationId xmlns:a16="http://schemas.microsoft.com/office/drawing/2014/main" id="{761FBC21-94BF-8F33-210C-13A7698BD70C}"/>
              </a:ext>
            </a:extLst>
          </p:cNvPr>
          <p:cNvSpPr txBox="1"/>
          <p:nvPr/>
        </p:nvSpPr>
        <p:spPr>
          <a:xfrm>
            <a:off x="951140" y="4231727"/>
            <a:ext cx="7241720" cy="738664"/>
          </a:xfrm>
          <a:prstGeom prst="rect">
            <a:avLst/>
          </a:prstGeom>
          <a:noFill/>
        </p:spPr>
        <p:txBody>
          <a:bodyPr wrap="square" rtlCol="0">
            <a:spAutoFit/>
          </a:bodyPr>
          <a:lstStyle/>
          <a:p>
            <a:r>
              <a:rPr lang="fr-FR" i="1" dirty="0"/>
              <a:t>« un subtil mélange entre les spécificités du territoire, les gens qui y habitent […] tout ça corrélé avec le nuage d’</a:t>
            </a:r>
            <a:r>
              <a:rPr lang="fr-FR" i="1" dirty="0" err="1"/>
              <a:t>acturs</a:t>
            </a:r>
            <a:r>
              <a:rPr lang="fr-FR" i="1" dirty="0"/>
              <a:t> aux alentours que sont l’Etat, les RTM et les prestas qui font que ça donne une STePRiM ou une GIRN différente » (chargée de mission)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Exemples d’articulation GIRN-STePRiM</a:t>
            </a:r>
            <a:endParaRPr dirty="0"/>
          </a:p>
        </p:txBody>
      </p:sp>
      <p:pic>
        <p:nvPicPr>
          <p:cNvPr id="3" name="Image 2">
            <a:extLst>
              <a:ext uri="{FF2B5EF4-FFF2-40B4-BE49-F238E27FC236}">
                <a16:creationId xmlns:a16="http://schemas.microsoft.com/office/drawing/2014/main" id="{801F3F3D-8961-6B57-2B17-03DAD0CAD718}"/>
              </a:ext>
            </a:extLst>
          </p:cNvPr>
          <p:cNvPicPr>
            <a:picLocks noChangeAspect="1"/>
          </p:cNvPicPr>
          <p:nvPr/>
        </p:nvPicPr>
        <p:blipFill>
          <a:blip r:embed="rId3"/>
          <a:stretch>
            <a:fillRect/>
          </a:stretch>
        </p:blipFill>
        <p:spPr>
          <a:xfrm>
            <a:off x="947739" y="1294960"/>
            <a:ext cx="3216048" cy="1339141"/>
          </a:xfrm>
          <a:prstGeom prst="rect">
            <a:avLst/>
          </a:prstGeom>
        </p:spPr>
      </p:pic>
      <p:pic>
        <p:nvPicPr>
          <p:cNvPr id="5" name="Image 4">
            <a:extLst>
              <a:ext uri="{FF2B5EF4-FFF2-40B4-BE49-F238E27FC236}">
                <a16:creationId xmlns:a16="http://schemas.microsoft.com/office/drawing/2014/main" id="{B4B31C9B-5DBE-119B-2ACC-508C37072B74}"/>
              </a:ext>
            </a:extLst>
          </p:cNvPr>
          <p:cNvPicPr>
            <a:picLocks noChangeAspect="1"/>
          </p:cNvPicPr>
          <p:nvPr/>
        </p:nvPicPr>
        <p:blipFill>
          <a:blip r:embed="rId4"/>
          <a:stretch>
            <a:fillRect/>
          </a:stretch>
        </p:blipFill>
        <p:spPr>
          <a:xfrm>
            <a:off x="4745924" y="1294960"/>
            <a:ext cx="3565320" cy="1214437"/>
          </a:xfrm>
          <a:prstGeom prst="rect">
            <a:avLst/>
          </a:prstGeom>
        </p:spPr>
      </p:pic>
      <p:pic>
        <p:nvPicPr>
          <p:cNvPr id="7" name="Image 6">
            <a:extLst>
              <a:ext uri="{FF2B5EF4-FFF2-40B4-BE49-F238E27FC236}">
                <a16:creationId xmlns:a16="http://schemas.microsoft.com/office/drawing/2014/main" id="{F0ACDFD5-D2CB-3BB2-DBFA-7204610A5848}"/>
              </a:ext>
            </a:extLst>
          </p:cNvPr>
          <p:cNvPicPr>
            <a:picLocks noChangeAspect="1"/>
          </p:cNvPicPr>
          <p:nvPr/>
        </p:nvPicPr>
        <p:blipFill>
          <a:blip r:embed="rId5"/>
          <a:stretch>
            <a:fillRect/>
          </a:stretch>
        </p:blipFill>
        <p:spPr>
          <a:xfrm>
            <a:off x="1226543" y="3104978"/>
            <a:ext cx="2658439" cy="1631837"/>
          </a:xfrm>
          <a:prstGeom prst="rect">
            <a:avLst/>
          </a:prstGeom>
        </p:spPr>
      </p:pic>
      <p:pic>
        <p:nvPicPr>
          <p:cNvPr id="9" name="Image 8">
            <a:extLst>
              <a:ext uri="{FF2B5EF4-FFF2-40B4-BE49-F238E27FC236}">
                <a16:creationId xmlns:a16="http://schemas.microsoft.com/office/drawing/2014/main" id="{FB12A47F-CA62-76A0-2236-EF1B661DFD74}"/>
              </a:ext>
            </a:extLst>
          </p:cNvPr>
          <p:cNvPicPr>
            <a:picLocks noChangeAspect="1"/>
          </p:cNvPicPr>
          <p:nvPr/>
        </p:nvPicPr>
        <p:blipFill>
          <a:blip r:embed="rId6"/>
          <a:stretch>
            <a:fillRect/>
          </a:stretch>
        </p:blipFill>
        <p:spPr>
          <a:xfrm>
            <a:off x="5573072" y="2837563"/>
            <a:ext cx="2166669" cy="216666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311698" y="298068"/>
            <a:ext cx="8520600" cy="977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Ce que les retours d’expérience nous apprennent : importance de l’animation</a:t>
            </a:r>
            <a:endParaRPr dirty="0"/>
          </a:p>
        </p:txBody>
      </p:sp>
      <p:sp>
        <p:nvSpPr>
          <p:cNvPr id="106" name="Google Shape;106;p21"/>
          <p:cNvSpPr txBox="1">
            <a:spLocks noGrp="1"/>
          </p:cNvSpPr>
          <p:nvPr>
            <p:ph type="body" idx="1"/>
          </p:nvPr>
        </p:nvSpPr>
        <p:spPr>
          <a:xfrm>
            <a:off x="2968444" y="4243843"/>
            <a:ext cx="3207107" cy="378727"/>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fr-FR" sz="1400" dirty="0"/>
              <a:t>Journées techniques 2025 @PARN</a:t>
            </a:r>
            <a:endParaRPr sz="1400" dirty="0"/>
          </a:p>
        </p:txBody>
      </p:sp>
      <p:pic>
        <p:nvPicPr>
          <p:cNvPr id="4" name="Image 3">
            <a:extLst>
              <a:ext uri="{FF2B5EF4-FFF2-40B4-BE49-F238E27FC236}">
                <a16:creationId xmlns:a16="http://schemas.microsoft.com/office/drawing/2014/main" id="{3884D114-CE08-DA45-ED08-E9B63F3C999E}"/>
              </a:ext>
            </a:extLst>
          </p:cNvPr>
          <p:cNvPicPr>
            <a:picLocks noChangeAspect="1"/>
          </p:cNvPicPr>
          <p:nvPr/>
        </p:nvPicPr>
        <p:blipFill>
          <a:blip r:embed="rId3"/>
          <a:stretch>
            <a:fillRect/>
          </a:stretch>
        </p:blipFill>
        <p:spPr>
          <a:xfrm>
            <a:off x="2799738" y="1554739"/>
            <a:ext cx="3544520" cy="2658390"/>
          </a:xfrm>
          <a:prstGeom prst="rect">
            <a:avLst/>
          </a:prstGeom>
        </p:spPr>
      </p:pic>
      <p:sp>
        <p:nvSpPr>
          <p:cNvPr id="2" name="ZoneTexte 1">
            <a:extLst>
              <a:ext uri="{FF2B5EF4-FFF2-40B4-BE49-F238E27FC236}">
                <a16:creationId xmlns:a16="http://schemas.microsoft.com/office/drawing/2014/main" id="{315A6465-AA82-E84B-A4FA-11E74CEACCDD}"/>
              </a:ext>
            </a:extLst>
          </p:cNvPr>
          <p:cNvSpPr txBox="1"/>
          <p:nvPr/>
        </p:nvSpPr>
        <p:spPr>
          <a:xfrm>
            <a:off x="126172" y="1431132"/>
            <a:ext cx="2584592" cy="1169551"/>
          </a:xfrm>
          <a:prstGeom prst="rect">
            <a:avLst/>
          </a:prstGeom>
          <a:noFill/>
        </p:spPr>
        <p:txBody>
          <a:bodyPr wrap="square" rtlCol="0">
            <a:spAutoFit/>
          </a:bodyPr>
          <a:lstStyle/>
          <a:p>
            <a:r>
              <a:rPr lang="fr-FR" i="1" dirty="0"/>
              <a:t>« Quand le PARN réunit tout le monde, il y a une vraie interaction, une émulation extrêmement intéressante qui se fait »</a:t>
            </a:r>
          </a:p>
        </p:txBody>
      </p:sp>
      <p:sp>
        <p:nvSpPr>
          <p:cNvPr id="5" name="ZoneTexte 4">
            <a:extLst>
              <a:ext uri="{FF2B5EF4-FFF2-40B4-BE49-F238E27FC236}">
                <a16:creationId xmlns:a16="http://schemas.microsoft.com/office/drawing/2014/main" id="{8E358D1E-2A60-DBC4-A4A5-DD18088DB471}"/>
              </a:ext>
            </a:extLst>
          </p:cNvPr>
          <p:cNvSpPr txBox="1"/>
          <p:nvPr/>
        </p:nvSpPr>
        <p:spPr>
          <a:xfrm>
            <a:off x="212318" y="2754929"/>
            <a:ext cx="2279261" cy="523220"/>
          </a:xfrm>
          <a:prstGeom prst="rect">
            <a:avLst/>
          </a:prstGeom>
          <a:noFill/>
        </p:spPr>
        <p:txBody>
          <a:bodyPr wrap="square" rtlCol="0">
            <a:spAutoFit/>
          </a:bodyPr>
          <a:lstStyle/>
          <a:p>
            <a:r>
              <a:rPr lang="fr-FR" i="1" dirty="0"/>
              <a:t>« Un des avantages de la GIRN, c’est le réseau »</a:t>
            </a:r>
          </a:p>
        </p:txBody>
      </p:sp>
      <p:sp>
        <p:nvSpPr>
          <p:cNvPr id="9" name="ZoneTexte 8">
            <a:extLst>
              <a:ext uri="{FF2B5EF4-FFF2-40B4-BE49-F238E27FC236}">
                <a16:creationId xmlns:a16="http://schemas.microsoft.com/office/drawing/2014/main" id="{3CD37972-ED60-644E-60CB-D1E8E8DE3F24}"/>
              </a:ext>
            </a:extLst>
          </p:cNvPr>
          <p:cNvSpPr txBox="1"/>
          <p:nvPr/>
        </p:nvSpPr>
        <p:spPr>
          <a:xfrm>
            <a:off x="6601260" y="1203767"/>
            <a:ext cx="2422851" cy="738664"/>
          </a:xfrm>
          <a:prstGeom prst="rect">
            <a:avLst/>
          </a:prstGeom>
          <a:noFill/>
        </p:spPr>
        <p:txBody>
          <a:bodyPr wrap="square" rtlCol="0">
            <a:spAutoFit/>
          </a:bodyPr>
          <a:lstStyle/>
          <a:p>
            <a:r>
              <a:rPr lang="fr-FR" i="1" dirty="0"/>
              <a:t>« Une des forces de la GIRN, c’est le travail [du PARN] pour l’émergence »</a:t>
            </a:r>
          </a:p>
        </p:txBody>
      </p:sp>
      <p:sp>
        <p:nvSpPr>
          <p:cNvPr id="11" name="ZoneTexte 10">
            <a:extLst>
              <a:ext uri="{FF2B5EF4-FFF2-40B4-BE49-F238E27FC236}">
                <a16:creationId xmlns:a16="http://schemas.microsoft.com/office/drawing/2014/main" id="{2BA3C217-78E7-D470-2DFB-6E1D58FF6558}"/>
              </a:ext>
            </a:extLst>
          </p:cNvPr>
          <p:cNvSpPr txBox="1"/>
          <p:nvPr/>
        </p:nvSpPr>
        <p:spPr>
          <a:xfrm>
            <a:off x="6497699" y="3098037"/>
            <a:ext cx="2629972" cy="1600438"/>
          </a:xfrm>
          <a:prstGeom prst="rect">
            <a:avLst/>
          </a:prstGeom>
          <a:noFill/>
        </p:spPr>
        <p:txBody>
          <a:bodyPr wrap="square" rtlCol="0">
            <a:spAutoFit/>
          </a:bodyPr>
          <a:lstStyle/>
          <a:p>
            <a:r>
              <a:rPr lang="fr-FR" i="1" dirty="0"/>
              <a:t>« Même s’ils n’ont pas besoin de fonds européens, il me semble important qu’on intègre les STePRiM au réseau parce qu’on est vraiment dans la même logique de gestion intégrée »</a:t>
            </a:r>
          </a:p>
        </p:txBody>
      </p:sp>
      <p:sp>
        <p:nvSpPr>
          <p:cNvPr id="13" name="ZoneTexte 12">
            <a:extLst>
              <a:ext uri="{FF2B5EF4-FFF2-40B4-BE49-F238E27FC236}">
                <a16:creationId xmlns:a16="http://schemas.microsoft.com/office/drawing/2014/main" id="{AC7BE772-7CF0-E8BC-2C7D-6F410B3A4F19}"/>
              </a:ext>
            </a:extLst>
          </p:cNvPr>
          <p:cNvSpPr txBox="1"/>
          <p:nvPr/>
        </p:nvSpPr>
        <p:spPr>
          <a:xfrm>
            <a:off x="6621967" y="2145270"/>
            <a:ext cx="2422851" cy="738664"/>
          </a:xfrm>
          <a:prstGeom prst="rect">
            <a:avLst/>
          </a:prstGeom>
          <a:noFill/>
        </p:spPr>
        <p:txBody>
          <a:bodyPr wrap="square" rtlCol="0">
            <a:spAutoFit/>
          </a:bodyPr>
          <a:lstStyle/>
          <a:p>
            <a:r>
              <a:rPr lang="fr-FR" i="1" dirty="0"/>
              <a:t>« Le rôle d’animation de la DDT sur les STePRiM était primordial »</a:t>
            </a:r>
          </a:p>
        </p:txBody>
      </p:sp>
      <p:sp>
        <p:nvSpPr>
          <p:cNvPr id="15" name="ZoneTexte 14">
            <a:extLst>
              <a:ext uri="{FF2B5EF4-FFF2-40B4-BE49-F238E27FC236}">
                <a16:creationId xmlns:a16="http://schemas.microsoft.com/office/drawing/2014/main" id="{A1388D0E-AE08-DC23-5DC2-C046101760AC}"/>
              </a:ext>
            </a:extLst>
          </p:cNvPr>
          <p:cNvSpPr txBox="1"/>
          <p:nvPr/>
        </p:nvSpPr>
        <p:spPr>
          <a:xfrm>
            <a:off x="90478" y="3479100"/>
            <a:ext cx="2522940" cy="954107"/>
          </a:xfrm>
          <a:prstGeom prst="rect">
            <a:avLst/>
          </a:prstGeom>
          <a:noFill/>
        </p:spPr>
        <p:txBody>
          <a:bodyPr wrap="square" rtlCol="0">
            <a:spAutoFit/>
          </a:bodyPr>
          <a:lstStyle/>
          <a:p>
            <a:r>
              <a:rPr lang="fr-FR" i="1" dirty="0"/>
              <a:t>« Ca fait plus de 15 ans que ça existe, et les gens sont toujours là. Donc ils trouvent leur compte dans le réseau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5CF1D-5977-AFBC-1B35-552A19FF5901}"/>
              </a:ext>
            </a:extLst>
          </p:cNvPr>
          <p:cNvSpPr>
            <a:spLocks noGrp="1"/>
          </p:cNvSpPr>
          <p:nvPr>
            <p:ph type="title"/>
          </p:nvPr>
        </p:nvSpPr>
        <p:spPr/>
        <p:txBody>
          <a:bodyPr>
            <a:normAutofit fontScale="90000"/>
          </a:bodyPr>
          <a:lstStyle/>
          <a:p>
            <a:r>
              <a:rPr lang="fr-FR" dirty="0"/>
              <a:t>Deux exemples d’animation sur le massif</a:t>
            </a:r>
          </a:p>
        </p:txBody>
      </p:sp>
      <p:sp>
        <p:nvSpPr>
          <p:cNvPr id="3" name="Espace réservé du texte 2">
            <a:extLst>
              <a:ext uri="{FF2B5EF4-FFF2-40B4-BE49-F238E27FC236}">
                <a16:creationId xmlns:a16="http://schemas.microsoft.com/office/drawing/2014/main" id="{E99F0D4E-B265-FCFB-DD66-CFDB36B26BE1}"/>
              </a:ext>
            </a:extLst>
          </p:cNvPr>
          <p:cNvSpPr>
            <a:spLocks noGrp="1"/>
          </p:cNvSpPr>
          <p:nvPr>
            <p:ph type="body" idx="1"/>
          </p:nvPr>
        </p:nvSpPr>
        <p:spPr>
          <a:xfrm>
            <a:off x="5120847" y="4296633"/>
            <a:ext cx="3435707" cy="431214"/>
          </a:xfrm>
        </p:spPr>
        <p:txBody>
          <a:bodyPr>
            <a:normAutofit/>
          </a:bodyPr>
          <a:lstStyle/>
          <a:p>
            <a:pPr marL="114300" indent="0" algn="ctr">
              <a:buNone/>
            </a:pPr>
            <a:r>
              <a:rPr lang="fr-FR" sz="1200" i="1" dirty="0"/>
              <a:t>Club PAPI de la région PACA (sept. 2023)</a:t>
            </a:r>
          </a:p>
        </p:txBody>
      </p:sp>
      <p:cxnSp>
        <p:nvCxnSpPr>
          <p:cNvPr id="5" name="Connecteur droit 4">
            <a:extLst>
              <a:ext uri="{FF2B5EF4-FFF2-40B4-BE49-F238E27FC236}">
                <a16:creationId xmlns:a16="http://schemas.microsoft.com/office/drawing/2014/main" id="{4D287308-C53B-2B99-3E4A-281AE99A207F}"/>
              </a:ext>
            </a:extLst>
          </p:cNvPr>
          <p:cNvCxnSpPr>
            <a:cxnSpLocks/>
          </p:cNvCxnSpPr>
          <p:nvPr/>
        </p:nvCxnSpPr>
        <p:spPr>
          <a:xfrm>
            <a:off x="4572000" y="1470297"/>
            <a:ext cx="0" cy="3151414"/>
          </a:xfrm>
          <a:prstGeom prst="line">
            <a:avLst/>
          </a:prstGeom>
        </p:spPr>
        <p:style>
          <a:lnRef idx="1">
            <a:schemeClr val="accent2"/>
          </a:lnRef>
          <a:fillRef idx="0">
            <a:schemeClr val="accent2"/>
          </a:fillRef>
          <a:effectRef idx="0">
            <a:schemeClr val="accent2"/>
          </a:effectRef>
          <a:fontRef idx="minor">
            <a:schemeClr val="tx1"/>
          </a:fontRef>
        </p:style>
      </p:cxnSp>
      <p:sp>
        <p:nvSpPr>
          <p:cNvPr id="7" name="Espace réservé du texte 2">
            <a:extLst>
              <a:ext uri="{FF2B5EF4-FFF2-40B4-BE49-F238E27FC236}">
                <a16:creationId xmlns:a16="http://schemas.microsoft.com/office/drawing/2014/main" id="{1E9C70E5-39DF-279F-F80B-B96ECDE62DF1}"/>
              </a:ext>
            </a:extLst>
          </p:cNvPr>
          <p:cNvSpPr txBox="1">
            <a:spLocks/>
          </p:cNvSpPr>
          <p:nvPr/>
        </p:nvSpPr>
        <p:spPr>
          <a:xfrm>
            <a:off x="311700" y="1289884"/>
            <a:ext cx="3819428" cy="805138"/>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fr-FR" b="1" dirty="0">
                <a:solidFill>
                  <a:schemeClr val="accent1"/>
                </a:solidFill>
              </a:rPr>
              <a:t>Journées techniques</a:t>
            </a:r>
          </a:p>
          <a:p>
            <a:pPr marL="114300" indent="0" algn="ctr">
              <a:buFont typeface="Arial"/>
              <a:buNone/>
            </a:pPr>
            <a:r>
              <a:rPr lang="fr-FR" b="1" dirty="0">
                <a:solidFill>
                  <a:schemeClr val="accent1"/>
                </a:solidFill>
              </a:rPr>
              <a:t>du réseau GIRN-STePRiM</a:t>
            </a:r>
          </a:p>
        </p:txBody>
      </p:sp>
      <p:sp>
        <p:nvSpPr>
          <p:cNvPr id="9" name="Espace réservé du texte 2">
            <a:extLst>
              <a:ext uri="{FF2B5EF4-FFF2-40B4-BE49-F238E27FC236}">
                <a16:creationId xmlns:a16="http://schemas.microsoft.com/office/drawing/2014/main" id="{03912649-F116-0B76-3F0C-AD40B98D1BC4}"/>
              </a:ext>
            </a:extLst>
          </p:cNvPr>
          <p:cNvSpPr txBox="1">
            <a:spLocks/>
          </p:cNvSpPr>
          <p:nvPr/>
        </p:nvSpPr>
        <p:spPr>
          <a:xfrm>
            <a:off x="4856486" y="1289884"/>
            <a:ext cx="3819428" cy="805138"/>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fr-FR" b="1" dirty="0">
                <a:solidFill>
                  <a:srgbClr val="AE166D"/>
                </a:solidFill>
              </a:rPr>
              <a:t>Clubs STePRiM </a:t>
            </a:r>
          </a:p>
          <a:p>
            <a:pPr marL="114300" indent="0" algn="ctr">
              <a:buFont typeface="Arial"/>
              <a:buNone/>
            </a:pPr>
            <a:r>
              <a:rPr lang="fr-FR" b="1" dirty="0">
                <a:solidFill>
                  <a:srgbClr val="AE166D"/>
                </a:solidFill>
              </a:rPr>
              <a:t>(DREAL PACA et DDT04-05)</a:t>
            </a:r>
          </a:p>
        </p:txBody>
      </p:sp>
      <p:pic>
        <p:nvPicPr>
          <p:cNvPr id="13" name="Image 12">
            <a:extLst>
              <a:ext uri="{FF2B5EF4-FFF2-40B4-BE49-F238E27FC236}">
                <a16:creationId xmlns:a16="http://schemas.microsoft.com/office/drawing/2014/main" id="{18DF6887-3A10-7361-AE24-D428CFA0CEBB}"/>
              </a:ext>
            </a:extLst>
          </p:cNvPr>
          <p:cNvPicPr>
            <a:picLocks noChangeAspect="1"/>
          </p:cNvPicPr>
          <p:nvPr/>
        </p:nvPicPr>
        <p:blipFill>
          <a:blip r:embed="rId3"/>
          <a:srcRect t="17757"/>
          <a:stretch>
            <a:fillRect/>
          </a:stretch>
        </p:blipFill>
        <p:spPr>
          <a:xfrm>
            <a:off x="5078186" y="2124776"/>
            <a:ext cx="3521031" cy="2171857"/>
          </a:xfrm>
          <a:prstGeom prst="rect">
            <a:avLst/>
          </a:prstGeom>
        </p:spPr>
      </p:pic>
      <p:pic>
        <p:nvPicPr>
          <p:cNvPr id="15" name="Image 14">
            <a:extLst>
              <a:ext uri="{FF2B5EF4-FFF2-40B4-BE49-F238E27FC236}">
                <a16:creationId xmlns:a16="http://schemas.microsoft.com/office/drawing/2014/main" id="{4EE7A11F-D595-5321-6353-33DA994AC3CF}"/>
              </a:ext>
            </a:extLst>
          </p:cNvPr>
          <p:cNvPicPr>
            <a:picLocks noChangeAspect="1"/>
          </p:cNvPicPr>
          <p:nvPr/>
        </p:nvPicPr>
        <p:blipFill>
          <a:blip r:embed="rId4"/>
          <a:stretch>
            <a:fillRect/>
          </a:stretch>
        </p:blipFill>
        <p:spPr>
          <a:xfrm>
            <a:off x="640861" y="2064251"/>
            <a:ext cx="3275448" cy="2183632"/>
          </a:xfrm>
          <a:prstGeom prst="rect">
            <a:avLst/>
          </a:prstGeom>
        </p:spPr>
      </p:pic>
      <p:sp>
        <p:nvSpPr>
          <p:cNvPr id="16" name="Espace réservé du texte 2">
            <a:extLst>
              <a:ext uri="{FF2B5EF4-FFF2-40B4-BE49-F238E27FC236}">
                <a16:creationId xmlns:a16="http://schemas.microsoft.com/office/drawing/2014/main" id="{7F23209B-DB65-C01C-5F18-B8AB8F87589E}"/>
              </a:ext>
            </a:extLst>
          </p:cNvPr>
          <p:cNvSpPr txBox="1">
            <a:spLocks/>
          </p:cNvSpPr>
          <p:nvPr/>
        </p:nvSpPr>
        <p:spPr>
          <a:xfrm>
            <a:off x="673517" y="4187977"/>
            <a:ext cx="3275449" cy="8051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fr-FR" sz="1200" i="1" dirty="0"/>
              <a:t>Journées techniques (juin 2026)</a:t>
            </a:r>
          </a:p>
        </p:txBody>
      </p:sp>
      <p:sp>
        <p:nvSpPr>
          <p:cNvPr id="17" name="ZoneTexte 16">
            <a:extLst>
              <a:ext uri="{FF2B5EF4-FFF2-40B4-BE49-F238E27FC236}">
                <a16:creationId xmlns:a16="http://schemas.microsoft.com/office/drawing/2014/main" id="{AE8FDFCE-4985-006F-5768-AF72EAFC4232}"/>
              </a:ext>
            </a:extLst>
          </p:cNvPr>
          <p:cNvSpPr txBox="1"/>
          <p:nvPr/>
        </p:nvSpPr>
        <p:spPr>
          <a:xfrm>
            <a:off x="3310620" y="3991072"/>
            <a:ext cx="693963" cy="215444"/>
          </a:xfrm>
          <a:prstGeom prst="rect">
            <a:avLst/>
          </a:prstGeom>
          <a:noFill/>
        </p:spPr>
        <p:txBody>
          <a:bodyPr wrap="square" rtlCol="0">
            <a:spAutoFit/>
          </a:bodyPr>
          <a:lstStyle/>
          <a:p>
            <a:r>
              <a:rPr lang="fr-FR" sz="800" dirty="0">
                <a:solidFill>
                  <a:schemeClr val="bg1"/>
                </a:solidFill>
              </a:rPr>
              <a:t>@PARN</a:t>
            </a:r>
          </a:p>
        </p:txBody>
      </p:sp>
    </p:spTree>
    <p:extLst>
      <p:ext uri="{BB962C8B-B14F-4D97-AF65-F5344CB8AC3E}">
        <p14:creationId xmlns:p14="http://schemas.microsoft.com/office/powerpoint/2010/main" val="1832763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 name="Image 2">
            <a:extLst>
              <a:ext uri="{FF2B5EF4-FFF2-40B4-BE49-F238E27FC236}">
                <a16:creationId xmlns:a16="http://schemas.microsoft.com/office/drawing/2014/main" id="{F97D0C8B-D50A-5F3C-2CA7-548DB41A3E45}"/>
              </a:ext>
            </a:extLst>
          </p:cNvPr>
          <p:cNvPicPr>
            <a:picLocks noChangeAspect="1"/>
          </p:cNvPicPr>
          <p:nvPr/>
        </p:nvPicPr>
        <p:blipFill>
          <a:blip r:embed="rId3"/>
          <a:stretch>
            <a:fillRect/>
          </a:stretch>
        </p:blipFill>
        <p:spPr>
          <a:xfrm>
            <a:off x="2969" y="0"/>
            <a:ext cx="9138062" cy="5143500"/>
          </a:xfrm>
          <a:prstGeom prst="rect">
            <a:avLst/>
          </a:prstGeom>
        </p:spPr>
      </p:pic>
      <p:sp>
        <p:nvSpPr>
          <p:cNvPr id="117" name="Google Shape;117;p23"/>
          <p:cNvSpPr txBox="1">
            <a:spLocks noGrp="1"/>
          </p:cNvSpPr>
          <p:nvPr>
            <p:ph type="title"/>
          </p:nvPr>
        </p:nvSpPr>
        <p:spPr>
          <a:xfrm>
            <a:off x="3175906" y="2009486"/>
            <a:ext cx="5656393" cy="572700"/>
          </a:xfrm>
          <a:prstGeom prst="rect">
            <a:avLst/>
          </a:prstGeom>
          <a:solidFill>
            <a:srgbClr val="D9D9D9">
              <a:alpha val="60000"/>
            </a:srgbClr>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Perspectives </a:t>
            </a:r>
            <a:endParaRPr dirty="0"/>
          </a:p>
        </p:txBody>
      </p:sp>
      <p:sp>
        <p:nvSpPr>
          <p:cNvPr id="118" name="Google Shape;118;p23"/>
          <p:cNvSpPr txBox="1">
            <a:spLocks noGrp="1"/>
          </p:cNvSpPr>
          <p:nvPr>
            <p:ph type="body" idx="1"/>
          </p:nvPr>
        </p:nvSpPr>
        <p:spPr>
          <a:xfrm>
            <a:off x="3175906" y="2696617"/>
            <a:ext cx="5656393" cy="834958"/>
          </a:xfrm>
          <a:prstGeom prst="rect">
            <a:avLst/>
          </a:prstGeom>
          <a:solidFill>
            <a:srgbClr val="D9D9D9">
              <a:alpha val="50196"/>
            </a:srgbClr>
          </a:solidFill>
        </p:spPr>
        <p:txBody>
          <a:bodyPr spcFirstLastPara="1" wrap="square" lIns="91425" tIns="91425" rIns="91425" bIns="91425" anchor="t" anchorCtr="0">
            <a:normAutofit/>
          </a:bodyPr>
          <a:lstStyle/>
          <a:p>
            <a:pPr marL="0" lvl="0" indent="0" algn="l" rtl="0">
              <a:spcBef>
                <a:spcPts val="0"/>
              </a:spcBef>
              <a:spcAft>
                <a:spcPts val="0"/>
              </a:spcAft>
              <a:buNone/>
            </a:pPr>
            <a:r>
              <a:rPr lang="fr" dirty="0">
                <a:solidFill>
                  <a:schemeClr val="tx1"/>
                </a:solidFill>
              </a:rPr>
              <a:t>Publication et diffusion d’un rapport et d’une synthèse à l’été 2026</a:t>
            </a:r>
            <a:endParaRPr lang="fr-FR" dirty="0">
              <a:solidFill>
                <a:schemeClr val="tx1"/>
              </a:solidFill>
            </a:endParaRPr>
          </a:p>
          <a:p>
            <a:pPr marL="0" lvl="0" indent="0" algn="l" rtl="0">
              <a:spcBef>
                <a:spcPts val="1200"/>
              </a:spcBef>
              <a:spcAft>
                <a:spcPts val="0"/>
              </a:spcAft>
              <a:buNone/>
            </a:pPr>
            <a:endParaRPr lang="fr-FR" dirty="0">
              <a:solidFill>
                <a:schemeClr val="tx1"/>
              </a:solidFill>
            </a:endParaRPr>
          </a:p>
        </p:txBody>
      </p:sp>
      <p:sp>
        <p:nvSpPr>
          <p:cNvPr id="4" name="ZoneTexte 3">
            <a:extLst>
              <a:ext uri="{FF2B5EF4-FFF2-40B4-BE49-F238E27FC236}">
                <a16:creationId xmlns:a16="http://schemas.microsoft.com/office/drawing/2014/main" id="{84D4257D-7A24-67C3-0A4E-718F9ED5524C}"/>
              </a:ext>
            </a:extLst>
          </p:cNvPr>
          <p:cNvSpPr txBox="1"/>
          <p:nvPr/>
        </p:nvSpPr>
        <p:spPr>
          <a:xfrm>
            <a:off x="4572000" y="734782"/>
            <a:ext cx="2620736" cy="523220"/>
          </a:xfrm>
          <a:prstGeom prst="rect">
            <a:avLst/>
          </a:prstGeom>
          <a:noFill/>
        </p:spPr>
        <p:txBody>
          <a:bodyPr wrap="square" rtlCol="0">
            <a:spAutoFit/>
          </a:bodyPr>
          <a:lstStyle/>
          <a:p>
            <a:pPr algn="ctr"/>
            <a:r>
              <a:rPr lang="fr-FR" sz="2800" dirty="0">
                <a:solidFill>
                  <a:schemeClr val="accent5">
                    <a:lumMod val="75000"/>
                  </a:schemeClr>
                </a:solidFill>
              </a:rPr>
              <a:t>Merci !</a:t>
            </a:r>
          </a:p>
        </p:txBody>
      </p:sp>
      <p:pic>
        <p:nvPicPr>
          <p:cNvPr id="5" name="Image 4">
            <a:extLst>
              <a:ext uri="{FF2B5EF4-FFF2-40B4-BE49-F238E27FC236}">
                <a16:creationId xmlns:a16="http://schemas.microsoft.com/office/drawing/2014/main" id="{85D59AA2-4548-066F-589F-684374748932}"/>
              </a:ext>
            </a:extLst>
          </p:cNvPr>
          <p:cNvPicPr>
            <a:picLocks noChangeAspect="1"/>
          </p:cNvPicPr>
          <p:nvPr/>
        </p:nvPicPr>
        <p:blipFill>
          <a:blip r:embed="rId4"/>
          <a:stretch>
            <a:fillRect/>
          </a:stretch>
        </p:blipFill>
        <p:spPr>
          <a:xfrm>
            <a:off x="6271657" y="4408718"/>
            <a:ext cx="2673930" cy="485958"/>
          </a:xfrm>
          <a:prstGeom prst="rect">
            <a:avLst/>
          </a:prstGeom>
        </p:spPr>
      </p:pic>
      <p:sp>
        <p:nvSpPr>
          <p:cNvPr id="6" name="Google Shape;106;p21">
            <a:extLst>
              <a:ext uri="{FF2B5EF4-FFF2-40B4-BE49-F238E27FC236}">
                <a16:creationId xmlns:a16="http://schemas.microsoft.com/office/drawing/2014/main" id="{2EA2CA3B-2DEE-506D-37EF-532767189FBA}"/>
              </a:ext>
            </a:extLst>
          </p:cNvPr>
          <p:cNvSpPr txBox="1">
            <a:spLocks/>
          </p:cNvSpPr>
          <p:nvPr/>
        </p:nvSpPr>
        <p:spPr>
          <a:xfrm>
            <a:off x="8098238" y="5580"/>
            <a:ext cx="3207107" cy="4327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l">
              <a:spcAft>
                <a:spcPts val="1200"/>
              </a:spcAft>
            </a:pPr>
            <a:r>
              <a:rPr lang="fr-FR" sz="1050" dirty="0">
                <a:solidFill>
                  <a:schemeClr val="bg2">
                    <a:lumMod val="60000"/>
                    <a:lumOff val="40000"/>
                  </a:schemeClr>
                </a:solidFill>
              </a:rPr>
              <a:t>@C.Lepelletier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EF42237-A63E-771F-301C-82AF3669ACE6}"/>
              </a:ext>
            </a:extLst>
          </p:cNvPr>
          <p:cNvPicPr>
            <a:picLocks noChangeAspect="1"/>
          </p:cNvPicPr>
          <p:nvPr/>
        </p:nvPicPr>
        <p:blipFill>
          <a:blip r:embed="rId2"/>
          <a:stretch>
            <a:fillRect/>
          </a:stretch>
        </p:blipFill>
        <p:spPr>
          <a:xfrm>
            <a:off x="2969" y="0"/>
            <a:ext cx="9138062" cy="5143500"/>
          </a:xfrm>
          <a:prstGeom prst="rect">
            <a:avLst/>
          </a:prstGeom>
        </p:spPr>
      </p:pic>
      <p:sp>
        <p:nvSpPr>
          <p:cNvPr id="2" name="Titre 1">
            <a:extLst>
              <a:ext uri="{FF2B5EF4-FFF2-40B4-BE49-F238E27FC236}">
                <a16:creationId xmlns:a16="http://schemas.microsoft.com/office/drawing/2014/main" id="{51FC84C6-4D76-E761-0479-8872A13DDD7F}"/>
              </a:ext>
            </a:extLst>
          </p:cNvPr>
          <p:cNvSpPr>
            <a:spLocks noGrp="1"/>
          </p:cNvSpPr>
          <p:nvPr>
            <p:ph type="title"/>
          </p:nvPr>
        </p:nvSpPr>
        <p:spPr>
          <a:xfrm>
            <a:off x="311700" y="648225"/>
            <a:ext cx="8520600" cy="572700"/>
          </a:xfrm>
          <a:solidFill>
            <a:srgbClr val="D9D9D9">
              <a:alpha val="50196"/>
            </a:srgbClr>
          </a:solidFill>
        </p:spPr>
        <p:txBody>
          <a:bodyPr>
            <a:normAutofit fontScale="90000"/>
          </a:bodyPr>
          <a:lstStyle/>
          <a:p>
            <a:r>
              <a:rPr lang="fr-FR" dirty="0"/>
              <a:t>La suite pour aujourd’hui</a:t>
            </a:r>
          </a:p>
        </p:txBody>
      </p:sp>
      <p:sp>
        <p:nvSpPr>
          <p:cNvPr id="3" name="Espace réservé du texte 2">
            <a:extLst>
              <a:ext uri="{FF2B5EF4-FFF2-40B4-BE49-F238E27FC236}">
                <a16:creationId xmlns:a16="http://schemas.microsoft.com/office/drawing/2014/main" id="{38C4120D-C8CC-C588-BED7-3FF84A5D145B}"/>
              </a:ext>
            </a:extLst>
          </p:cNvPr>
          <p:cNvSpPr>
            <a:spLocks noGrp="1"/>
          </p:cNvSpPr>
          <p:nvPr>
            <p:ph type="body" idx="1"/>
          </p:nvPr>
        </p:nvSpPr>
        <p:spPr>
          <a:xfrm>
            <a:off x="2426249" y="2177582"/>
            <a:ext cx="4439915" cy="572700"/>
          </a:xfrm>
          <a:solidFill>
            <a:srgbClr val="D9D9D9">
              <a:alpha val="69804"/>
            </a:srgbClr>
          </a:solidFill>
        </p:spPr>
        <p:txBody>
          <a:bodyPr/>
          <a:lstStyle/>
          <a:p>
            <a:pPr marL="114300" indent="0">
              <a:buNone/>
            </a:pPr>
            <a:r>
              <a:rPr lang="fr-FR" dirty="0">
                <a:solidFill>
                  <a:schemeClr val="tx1"/>
                </a:solidFill>
              </a:rPr>
              <a:t>1) Vos retours, vos questions</a:t>
            </a:r>
          </a:p>
        </p:txBody>
      </p:sp>
      <p:sp>
        <p:nvSpPr>
          <p:cNvPr id="8" name="Espace réservé du texte 2">
            <a:extLst>
              <a:ext uri="{FF2B5EF4-FFF2-40B4-BE49-F238E27FC236}">
                <a16:creationId xmlns:a16="http://schemas.microsoft.com/office/drawing/2014/main" id="{7A9D79B6-7287-0570-7D39-80591D5511D6}"/>
              </a:ext>
            </a:extLst>
          </p:cNvPr>
          <p:cNvSpPr txBox="1">
            <a:spLocks/>
          </p:cNvSpPr>
          <p:nvPr/>
        </p:nvSpPr>
        <p:spPr>
          <a:xfrm>
            <a:off x="2426248" y="2851809"/>
            <a:ext cx="4439915" cy="1260630"/>
          </a:xfrm>
          <a:prstGeom prst="rect">
            <a:avLst/>
          </a:prstGeom>
          <a:solidFill>
            <a:srgbClr val="D9D9D9">
              <a:alpha val="69804"/>
            </a:srgb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fr-FR" dirty="0">
                <a:solidFill>
                  <a:schemeClr val="tx1"/>
                </a:solidFill>
              </a:rPr>
              <a:t>2) Petit point sur les facteurs d’émergence et les freins : est-ce que ça résonne avec vos expériences ?</a:t>
            </a:r>
          </a:p>
        </p:txBody>
      </p:sp>
      <p:sp>
        <p:nvSpPr>
          <p:cNvPr id="10" name="Espace réservé du texte 2">
            <a:extLst>
              <a:ext uri="{FF2B5EF4-FFF2-40B4-BE49-F238E27FC236}">
                <a16:creationId xmlns:a16="http://schemas.microsoft.com/office/drawing/2014/main" id="{B8ED6875-D566-FCCF-66B1-3FDDAE207D21}"/>
              </a:ext>
            </a:extLst>
          </p:cNvPr>
          <p:cNvSpPr txBox="1">
            <a:spLocks/>
          </p:cNvSpPr>
          <p:nvPr/>
        </p:nvSpPr>
        <p:spPr>
          <a:xfrm>
            <a:off x="2426247" y="4201572"/>
            <a:ext cx="4439915" cy="572700"/>
          </a:xfrm>
          <a:prstGeom prst="rect">
            <a:avLst/>
          </a:prstGeom>
          <a:solidFill>
            <a:srgbClr val="D9D9D9">
              <a:alpha val="69804"/>
            </a:srgbClr>
          </a:solid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fr-FR" dirty="0">
                <a:solidFill>
                  <a:schemeClr val="tx1"/>
                </a:solidFill>
              </a:rPr>
              <a:t>3) Ateliers : quelle animation ?</a:t>
            </a:r>
          </a:p>
        </p:txBody>
      </p:sp>
    </p:spTree>
    <p:extLst>
      <p:ext uri="{BB962C8B-B14F-4D97-AF65-F5344CB8AC3E}">
        <p14:creationId xmlns:p14="http://schemas.microsoft.com/office/powerpoint/2010/main" val="45583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Présentation d’une démarche d’évaluation </a:t>
            </a:r>
            <a:r>
              <a:rPr lang="fr" i="1" u="sng" dirty="0"/>
              <a:t>en cours</a:t>
            </a:r>
            <a:endParaRPr i="1" u="sng" dirty="0"/>
          </a:p>
        </p:txBody>
      </p:sp>
      <p:sp>
        <p:nvSpPr>
          <p:cNvPr id="73" name="Google Shape;73;p16"/>
          <p:cNvSpPr txBox="1">
            <a:spLocks noGrp="1"/>
          </p:cNvSpPr>
          <p:nvPr>
            <p:ph type="body" idx="1"/>
          </p:nvPr>
        </p:nvSpPr>
        <p:spPr>
          <a:xfrm>
            <a:off x="317275" y="4354558"/>
            <a:ext cx="8520600" cy="682899"/>
          </a:xfrm>
          <a:prstGeom prst="rect">
            <a:avLst/>
          </a:prstGeom>
          <a:solidFill>
            <a:srgbClr val="00717D">
              <a:alpha val="10196"/>
            </a:srgbClr>
          </a:solidFill>
        </p:spPr>
        <p:txBody>
          <a:bodyPr spcFirstLastPara="1" wrap="square" lIns="91425" tIns="91425" rIns="91425" bIns="91425" anchor="t" anchorCtr="0">
            <a:noAutofit/>
          </a:bodyPr>
          <a:lstStyle/>
          <a:p>
            <a:pPr marL="0" lvl="0" indent="0" algn="l" rtl="0">
              <a:spcBef>
                <a:spcPts val="0"/>
              </a:spcBef>
              <a:spcAft>
                <a:spcPts val="1200"/>
              </a:spcAft>
              <a:buNone/>
            </a:pPr>
            <a:r>
              <a:rPr lang="fr" sz="1400" dirty="0">
                <a:solidFill>
                  <a:schemeClr val="dk1"/>
                </a:solidFill>
              </a:rPr>
              <a:t>Les éléments présentés ici peuvent être amenés à évoluer d’ici la publication du livrable à l’été 2026 – notamment grâce à </a:t>
            </a:r>
            <a:r>
              <a:rPr lang="fr" sz="1400" u="sng" dirty="0">
                <a:solidFill>
                  <a:schemeClr val="dk1"/>
                </a:solidFill>
              </a:rPr>
              <a:t>vos retours</a:t>
            </a:r>
            <a:r>
              <a:rPr lang="fr" sz="1400" dirty="0">
                <a:solidFill>
                  <a:schemeClr val="dk1"/>
                </a:solidFill>
              </a:rPr>
              <a:t> pendant ces Journées Techniques !</a:t>
            </a:r>
            <a:endParaRPr sz="1400" dirty="0">
              <a:solidFill>
                <a:schemeClr val="dk1"/>
              </a:solidFill>
            </a:endParaRPr>
          </a:p>
        </p:txBody>
      </p:sp>
      <p:pic>
        <p:nvPicPr>
          <p:cNvPr id="3" name="Image 2">
            <a:extLst>
              <a:ext uri="{FF2B5EF4-FFF2-40B4-BE49-F238E27FC236}">
                <a16:creationId xmlns:a16="http://schemas.microsoft.com/office/drawing/2014/main" id="{A270D59D-2920-B26A-45A9-F1905B8E46C6}"/>
              </a:ext>
            </a:extLst>
          </p:cNvPr>
          <p:cNvPicPr>
            <a:picLocks noChangeAspect="1"/>
          </p:cNvPicPr>
          <p:nvPr/>
        </p:nvPicPr>
        <p:blipFill>
          <a:blip r:embed="rId3"/>
          <a:srcRect t="8652" r="6469" b="43813"/>
          <a:stretch>
            <a:fillRect/>
          </a:stretch>
        </p:blipFill>
        <p:spPr>
          <a:xfrm>
            <a:off x="311700" y="1170261"/>
            <a:ext cx="8432250" cy="3031761"/>
          </a:xfrm>
          <a:prstGeom prst="rect">
            <a:avLst/>
          </a:prstGeom>
        </p:spPr>
      </p:pic>
      <p:sp>
        <p:nvSpPr>
          <p:cNvPr id="75" name="Google Shape;75;p16"/>
          <p:cNvSpPr/>
          <p:nvPr/>
        </p:nvSpPr>
        <p:spPr>
          <a:xfrm rot="6745072">
            <a:off x="6837666" y="3000089"/>
            <a:ext cx="346918" cy="158332"/>
          </a:xfrm>
          <a:prstGeom prst="rightArrow">
            <a:avLst>
              <a:gd name="adj1" fmla="val 24311"/>
              <a:gd name="adj2" fmla="val 50000"/>
            </a:avLst>
          </a:prstGeom>
          <a:solidFill>
            <a:srgbClr val="FF9900"/>
          </a:solidFill>
          <a:ln w="9525" cap="flat" cmpd="sng">
            <a:solidFill>
              <a:srgbClr val="DD7E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9900"/>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86A5D2B-4F50-CFB4-DA2B-179A11A91ECF}"/>
              </a:ext>
            </a:extLst>
          </p:cNvPr>
          <p:cNvSpPr/>
          <p:nvPr/>
        </p:nvSpPr>
        <p:spPr>
          <a:xfrm>
            <a:off x="473529" y="2891465"/>
            <a:ext cx="7666264" cy="1303665"/>
          </a:xfrm>
          <a:prstGeom prst="rect">
            <a:avLst/>
          </a:prstGeom>
          <a:solidFill>
            <a:srgbClr val="CCCCFF"/>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5BE15C1C-1165-B12B-9D0D-FD894B48EE50}"/>
              </a:ext>
            </a:extLst>
          </p:cNvPr>
          <p:cNvSpPr/>
          <p:nvPr/>
        </p:nvSpPr>
        <p:spPr>
          <a:xfrm>
            <a:off x="473529" y="2477155"/>
            <a:ext cx="7666264" cy="298701"/>
          </a:xfrm>
          <a:prstGeom prst="rect">
            <a:avLst/>
          </a:prstGeom>
          <a:solidFill>
            <a:srgbClr val="BEEBA3">
              <a:alpha val="60000"/>
            </a:srgb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2D9A2F68-7D1F-2357-B54A-B9A6790BEE63}"/>
              </a:ext>
            </a:extLst>
          </p:cNvPr>
          <p:cNvSpPr/>
          <p:nvPr/>
        </p:nvSpPr>
        <p:spPr>
          <a:xfrm>
            <a:off x="473529" y="1356581"/>
            <a:ext cx="7666264" cy="1043718"/>
          </a:xfrm>
          <a:prstGeom prst="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1CC39099-D31D-019B-3171-343175FE00A8}"/>
              </a:ext>
            </a:extLst>
          </p:cNvPr>
          <p:cNvSpPr>
            <a:spLocks noGrp="1"/>
          </p:cNvSpPr>
          <p:nvPr>
            <p:ph type="title"/>
          </p:nvPr>
        </p:nvSpPr>
        <p:spPr/>
        <p:txBody>
          <a:bodyPr>
            <a:normAutofit fontScale="90000"/>
          </a:bodyPr>
          <a:lstStyle/>
          <a:p>
            <a:r>
              <a:rPr lang="fr-FR" dirty="0"/>
              <a:t>Petit point sur la démarche</a:t>
            </a:r>
          </a:p>
        </p:txBody>
      </p:sp>
      <p:sp>
        <p:nvSpPr>
          <p:cNvPr id="3" name="Espace réservé du texte 2">
            <a:extLst>
              <a:ext uri="{FF2B5EF4-FFF2-40B4-BE49-F238E27FC236}">
                <a16:creationId xmlns:a16="http://schemas.microsoft.com/office/drawing/2014/main" id="{A40FCB28-D135-EBE7-B024-E7E0DF0AC1C3}"/>
              </a:ext>
            </a:extLst>
          </p:cNvPr>
          <p:cNvSpPr>
            <a:spLocks noGrp="1"/>
          </p:cNvSpPr>
          <p:nvPr>
            <p:ph type="body" idx="1"/>
          </p:nvPr>
        </p:nvSpPr>
        <p:spPr>
          <a:xfrm>
            <a:off x="311700" y="1356581"/>
            <a:ext cx="8520600" cy="3737932"/>
          </a:xfrm>
        </p:spPr>
        <p:txBody>
          <a:bodyPr>
            <a:normAutofit fontScale="85000" lnSpcReduction="20000"/>
          </a:bodyPr>
          <a:lstStyle/>
          <a:p>
            <a:pPr marL="114300" indent="0">
              <a:buNone/>
            </a:pPr>
            <a:r>
              <a:rPr lang="fr-FR" b="1" dirty="0">
                <a:solidFill>
                  <a:schemeClr val="tx1"/>
                </a:solidFill>
              </a:rPr>
              <a:t>6</a:t>
            </a:r>
            <a:r>
              <a:rPr lang="fr-FR" dirty="0">
                <a:solidFill>
                  <a:schemeClr val="tx1"/>
                </a:solidFill>
              </a:rPr>
              <a:t> chargés de mission GIRN -STePRiM </a:t>
            </a:r>
          </a:p>
          <a:p>
            <a:pPr marL="114300" indent="0">
              <a:buNone/>
            </a:pPr>
            <a:r>
              <a:rPr lang="fr-FR" b="1" dirty="0">
                <a:solidFill>
                  <a:schemeClr val="tx1"/>
                </a:solidFill>
              </a:rPr>
              <a:t>5</a:t>
            </a:r>
            <a:r>
              <a:rPr lang="fr-FR" dirty="0">
                <a:solidFill>
                  <a:schemeClr val="tx1"/>
                </a:solidFill>
              </a:rPr>
              <a:t> financeurs</a:t>
            </a:r>
          </a:p>
          <a:p>
            <a:pPr marL="114300" indent="0">
              <a:buNone/>
            </a:pPr>
            <a:r>
              <a:rPr lang="fr-FR" b="1" dirty="0">
                <a:solidFill>
                  <a:schemeClr val="tx1"/>
                </a:solidFill>
              </a:rPr>
              <a:t>7</a:t>
            </a:r>
            <a:r>
              <a:rPr lang="fr-FR" dirty="0">
                <a:solidFill>
                  <a:schemeClr val="tx1"/>
                </a:solidFill>
              </a:rPr>
              <a:t> services déconcentrés de l’Etat (DDT-DREAL)</a:t>
            </a:r>
          </a:p>
          <a:p>
            <a:pPr marL="114300" indent="0">
              <a:buNone/>
            </a:pPr>
            <a:r>
              <a:rPr lang="fr-FR" b="1" dirty="0">
                <a:solidFill>
                  <a:schemeClr val="tx1"/>
                </a:solidFill>
              </a:rPr>
              <a:t>5</a:t>
            </a:r>
            <a:r>
              <a:rPr lang="fr-FR" dirty="0">
                <a:solidFill>
                  <a:schemeClr val="tx1"/>
                </a:solidFill>
              </a:rPr>
              <a:t> sur l’historique (PARN et services de l’Etat)</a:t>
            </a:r>
          </a:p>
          <a:p>
            <a:pPr marL="114300" indent="0">
              <a:buNone/>
            </a:pPr>
            <a:endParaRPr lang="fr-FR" dirty="0">
              <a:solidFill>
                <a:schemeClr val="tx1"/>
              </a:solidFill>
            </a:endParaRPr>
          </a:p>
          <a:p>
            <a:pPr marL="114300" indent="0">
              <a:buNone/>
            </a:pPr>
            <a:r>
              <a:rPr lang="fr-FR" dirty="0">
                <a:solidFill>
                  <a:schemeClr val="tx1"/>
                </a:solidFill>
              </a:rPr>
              <a:t>Un webinaire avec les chargés de mission (</a:t>
            </a:r>
            <a:r>
              <a:rPr lang="fr-FR" b="1" dirty="0">
                <a:solidFill>
                  <a:schemeClr val="tx1"/>
                </a:solidFill>
              </a:rPr>
              <a:t>9</a:t>
            </a:r>
            <a:r>
              <a:rPr lang="fr-FR" dirty="0">
                <a:solidFill>
                  <a:schemeClr val="tx1"/>
                </a:solidFill>
              </a:rPr>
              <a:t>)</a:t>
            </a:r>
          </a:p>
          <a:p>
            <a:pPr marL="114300" indent="0">
              <a:buNone/>
            </a:pPr>
            <a:endParaRPr lang="fr-FR" dirty="0">
              <a:solidFill>
                <a:schemeClr val="tx1"/>
              </a:solidFill>
            </a:endParaRPr>
          </a:p>
          <a:p>
            <a:pPr marL="114300" indent="0">
              <a:buNone/>
            </a:pPr>
            <a:r>
              <a:rPr lang="fr-FR" dirty="0">
                <a:solidFill>
                  <a:schemeClr val="tx1"/>
                </a:solidFill>
              </a:rPr>
              <a:t>Deux journées Relais (CCPEVA et PNRQ)</a:t>
            </a:r>
          </a:p>
          <a:p>
            <a:pPr marL="114300" indent="0">
              <a:buNone/>
            </a:pPr>
            <a:r>
              <a:rPr lang="fr-FR" dirty="0">
                <a:solidFill>
                  <a:schemeClr val="tx1"/>
                </a:solidFill>
              </a:rPr>
              <a:t>Comité technique et Comité de Pilotage CCVUSP</a:t>
            </a:r>
          </a:p>
          <a:p>
            <a:pPr marL="114300" indent="0">
              <a:buNone/>
            </a:pPr>
            <a:r>
              <a:rPr lang="fr-FR" dirty="0">
                <a:solidFill>
                  <a:schemeClr val="tx1"/>
                </a:solidFill>
              </a:rPr>
              <a:t>Club PAPI (mai 2026)</a:t>
            </a:r>
          </a:p>
          <a:p>
            <a:pPr marL="114300" indent="0">
              <a:buNone/>
            </a:pPr>
            <a:r>
              <a:rPr lang="fr-FR" dirty="0">
                <a:solidFill>
                  <a:schemeClr val="tx1"/>
                </a:solidFill>
              </a:rPr>
              <a:t>Journée annuelle du réseau GIRN-SDA (décembre 2025)</a:t>
            </a:r>
          </a:p>
          <a:p>
            <a:pPr marL="114300" indent="0">
              <a:buNone/>
            </a:pPr>
            <a:r>
              <a:rPr lang="fr-FR" dirty="0">
                <a:solidFill>
                  <a:schemeClr val="tx1"/>
                </a:solidFill>
              </a:rPr>
              <a:t>Journée techniques GIRN-STePRiM (juin 2026)</a:t>
            </a:r>
          </a:p>
          <a:p>
            <a:pPr marL="114300" indent="0">
              <a:buNone/>
            </a:pPr>
            <a:endParaRPr lang="fr-FR" dirty="0">
              <a:solidFill>
                <a:schemeClr val="tx1"/>
              </a:solidFill>
            </a:endParaRPr>
          </a:p>
          <a:p>
            <a:pPr marL="114300" indent="0">
              <a:buNone/>
            </a:pPr>
            <a:endParaRPr lang="fr-FR" dirty="0">
              <a:solidFill>
                <a:schemeClr val="tx1"/>
              </a:solidFill>
            </a:endParaRPr>
          </a:p>
          <a:p>
            <a:pPr marL="114300" indent="0">
              <a:buNone/>
            </a:pPr>
            <a:r>
              <a:rPr lang="fr-FR" dirty="0">
                <a:solidFill>
                  <a:schemeClr val="tx1"/>
                </a:solidFill>
              </a:rPr>
              <a:t>Présentation au webinaire interservices de l’Etat dans les Alpes (1</a:t>
            </a:r>
            <a:r>
              <a:rPr lang="fr-FR" baseline="30000" dirty="0">
                <a:solidFill>
                  <a:schemeClr val="tx1"/>
                </a:solidFill>
              </a:rPr>
              <a:t>er</a:t>
            </a:r>
            <a:r>
              <a:rPr lang="fr-FR" dirty="0">
                <a:solidFill>
                  <a:schemeClr val="tx1"/>
                </a:solidFill>
              </a:rPr>
              <a:t> juin)</a:t>
            </a:r>
          </a:p>
        </p:txBody>
      </p:sp>
      <p:sp>
        <p:nvSpPr>
          <p:cNvPr id="5" name="ZoneTexte 4">
            <a:extLst>
              <a:ext uri="{FF2B5EF4-FFF2-40B4-BE49-F238E27FC236}">
                <a16:creationId xmlns:a16="http://schemas.microsoft.com/office/drawing/2014/main" id="{0E5E9B5D-1457-6534-3756-BB690FBEA960}"/>
              </a:ext>
            </a:extLst>
          </p:cNvPr>
          <p:cNvSpPr txBox="1"/>
          <p:nvPr/>
        </p:nvSpPr>
        <p:spPr>
          <a:xfrm>
            <a:off x="6082393" y="1372821"/>
            <a:ext cx="1796143" cy="307777"/>
          </a:xfrm>
          <a:prstGeom prst="rect">
            <a:avLst/>
          </a:prstGeom>
          <a:noFill/>
        </p:spPr>
        <p:txBody>
          <a:bodyPr wrap="square" rtlCol="0">
            <a:spAutoFit/>
          </a:bodyPr>
          <a:lstStyle/>
          <a:p>
            <a:pPr algn="r"/>
            <a:r>
              <a:rPr lang="fr-FR" b="1" dirty="0">
                <a:solidFill>
                  <a:schemeClr val="accent1"/>
                </a:solidFill>
              </a:rPr>
              <a:t>ENTRETIENS</a:t>
            </a:r>
          </a:p>
        </p:txBody>
      </p:sp>
      <p:sp>
        <p:nvSpPr>
          <p:cNvPr id="9" name="ZoneTexte 8">
            <a:extLst>
              <a:ext uri="{FF2B5EF4-FFF2-40B4-BE49-F238E27FC236}">
                <a16:creationId xmlns:a16="http://schemas.microsoft.com/office/drawing/2014/main" id="{263303C0-3FC8-7DDC-F28E-CFFE6AFA9BAC}"/>
              </a:ext>
            </a:extLst>
          </p:cNvPr>
          <p:cNvSpPr txBox="1"/>
          <p:nvPr/>
        </p:nvSpPr>
        <p:spPr>
          <a:xfrm>
            <a:off x="6213020" y="2963937"/>
            <a:ext cx="1665515" cy="523220"/>
          </a:xfrm>
          <a:prstGeom prst="rect">
            <a:avLst/>
          </a:prstGeom>
          <a:noFill/>
        </p:spPr>
        <p:txBody>
          <a:bodyPr wrap="square">
            <a:spAutoFit/>
          </a:bodyPr>
          <a:lstStyle/>
          <a:p>
            <a:pPr marL="114300" indent="0" algn="r">
              <a:buNone/>
            </a:pPr>
            <a:r>
              <a:rPr lang="fr-FR" b="1" dirty="0">
                <a:solidFill>
                  <a:srgbClr val="7030A0"/>
                </a:solidFill>
              </a:rPr>
              <a:t>OBSERVATION </a:t>
            </a:r>
            <a:br>
              <a:rPr lang="fr-FR" b="1" dirty="0">
                <a:solidFill>
                  <a:srgbClr val="7030A0"/>
                </a:solidFill>
              </a:rPr>
            </a:br>
            <a:endParaRPr lang="fr-FR" b="1" dirty="0">
              <a:solidFill>
                <a:srgbClr val="7030A0"/>
              </a:solidFill>
            </a:endParaRPr>
          </a:p>
        </p:txBody>
      </p:sp>
      <p:sp>
        <p:nvSpPr>
          <p:cNvPr id="11" name="ZoneTexte 10">
            <a:extLst>
              <a:ext uri="{FF2B5EF4-FFF2-40B4-BE49-F238E27FC236}">
                <a16:creationId xmlns:a16="http://schemas.microsoft.com/office/drawing/2014/main" id="{78D698F5-807E-2B37-B333-2B4DB8A62993}"/>
              </a:ext>
            </a:extLst>
          </p:cNvPr>
          <p:cNvSpPr txBox="1"/>
          <p:nvPr/>
        </p:nvSpPr>
        <p:spPr>
          <a:xfrm>
            <a:off x="5706836" y="2472616"/>
            <a:ext cx="2171699" cy="307777"/>
          </a:xfrm>
          <a:prstGeom prst="rect">
            <a:avLst/>
          </a:prstGeom>
          <a:noFill/>
        </p:spPr>
        <p:txBody>
          <a:bodyPr wrap="square" rtlCol="0">
            <a:spAutoFit/>
          </a:bodyPr>
          <a:lstStyle/>
          <a:p>
            <a:pPr algn="r"/>
            <a:r>
              <a:rPr lang="fr-FR" b="1" dirty="0">
                <a:solidFill>
                  <a:srgbClr val="00B050"/>
                </a:solidFill>
              </a:rPr>
              <a:t>TEMPS COLLECTIF</a:t>
            </a:r>
          </a:p>
        </p:txBody>
      </p:sp>
    </p:spTree>
    <p:extLst>
      <p:ext uri="{BB962C8B-B14F-4D97-AF65-F5344CB8AC3E}">
        <p14:creationId xmlns:p14="http://schemas.microsoft.com/office/powerpoint/2010/main" val="4205925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83722" y="16408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t>Première comparaison « brute » GIRN-</a:t>
            </a:r>
            <a:r>
              <a:rPr lang="fr-FR" sz="2000" dirty="0" err="1"/>
              <a:t>STePRiM</a:t>
            </a:r>
            <a:endParaRPr sz="2000" dirty="0"/>
          </a:p>
        </p:txBody>
      </p:sp>
      <p:graphicFrame>
        <p:nvGraphicFramePr>
          <p:cNvPr id="81" name="Google Shape;81;p17"/>
          <p:cNvGraphicFramePr/>
          <p:nvPr>
            <p:extLst>
              <p:ext uri="{D42A27DB-BD31-4B8C-83A1-F6EECF244321}">
                <p14:modId xmlns:p14="http://schemas.microsoft.com/office/powerpoint/2010/main" val="890853010"/>
              </p:ext>
            </p:extLst>
          </p:nvPr>
        </p:nvGraphicFramePr>
        <p:xfrm>
          <a:off x="155121" y="789125"/>
          <a:ext cx="8605157" cy="4190295"/>
        </p:xfrm>
        <a:graphic>
          <a:graphicData uri="http://schemas.openxmlformats.org/drawingml/2006/table">
            <a:tbl>
              <a:tblPr>
                <a:noFill/>
                <a:tableStyleId>{A0DE256E-B80C-44FF-9C96-246EE88B6079}</a:tableStyleId>
              </a:tblPr>
              <a:tblGrid>
                <a:gridCol w="1216478">
                  <a:extLst>
                    <a:ext uri="{9D8B030D-6E8A-4147-A177-3AD203B41FA5}">
                      <a16:colId xmlns:a16="http://schemas.microsoft.com/office/drawing/2014/main" val="20000"/>
                    </a:ext>
                  </a:extLst>
                </a:gridCol>
                <a:gridCol w="3592286">
                  <a:extLst>
                    <a:ext uri="{9D8B030D-6E8A-4147-A177-3AD203B41FA5}">
                      <a16:colId xmlns:a16="http://schemas.microsoft.com/office/drawing/2014/main" val="20001"/>
                    </a:ext>
                  </a:extLst>
                </a:gridCol>
                <a:gridCol w="3796393">
                  <a:extLst>
                    <a:ext uri="{9D8B030D-6E8A-4147-A177-3AD203B41FA5}">
                      <a16:colId xmlns:a16="http://schemas.microsoft.com/office/drawing/2014/main" val="20002"/>
                    </a:ext>
                  </a:extLst>
                </a:gridCol>
              </a:tblGrid>
              <a:tr h="314570">
                <a:tc>
                  <a:txBody>
                    <a:bodyPr/>
                    <a:lstStyle/>
                    <a:p>
                      <a:pPr marL="0" lvl="0" indent="0" algn="l" rtl="0">
                        <a:spcBef>
                          <a:spcPts val="0"/>
                        </a:spcBef>
                        <a:spcAft>
                          <a:spcPts val="0"/>
                        </a:spcAft>
                        <a:buNone/>
                      </a:pPr>
                      <a:endParaRPr dirty="0"/>
                    </a:p>
                  </a:txBody>
                  <a:tcPr marL="91425" marR="91425" marT="91425" marB="91425">
                    <a:lnL w="9525" cap="flat" cmpd="sng">
                      <a:noFill/>
                      <a:prstDash val="solid"/>
                      <a:round/>
                      <a:headEnd type="none" w="sm" len="sm"/>
                      <a:tailEnd type="none" w="sm" len="sm"/>
                    </a:lnL>
                    <a:lnR w="12700" cap="flat" cmpd="sng" algn="ctr">
                      <a:solidFill>
                        <a:schemeClr val="bg2">
                          <a:lumMod val="60000"/>
                          <a:lumOff val="4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fr" b="1" dirty="0"/>
                        <a:t>GIRN</a:t>
                      </a:r>
                      <a:endParaRPr b="1"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lvl="0" indent="0" algn="l" rtl="0">
                        <a:spcBef>
                          <a:spcPts val="0"/>
                        </a:spcBef>
                        <a:spcAft>
                          <a:spcPts val="0"/>
                        </a:spcAft>
                        <a:buNone/>
                      </a:pPr>
                      <a:r>
                        <a:rPr lang="fr" b="1" dirty="0"/>
                        <a:t>STePRiM</a:t>
                      </a:r>
                      <a:endParaRPr b="1"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776013">
                <a:tc>
                  <a:txBody>
                    <a:bodyPr/>
                    <a:lstStyle/>
                    <a:p>
                      <a:pPr marL="0" lvl="0" indent="0" algn="l" rtl="0">
                        <a:spcBef>
                          <a:spcPts val="0"/>
                        </a:spcBef>
                        <a:spcAft>
                          <a:spcPts val="0"/>
                        </a:spcAft>
                        <a:buNone/>
                      </a:pPr>
                      <a:r>
                        <a:rPr lang="fr" dirty="0"/>
                        <a:t>Principes </a:t>
                      </a:r>
                    </a:p>
                    <a:p>
                      <a:pPr marL="0" lvl="0" indent="0" algn="l" rtl="0">
                        <a:spcBef>
                          <a:spcPts val="0"/>
                        </a:spcBef>
                        <a:spcAft>
                          <a:spcPts val="0"/>
                        </a:spcAft>
                        <a:buNone/>
                      </a:pPr>
                      <a:r>
                        <a:rPr lang="fr" dirty="0"/>
                        <a:t>Objectifs</a:t>
                      </a:r>
                      <a:endParaRPr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spcBef>
                          <a:spcPts val="0"/>
                        </a:spcBef>
                        <a:spcAft>
                          <a:spcPts val="0"/>
                        </a:spcAft>
                        <a:buNone/>
                      </a:pPr>
                      <a:r>
                        <a:rPr lang="fr-FR" sz="1300" b="1" dirty="0" err="1">
                          <a:solidFill>
                            <a:srgbClr val="0070C0"/>
                          </a:solidFill>
                        </a:rPr>
                        <a:t>Multi-risques</a:t>
                      </a:r>
                      <a:r>
                        <a:rPr lang="fr-FR" sz="1300" b="1" dirty="0">
                          <a:solidFill>
                            <a:srgbClr val="0070C0"/>
                          </a:solidFill>
                        </a:rPr>
                        <a:t>, -acteurs, -phases</a:t>
                      </a:r>
                    </a:p>
                    <a:p>
                      <a:pPr marL="0" lvl="0" indent="0" algn="l" rtl="0">
                        <a:spcBef>
                          <a:spcPts val="0"/>
                        </a:spcBef>
                        <a:spcAft>
                          <a:spcPts val="0"/>
                        </a:spcAft>
                        <a:buNone/>
                      </a:pPr>
                      <a:r>
                        <a:rPr lang="fr-FR" sz="1300" b="0" i="0" u="none" strike="noStrike" cap="none" dirty="0">
                          <a:solidFill>
                            <a:srgbClr val="000000"/>
                          </a:solidFill>
                          <a:effectLst/>
                          <a:latin typeface="Arial"/>
                          <a:ea typeface="Arial"/>
                          <a:cs typeface="Arial"/>
                          <a:sym typeface="Arial"/>
                        </a:rPr>
                        <a:t>Optimiser la gouvernance des risques dans un territoire en mobilisant tous les leviers</a:t>
                      </a:r>
                      <a:endParaRPr sz="1300"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300" b="1" dirty="0" err="1">
                          <a:solidFill>
                            <a:srgbClr val="0070C0"/>
                          </a:solidFill>
                        </a:rPr>
                        <a:t>Multi-risques</a:t>
                      </a:r>
                      <a:r>
                        <a:rPr lang="fr-FR" sz="1300" b="1" dirty="0">
                          <a:solidFill>
                            <a:srgbClr val="0070C0"/>
                          </a:solidFill>
                        </a:rPr>
                        <a:t>, -acteurs, -phases (7 piliers)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300" dirty="0"/>
                        <a:t>Intégrer les travaux de protection dans une stratégie territoriale</a:t>
                      </a:r>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05136">
                <a:tc>
                  <a:txBody>
                    <a:bodyPr/>
                    <a:lstStyle/>
                    <a:p>
                      <a:pPr marL="0" lvl="0" indent="0" algn="l" rtl="0">
                        <a:spcBef>
                          <a:spcPts val="0"/>
                        </a:spcBef>
                        <a:spcAft>
                          <a:spcPts val="0"/>
                        </a:spcAft>
                        <a:buNone/>
                      </a:pPr>
                      <a:r>
                        <a:rPr lang="fr" dirty="0"/>
                        <a:t>Emergence</a:t>
                      </a:r>
                      <a:endParaRPr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spcBef>
                          <a:spcPts val="0"/>
                        </a:spcBef>
                        <a:spcAft>
                          <a:spcPts val="0"/>
                        </a:spcAft>
                        <a:buNone/>
                      </a:pPr>
                      <a:r>
                        <a:rPr lang="fr" sz="1300" dirty="0"/>
                        <a:t>2009-2015 Sites pilotes</a:t>
                      </a:r>
                    </a:p>
                    <a:p>
                      <a:pPr marL="0" lvl="0" indent="0" algn="l" rtl="0">
                        <a:spcBef>
                          <a:spcPts val="0"/>
                        </a:spcBef>
                        <a:spcAft>
                          <a:spcPts val="0"/>
                        </a:spcAft>
                        <a:buNone/>
                      </a:pPr>
                      <a:r>
                        <a:rPr lang="fr" sz="1300" dirty="0"/>
                        <a:t>2015-2020 2</a:t>
                      </a:r>
                      <a:r>
                        <a:rPr lang="fr" sz="1300" baseline="30000" dirty="0"/>
                        <a:t>e</a:t>
                      </a:r>
                      <a:r>
                        <a:rPr lang="fr" sz="1300" dirty="0"/>
                        <a:t> génération</a:t>
                      </a:r>
                      <a:endParaRPr sz="1300" dirty="0"/>
                    </a:p>
                    <a:p>
                      <a:pPr marL="0" lvl="0" indent="0" algn="l" rtl="0">
                        <a:spcBef>
                          <a:spcPts val="0"/>
                        </a:spcBef>
                        <a:spcAft>
                          <a:spcPts val="0"/>
                        </a:spcAft>
                        <a:buNone/>
                      </a:pPr>
                      <a:r>
                        <a:rPr lang="fr" sz="1300" dirty="0"/>
                        <a:t>2020-2027 3</a:t>
                      </a:r>
                      <a:r>
                        <a:rPr lang="fr" sz="1300" baseline="30000" dirty="0"/>
                        <a:t>e</a:t>
                      </a:r>
                      <a:r>
                        <a:rPr lang="fr" sz="1300" dirty="0"/>
                        <a:t> génération</a:t>
                      </a:r>
                      <a:endParaRPr sz="1300"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fr" sz="1300" dirty="0"/>
                        <a:t>2015-2016 PréGIPAM</a:t>
                      </a:r>
                    </a:p>
                    <a:p>
                      <a:pPr marL="0" lvl="0" indent="0" algn="l" rtl="0">
                        <a:spcBef>
                          <a:spcPts val="0"/>
                        </a:spcBef>
                        <a:spcAft>
                          <a:spcPts val="0"/>
                        </a:spcAft>
                        <a:buNone/>
                      </a:pPr>
                      <a:r>
                        <a:rPr lang="fr" sz="1300" dirty="0"/>
                        <a:t>2017 Premier appel à projet (mise à jour 2023)</a:t>
                      </a:r>
                      <a:endParaRPr sz="1300"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05136">
                <a:tc>
                  <a:txBody>
                    <a:bodyPr/>
                    <a:lstStyle/>
                    <a:p>
                      <a:pPr marL="0" lvl="0" indent="0" algn="l" rtl="0">
                        <a:spcBef>
                          <a:spcPts val="0"/>
                        </a:spcBef>
                        <a:spcAft>
                          <a:spcPts val="0"/>
                        </a:spcAft>
                        <a:buNone/>
                      </a:pPr>
                      <a:r>
                        <a:rPr lang="fr" dirty="0"/>
                        <a:t>Critères, porteurs de projet</a:t>
                      </a:r>
                      <a:endParaRPr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spcBef>
                          <a:spcPts val="0"/>
                        </a:spcBef>
                        <a:spcAft>
                          <a:spcPts val="0"/>
                        </a:spcAft>
                        <a:buNone/>
                      </a:pPr>
                      <a:r>
                        <a:rPr lang="fr-FR" sz="1300" dirty="0"/>
                        <a:t>Collectivités, EPCI, syndicats mixtes, établissements publics, associations, universités… </a:t>
                      </a:r>
                      <a:r>
                        <a:rPr lang="fr-FR" sz="1300" b="1" dirty="0">
                          <a:solidFill>
                            <a:srgbClr val="0070C0"/>
                          </a:solidFill>
                        </a:rPr>
                        <a:t>Massif des Alpes Françaises</a:t>
                      </a:r>
                      <a:endParaRPr sz="1300" b="1" dirty="0">
                        <a:solidFill>
                          <a:srgbClr val="0070C0"/>
                        </a:solidFill>
                      </a:endParaRPr>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fr-FR" sz="1300" dirty="0"/>
                        <a:t>Collectivités, groupements de collectivités, autres structures d’intérêt public </a:t>
                      </a:r>
                      <a:r>
                        <a:rPr lang="fr-FR" sz="1300" b="1" dirty="0">
                          <a:solidFill>
                            <a:srgbClr val="0070C0"/>
                          </a:solidFill>
                        </a:rPr>
                        <a:t>éligibles au FPRNM</a:t>
                      </a:r>
                      <a:r>
                        <a:rPr lang="fr-FR" sz="1300" dirty="0"/>
                        <a:t>, dans les </a:t>
                      </a:r>
                      <a:r>
                        <a:rPr lang="fr-FR" sz="1300" b="1" dirty="0">
                          <a:solidFill>
                            <a:srgbClr val="0070C0"/>
                          </a:solidFill>
                        </a:rPr>
                        <a:t>massifs montagneux français</a:t>
                      </a:r>
                      <a:endParaRPr sz="1300" b="1" dirty="0">
                        <a:solidFill>
                          <a:srgbClr val="0070C0"/>
                        </a:solidFill>
                      </a:endParaRPr>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96389">
                <a:tc>
                  <a:txBody>
                    <a:bodyPr/>
                    <a:lstStyle/>
                    <a:p>
                      <a:pPr marL="0" lvl="0" indent="0" algn="l" rtl="0">
                        <a:spcBef>
                          <a:spcPts val="0"/>
                        </a:spcBef>
                        <a:spcAft>
                          <a:spcPts val="0"/>
                        </a:spcAft>
                        <a:buNone/>
                      </a:pPr>
                      <a:r>
                        <a:rPr lang="fr" dirty="0"/>
                        <a:t>Financement</a:t>
                      </a:r>
                      <a:endParaRPr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spcBef>
                          <a:spcPts val="0"/>
                        </a:spcBef>
                        <a:spcAft>
                          <a:spcPts val="0"/>
                        </a:spcAft>
                        <a:buNone/>
                      </a:pPr>
                      <a:r>
                        <a:rPr lang="fr" sz="1300" b="1" dirty="0">
                          <a:solidFill>
                            <a:srgbClr val="0070C0"/>
                          </a:solidFill>
                        </a:rPr>
                        <a:t>FEDER Alpes      </a:t>
                      </a:r>
                      <a:r>
                        <a:rPr lang="fr" sz="1300" dirty="0"/>
                        <a:t>+ Financements complémentaires (FNADT, région, …)</a:t>
                      </a:r>
                      <a:endParaRPr sz="1300" dirty="0">
                        <a:highlight>
                          <a:srgbClr val="FFFF00"/>
                        </a:highlight>
                      </a:endParaRPr>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fr" sz="1300" b="1" dirty="0">
                          <a:solidFill>
                            <a:srgbClr val="0070C0"/>
                          </a:solidFill>
                        </a:rPr>
                        <a:t>FPRNM</a:t>
                      </a:r>
                      <a:r>
                        <a:rPr lang="fr" sz="1300" dirty="0"/>
                        <a:t> </a:t>
                      </a:r>
                    </a:p>
                    <a:p>
                      <a:pPr marL="0" lvl="0" indent="0" algn="l" rtl="0">
                        <a:spcBef>
                          <a:spcPts val="0"/>
                        </a:spcBef>
                        <a:spcAft>
                          <a:spcPts val="0"/>
                        </a:spcAft>
                        <a:buNone/>
                      </a:pPr>
                      <a:r>
                        <a:rPr lang="fr" sz="1300" dirty="0"/>
                        <a:t>+ Co-financements (région, Fonds Vert, …)</a:t>
                      </a:r>
                      <a:endParaRPr sz="1300"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58121">
                <a:tc>
                  <a:txBody>
                    <a:bodyPr/>
                    <a:lstStyle/>
                    <a:p>
                      <a:pPr marL="0" lvl="0" indent="0" algn="l" rtl="0">
                        <a:spcBef>
                          <a:spcPts val="0"/>
                        </a:spcBef>
                        <a:spcAft>
                          <a:spcPts val="0"/>
                        </a:spcAft>
                        <a:buNone/>
                      </a:pPr>
                      <a:r>
                        <a:rPr lang="fr" dirty="0"/>
                        <a:t>Démarches</a:t>
                      </a:r>
                      <a:endParaRPr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l" rtl="0">
                        <a:spcBef>
                          <a:spcPts val="0"/>
                        </a:spcBef>
                        <a:spcAft>
                          <a:spcPts val="0"/>
                        </a:spcAft>
                        <a:buNone/>
                      </a:pPr>
                      <a:r>
                        <a:rPr lang="fr" sz="1300" b="1" dirty="0">
                          <a:solidFill>
                            <a:srgbClr val="0070C0"/>
                          </a:solidFill>
                        </a:rPr>
                        <a:t>13</a:t>
                      </a:r>
                      <a:r>
                        <a:rPr lang="fr" sz="1300" dirty="0"/>
                        <a:t> territoires (04, 05, 06, 26, 38, 73, 74)</a:t>
                      </a:r>
                      <a:endParaRPr sz="1300"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fr" sz="1300" b="1" dirty="0">
                          <a:solidFill>
                            <a:srgbClr val="0070C0"/>
                          </a:solidFill>
                        </a:rPr>
                        <a:t>8</a:t>
                      </a:r>
                      <a:r>
                        <a:rPr lang="fr" sz="1300" dirty="0"/>
                        <a:t> territoires (04, 05, 06, 31)</a:t>
                      </a:r>
                      <a:endParaRPr sz="1300"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87643">
                <a:tc>
                  <a:txBody>
                    <a:bodyPr/>
                    <a:lstStyle/>
                    <a:p>
                      <a:pPr marL="0" lvl="0" indent="0" algn="l" rtl="0">
                        <a:spcBef>
                          <a:spcPts val="0"/>
                        </a:spcBef>
                        <a:spcAft>
                          <a:spcPts val="0"/>
                        </a:spcAft>
                        <a:buNone/>
                      </a:pPr>
                      <a:r>
                        <a:rPr lang="fr" dirty="0"/>
                        <a:t>Acteurs </a:t>
                      </a:r>
                      <a:endParaRPr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marL="0" lvl="0" indent="0" algn="l" rtl="0">
                        <a:spcBef>
                          <a:spcPts val="0"/>
                        </a:spcBef>
                        <a:spcAft>
                          <a:spcPts val="0"/>
                        </a:spcAft>
                        <a:buNone/>
                      </a:pPr>
                      <a:r>
                        <a:rPr lang="fr-FR" sz="1300" i="1" dirty="0"/>
                        <a:t>Voir cartographies à la diapositive suivante</a:t>
                      </a:r>
                      <a:endParaRPr sz="1300" i="1" dirty="0"/>
                    </a:p>
                  </a:txBody>
                  <a:tcPr marL="91425" marR="91425" marT="91425" marB="91425">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AD08A1C-96F1-9929-3E18-FE33CDAD1531}"/>
              </a:ext>
            </a:extLst>
          </p:cNvPr>
          <p:cNvPicPr>
            <a:picLocks noChangeAspect="1"/>
          </p:cNvPicPr>
          <p:nvPr/>
        </p:nvPicPr>
        <p:blipFill>
          <a:blip r:embed="rId2"/>
          <a:stretch>
            <a:fillRect/>
          </a:stretch>
        </p:blipFill>
        <p:spPr>
          <a:xfrm>
            <a:off x="674257" y="0"/>
            <a:ext cx="7795485" cy="5143500"/>
          </a:xfrm>
          <a:prstGeom prst="rect">
            <a:avLst/>
          </a:prstGeom>
        </p:spPr>
      </p:pic>
    </p:spTree>
    <p:extLst>
      <p:ext uri="{BB962C8B-B14F-4D97-AF65-F5344CB8AC3E}">
        <p14:creationId xmlns:p14="http://schemas.microsoft.com/office/powerpoint/2010/main" val="3957079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D68CB-D7A5-BF21-0B83-8E5A77E4FDBD}"/>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8A72BC7-EEDE-E524-1D11-AB0B017E5BF5}"/>
              </a:ext>
            </a:extLst>
          </p:cNvPr>
          <p:cNvPicPr>
            <a:picLocks noChangeAspect="1"/>
          </p:cNvPicPr>
          <p:nvPr/>
        </p:nvPicPr>
        <p:blipFill>
          <a:blip r:embed="rId2"/>
          <a:stretch>
            <a:fillRect/>
          </a:stretch>
        </p:blipFill>
        <p:spPr>
          <a:xfrm>
            <a:off x="469922" y="0"/>
            <a:ext cx="7037207" cy="5143500"/>
          </a:xfrm>
          <a:prstGeom prst="rect">
            <a:avLst/>
          </a:prstGeom>
        </p:spPr>
      </p:pic>
    </p:spTree>
    <p:extLst>
      <p:ext uri="{BB962C8B-B14F-4D97-AF65-F5344CB8AC3E}">
        <p14:creationId xmlns:p14="http://schemas.microsoft.com/office/powerpoint/2010/main" val="5555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1" name="Rectangle 50">
            <a:extLst>
              <a:ext uri="{FF2B5EF4-FFF2-40B4-BE49-F238E27FC236}">
                <a16:creationId xmlns:a16="http://schemas.microsoft.com/office/drawing/2014/main" id="{6EDF078D-A7C6-CDC3-C53E-6792E16536BF}"/>
              </a:ext>
            </a:extLst>
          </p:cNvPr>
          <p:cNvSpPr/>
          <p:nvPr/>
        </p:nvSpPr>
        <p:spPr>
          <a:xfrm>
            <a:off x="5557839" y="1350380"/>
            <a:ext cx="3430995" cy="2640037"/>
          </a:xfrm>
          <a:prstGeom prst="rect">
            <a:avLst/>
          </a:prstGeom>
          <a:solidFill>
            <a:srgbClr val="CCCCFF">
              <a:alpha val="2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D86F7440-AFB5-D245-DEBC-CE458E676229}"/>
              </a:ext>
            </a:extLst>
          </p:cNvPr>
          <p:cNvSpPr/>
          <p:nvPr/>
        </p:nvSpPr>
        <p:spPr>
          <a:xfrm>
            <a:off x="51658" y="4122084"/>
            <a:ext cx="8937175" cy="959754"/>
          </a:xfrm>
          <a:prstGeom prst="rect">
            <a:avLst/>
          </a:prstGeom>
          <a:solidFill>
            <a:srgbClr val="FF99CC">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C0B4F1DC-B17C-0312-6638-49DF01F556B6}"/>
              </a:ext>
            </a:extLst>
          </p:cNvPr>
          <p:cNvSpPr/>
          <p:nvPr/>
        </p:nvSpPr>
        <p:spPr>
          <a:xfrm>
            <a:off x="89181" y="2467632"/>
            <a:ext cx="5468012" cy="1522786"/>
          </a:xfrm>
          <a:prstGeom prst="rect">
            <a:avLst/>
          </a:prstGeom>
          <a:solidFill>
            <a:srgbClr val="CCCCFF">
              <a:alpha val="2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913A10ED-9E2D-9EA0-196E-ECE69C7D31CA}"/>
              </a:ext>
            </a:extLst>
          </p:cNvPr>
          <p:cNvSpPr/>
          <p:nvPr/>
        </p:nvSpPr>
        <p:spPr>
          <a:xfrm>
            <a:off x="89181" y="1318610"/>
            <a:ext cx="5348916" cy="1017356"/>
          </a:xfrm>
          <a:prstGeom prst="rect">
            <a:avLst/>
          </a:prstGeom>
          <a:solidFill>
            <a:srgbClr val="D9E7FD">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Google Shape;111;p22"/>
          <p:cNvSpPr txBox="1">
            <a:spLocks noGrp="1"/>
          </p:cNvSpPr>
          <p:nvPr>
            <p:ph type="title"/>
          </p:nvPr>
        </p:nvSpPr>
        <p:spPr>
          <a:xfrm>
            <a:off x="311700" y="240917"/>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Comment émergent les démarches GIRN ? </a:t>
            </a:r>
            <a:endParaRPr dirty="0"/>
          </a:p>
        </p:txBody>
      </p:sp>
      <p:sp>
        <p:nvSpPr>
          <p:cNvPr id="112" name="Google Shape;112;p22"/>
          <p:cNvSpPr txBox="1">
            <a:spLocks noGrp="1"/>
          </p:cNvSpPr>
          <p:nvPr>
            <p:ph type="body" idx="1"/>
          </p:nvPr>
        </p:nvSpPr>
        <p:spPr>
          <a:xfrm>
            <a:off x="1771159" y="1636120"/>
            <a:ext cx="1190529" cy="480382"/>
          </a:xfrm>
          <a:prstGeom prst="rect">
            <a:avLst/>
          </a:prstGeom>
          <a:ln w="12700">
            <a:noFill/>
          </a:ln>
        </p:spPr>
        <p:txBody>
          <a:bodyPr spcFirstLastPara="1" wrap="square" lIns="91425" tIns="91425" rIns="91425" bIns="91425" anchor="t" anchorCtr="0">
            <a:noAutofit/>
          </a:bodyPr>
          <a:lstStyle/>
          <a:p>
            <a:pPr marL="0" lvl="0" indent="0" algn="ctr" rtl="0">
              <a:spcBef>
                <a:spcPts val="0"/>
              </a:spcBef>
              <a:spcAft>
                <a:spcPts val="1200"/>
              </a:spcAft>
              <a:buNone/>
            </a:pPr>
            <a:r>
              <a:rPr lang="fr-FR" sz="1600" dirty="0">
                <a:solidFill>
                  <a:schemeClr val="tx1"/>
                </a:solidFill>
              </a:rPr>
              <a:t>GEMAPI</a:t>
            </a:r>
            <a:endParaRPr sz="1600" dirty="0">
              <a:solidFill>
                <a:schemeClr val="tx1"/>
              </a:solidFill>
            </a:endParaRPr>
          </a:p>
        </p:txBody>
      </p:sp>
      <p:sp>
        <p:nvSpPr>
          <p:cNvPr id="3" name="Google Shape;112;p22">
            <a:extLst>
              <a:ext uri="{FF2B5EF4-FFF2-40B4-BE49-F238E27FC236}">
                <a16:creationId xmlns:a16="http://schemas.microsoft.com/office/drawing/2014/main" id="{EE8706B3-61EA-D470-8988-18B48145550E}"/>
              </a:ext>
            </a:extLst>
          </p:cNvPr>
          <p:cNvSpPr txBox="1">
            <a:spLocks/>
          </p:cNvSpPr>
          <p:nvPr/>
        </p:nvSpPr>
        <p:spPr>
          <a:xfrm>
            <a:off x="3184120" y="1631392"/>
            <a:ext cx="1943103" cy="480382"/>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Obligation PICS</a:t>
            </a:r>
          </a:p>
        </p:txBody>
      </p:sp>
      <p:sp>
        <p:nvSpPr>
          <p:cNvPr id="4" name="Google Shape;112;p22">
            <a:extLst>
              <a:ext uri="{FF2B5EF4-FFF2-40B4-BE49-F238E27FC236}">
                <a16:creationId xmlns:a16="http://schemas.microsoft.com/office/drawing/2014/main" id="{34400E07-2379-8225-4785-D05B274A59F4}"/>
              </a:ext>
            </a:extLst>
          </p:cNvPr>
          <p:cNvSpPr txBox="1">
            <a:spLocks/>
          </p:cNvSpPr>
          <p:nvPr/>
        </p:nvSpPr>
        <p:spPr>
          <a:xfrm>
            <a:off x="3797331" y="3339041"/>
            <a:ext cx="1431235" cy="442171"/>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Evénements</a:t>
            </a:r>
          </a:p>
        </p:txBody>
      </p:sp>
      <p:sp>
        <p:nvSpPr>
          <p:cNvPr id="5" name="Google Shape;112;p22">
            <a:extLst>
              <a:ext uri="{FF2B5EF4-FFF2-40B4-BE49-F238E27FC236}">
                <a16:creationId xmlns:a16="http://schemas.microsoft.com/office/drawing/2014/main" id="{13632EE2-6092-78EC-8016-9424628A9A0E}"/>
              </a:ext>
            </a:extLst>
          </p:cNvPr>
          <p:cNvSpPr txBox="1">
            <a:spLocks/>
          </p:cNvSpPr>
          <p:nvPr/>
        </p:nvSpPr>
        <p:spPr>
          <a:xfrm>
            <a:off x="1667711" y="2649453"/>
            <a:ext cx="2869433" cy="480383"/>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Animation territoriale, réseau</a:t>
            </a:r>
          </a:p>
        </p:txBody>
      </p:sp>
      <p:sp>
        <p:nvSpPr>
          <p:cNvPr id="7" name="Google Shape;112;p22">
            <a:extLst>
              <a:ext uri="{FF2B5EF4-FFF2-40B4-BE49-F238E27FC236}">
                <a16:creationId xmlns:a16="http://schemas.microsoft.com/office/drawing/2014/main" id="{2EF6556A-0767-E354-B873-F1B78F0B87F3}"/>
              </a:ext>
            </a:extLst>
          </p:cNvPr>
          <p:cNvSpPr txBox="1">
            <a:spLocks/>
          </p:cNvSpPr>
          <p:nvPr/>
        </p:nvSpPr>
        <p:spPr>
          <a:xfrm>
            <a:off x="5623828" y="2158829"/>
            <a:ext cx="3298371" cy="480380"/>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Connaître le risque </a:t>
            </a:r>
            <a:r>
              <a:rPr lang="fr-FR" sz="1600" dirty="0">
                <a:solidFill>
                  <a:schemeClr val="tx1"/>
                </a:solidFill>
                <a:sym typeface="Wingdings" panose="05000000000000000000" pitchFamily="2" charset="2"/>
              </a:rPr>
              <a:t> devoir agir</a:t>
            </a:r>
            <a:endParaRPr lang="fr-FR" sz="1600" dirty="0">
              <a:solidFill>
                <a:schemeClr val="tx1"/>
              </a:solidFill>
            </a:endParaRPr>
          </a:p>
        </p:txBody>
      </p:sp>
      <p:sp>
        <p:nvSpPr>
          <p:cNvPr id="8" name="Google Shape;112;p22">
            <a:extLst>
              <a:ext uri="{FF2B5EF4-FFF2-40B4-BE49-F238E27FC236}">
                <a16:creationId xmlns:a16="http://schemas.microsoft.com/office/drawing/2014/main" id="{E52DEF6B-E153-072B-3533-1665D8675474}"/>
              </a:ext>
            </a:extLst>
          </p:cNvPr>
          <p:cNvSpPr txBox="1">
            <a:spLocks/>
          </p:cNvSpPr>
          <p:nvPr/>
        </p:nvSpPr>
        <p:spPr>
          <a:xfrm>
            <a:off x="5794646" y="2699319"/>
            <a:ext cx="2956736" cy="480382"/>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D’autres priorités territoriales</a:t>
            </a:r>
          </a:p>
        </p:txBody>
      </p:sp>
      <p:sp>
        <p:nvSpPr>
          <p:cNvPr id="9" name="Google Shape;112;p22">
            <a:extLst>
              <a:ext uri="{FF2B5EF4-FFF2-40B4-BE49-F238E27FC236}">
                <a16:creationId xmlns:a16="http://schemas.microsoft.com/office/drawing/2014/main" id="{BF14358A-4086-B680-F6B8-1FBE6939F8C1}"/>
              </a:ext>
            </a:extLst>
          </p:cNvPr>
          <p:cNvSpPr txBox="1">
            <a:spLocks/>
          </p:cNvSpPr>
          <p:nvPr/>
        </p:nvSpPr>
        <p:spPr>
          <a:xfrm>
            <a:off x="6040253" y="3256287"/>
            <a:ext cx="2495546" cy="442173"/>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Faible culture du risque</a:t>
            </a:r>
          </a:p>
        </p:txBody>
      </p:sp>
      <p:cxnSp>
        <p:nvCxnSpPr>
          <p:cNvPr id="11" name="Connecteur droit 10">
            <a:extLst>
              <a:ext uri="{FF2B5EF4-FFF2-40B4-BE49-F238E27FC236}">
                <a16:creationId xmlns:a16="http://schemas.microsoft.com/office/drawing/2014/main" id="{927AF784-D46C-5937-0FA0-46000141A23C}"/>
              </a:ext>
            </a:extLst>
          </p:cNvPr>
          <p:cNvCxnSpPr>
            <a:cxnSpLocks/>
          </p:cNvCxnSpPr>
          <p:nvPr/>
        </p:nvCxnSpPr>
        <p:spPr>
          <a:xfrm>
            <a:off x="89181" y="2393567"/>
            <a:ext cx="5291084" cy="0"/>
          </a:xfrm>
          <a:prstGeom prst="line">
            <a:avLst/>
          </a:prstGeom>
        </p:spPr>
        <p:style>
          <a:lnRef idx="1">
            <a:schemeClr val="dk1"/>
          </a:lnRef>
          <a:fillRef idx="0">
            <a:schemeClr val="dk1"/>
          </a:fillRef>
          <a:effectRef idx="0">
            <a:schemeClr val="dk1"/>
          </a:effectRef>
          <a:fontRef idx="minor">
            <a:schemeClr val="tx1"/>
          </a:fontRef>
        </p:style>
      </p:cxnSp>
      <p:sp>
        <p:nvSpPr>
          <p:cNvPr id="13" name="Google Shape;112;p22">
            <a:extLst>
              <a:ext uri="{FF2B5EF4-FFF2-40B4-BE49-F238E27FC236}">
                <a16:creationId xmlns:a16="http://schemas.microsoft.com/office/drawing/2014/main" id="{006C1EA7-CBE5-584B-57EA-502EC0050955}"/>
              </a:ext>
            </a:extLst>
          </p:cNvPr>
          <p:cNvSpPr txBox="1">
            <a:spLocks/>
          </p:cNvSpPr>
          <p:nvPr/>
        </p:nvSpPr>
        <p:spPr>
          <a:xfrm>
            <a:off x="-72513" y="1574005"/>
            <a:ext cx="1190529" cy="48038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b="1" dirty="0">
                <a:solidFill>
                  <a:schemeClr val="accent1"/>
                </a:solidFill>
              </a:rPr>
              <a:t>GIRN</a:t>
            </a:r>
          </a:p>
        </p:txBody>
      </p:sp>
      <p:sp>
        <p:nvSpPr>
          <p:cNvPr id="15" name="Google Shape;112;p22">
            <a:extLst>
              <a:ext uri="{FF2B5EF4-FFF2-40B4-BE49-F238E27FC236}">
                <a16:creationId xmlns:a16="http://schemas.microsoft.com/office/drawing/2014/main" id="{1EF919BE-A8D6-2847-E9A5-DAF45A254BC7}"/>
              </a:ext>
            </a:extLst>
          </p:cNvPr>
          <p:cNvSpPr txBox="1">
            <a:spLocks/>
          </p:cNvSpPr>
          <p:nvPr/>
        </p:nvSpPr>
        <p:spPr>
          <a:xfrm>
            <a:off x="-47773" y="4387660"/>
            <a:ext cx="1190529" cy="48038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b="1" dirty="0">
                <a:solidFill>
                  <a:srgbClr val="C00000"/>
                </a:solidFill>
              </a:rPr>
              <a:t>STePRiM</a:t>
            </a:r>
          </a:p>
        </p:txBody>
      </p:sp>
      <p:cxnSp>
        <p:nvCxnSpPr>
          <p:cNvPr id="16" name="Connecteur droit 15">
            <a:extLst>
              <a:ext uri="{FF2B5EF4-FFF2-40B4-BE49-F238E27FC236}">
                <a16:creationId xmlns:a16="http://schemas.microsoft.com/office/drawing/2014/main" id="{B387ADBF-2455-F700-4359-4A7FEFFE8960}"/>
              </a:ext>
            </a:extLst>
          </p:cNvPr>
          <p:cNvCxnSpPr>
            <a:cxnSpLocks/>
          </p:cNvCxnSpPr>
          <p:nvPr/>
        </p:nvCxnSpPr>
        <p:spPr>
          <a:xfrm>
            <a:off x="89181" y="4053249"/>
            <a:ext cx="8743119" cy="0"/>
          </a:xfrm>
          <a:prstGeom prst="line">
            <a:avLst/>
          </a:prstGeom>
        </p:spPr>
        <p:style>
          <a:lnRef idx="1">
            <a:schemeClr val="accent2"/>
          </a:lnRef>
          <a:fillRef idx="0">
            <a:schemeClr val="accent2"/>
          </a:fillRef>
          <a:effectRef idx="0">
            <a:schemeClr val="accent2"/>
          </a:effectRef>
          <a:fontRef idx="minor">
            <a:schemeClr val="tx1"/>
          </a:fontRef>
        </p:style>
      </p:cxnSp>
      <p:sp>
        <p:nvSpPr>
          <p:cNvPr id="21" name="Google Shape;112;p22">
            <a:extLst>
              <a:ext uri="{FF2B5EF4-FFF2-40B4-BE49-F238E27FC236}">
                <a16:creationId xmlns:a16="http://schemas.microsoft.com/office/drawing/2014/main" id="{1DB48164-5C9C-DDE2-3C73-611E64297337}"/>
              </a:ext>
            </a:extLst>
          </p:cNvPr>
          <p:cNvSpPr txBox="1">
            <a:spLocks/>
          </p:cNvSpPr>
          <p:nvPr/>
        </p:nvSpPr>
        <p:spPr>
          <a:xfrm>
            <a:off x="6118725" y="4185678"/>
            <a:ext cx="2295517" cy="442173"/>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Pas d’intérêt financier</a:t>
            </a:r>
          </a:p>
        </p:txBody>
      </p:sp>
      <p:sp>
        <p:nvSpPr>
          <p:cNvPr id="23" name="Google Shape;112;p22">
            <a:extLst>
              <a:ext uri="{FF2B5EF4-FFF2-40B4-BE49-F238E27FC236}">
                <a16:creationId xmlns:a16="http://schemas.microsoft.com/office/drawing/2014/main" id="{D5760C8A-E671-10F4-4568-71C560B5A3EA}"/>
              </a:ext>
            </a:extLst>
          </p:cNvPr>
          <p:cNvSpPr txBox="1">
            <a:spLocks/>
          </p:cNvSpPr>
          <p:nvPr/>
        </p:nvSpPr>
        <p:spPr>
          <a:xfrm>
            <a:off x="1771158" y="4398365"/>
            <a:ext cx="1190529" cy="480382"/>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GIRN</a:t>
            </a:r>
          </a:p>
        </p:txBody>
      </p:sp>
      <p:sp>
        <p:nvSpPr>
          <p:cNvPr id="25" name="Google Shape;112;p22">
            <a:extLst>
              <a:ext uri="{FF2B5EF4-FFF2-40B4-BE49-F238E27FC236}">
                <a16:creationId xmlns:a16="http://schemas.microsoft.com/office/drawing/2014/main" id="{D9D486E9-4B2F-997F-D6F2-AF1B5ECC39FE}"/>
              </a:ext>
            </a:extLst>
          </p:cNvPr>
          <p:cNvSpPr txBox="1">
            <a:spLocks/>
          </p:cNvSpPr>
          <p:nvPr/>
        </p:nvSpPr>
        <p:spPr>
          <a:xfrm>
            <a:off x="3060902" y="4239464"/>
            <a:ext cx="2167664" cy="724993"/>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Moins contraignant qu’un PAPI</a:t>
            </a:r>
          </a:p>
        </p:txBody>
      </p:sp>
      <p:sp>
        <p:nvSpPr>
          <p:cNvPr id="27" name="Google Shape;112;p22">
            <a:extLst>
              <a:ext uri="{FF2B5EF4-FFF2-40B4-BE49-F238E27FC236}">
                <a16:creationId xmlns:a16="http://schemas.microsoft.com/office/drawing/2014/main" id="{3ACCA644-C284-2402-0E09-4E1E2578441F}"/>
              </a:ext>
            </a:extLst>
          </p:cNvPr>
          <p:cNvSpPr txBox="1">
            <a:spLocks/>
          </p:cNvSpPr>
          <p:nvPr/>
        </p:nvSpPr>
        <p:spPr>
          <a:xfrm>
            <a:off x="1175462" y="3339127"/>
            <a:ext cx="2546550" cy="429853"/>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Volonté des élus locaux</a:t>
            </a:r>
          </a:p>
        </p:txBody>
      </p:sp>
      <p:sp>
        <p:nvSpPr>
          <p:cNvPr id="29" name="Google Shape;112;p22">
            <a:extLst>
              <a:ext uri="{FF2B5EF4-FFF2-40B4-BE49-F238E27FC236}">
                <a16:creationId xmlns:a16="http://schemas.microsoft.com/office/drawing/2014/main" id="{FBB62D2D-05ED-30FC-7E5B-3D426C8E43DA}"/>
              </a:ext>
            </a:extLst>
          </p:cNvPr>
          <p:cNvSpPr txBox="1">
            <a:spLocks/>
          </p:cNvSpPr>
          <p:nvPr/>
        </p:nvSpPr>
        <p:spPr>
          <a:xfrm>
            <a:off x="5638840" y="1613554"/>
            <a:ext cx="3298371" cy="480380"/>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Très engageant</a:t>
            </a:r>
          </a:p>
        </p:txBody>
      </p:sp>
      <p:cxnSp>
        <p:nvCxnSpPr>
          <p:cNvPr id="38" name="Connecteur droit 37">
            <a:extLst>
              <a:ext uri="{FF2B5EF4-FFF2-40B4-BE49-F238E27FC236}">
                <a16:creationId xmlns:a16="http://schemas.microsoft.com/office/drawing/2014/main" id="{634ACE22-3D24-9C75-E0CD-5BD4992BF35C}"/>
              </a:ext>
            </a:extLst>
          </p:cNvPr>
          <p:cNvCxnSpPr>
            <a:cxnSpLocks/>
          </p:cNvCxnSpPr>
          <p:nvPr/>
        </p:nvCxnSpPr>
        <p:spPr>
          <a:xfrm>
            <a:off x="5488489" y="890468"/>
            <a:ext cx="11518" cy="4110584"/>
          </a:xfrm>
          <a:prstGeom prst="line">
            <a:avLst/>
          </a:prstGeom>
        </p:spPr>
        <p:style>
          <a:lnRef idx="1">
            <a:schemeClr val="dk1"/>
          </a:lnRef>
          <a:fillRef idx="0">
            <a:schemeClr val="dk1"/>
          </a:fillRef>
          <a:effectRef idx="0">
            <a:schemeClr val="dk1"/>
          </a:effectRef>
          <a:fontRef idx="minor">
            <a:schemeClr val="tx1"/>
          </a:fontRef>
        </p:style>
      </p:cxnSp>
      <p:sp>
        <p:nvSpPr>
          <p:cNvPr id="42" name="Google Shape;112;p22">
            <a:extLst>
              <a:ext uri="{FF2B5EF4-FFF2-40B4-BE49-F238E27FC236}">
                <a16:creationId xmlns:a16="http://schemas.microsoft.com/office/drawing/2014/main" id="{689C6DEA-0CD0-2BF1-8FAD-9B2F988BDA1D}"/>
              </a:ext>
            </a:extLst>
          </p:cNvPr>
          <p:cNvSpPr txBox="1">
            <a:spLocks/>
          </p:cNvSpPr>
          <p:nvPr/>
        </p:nvSpPr>
        <p:spPr>
          <a:xfrm>
            <a:off x="6140266" y="4627851"/>
            <a:ext cx="2295517" cy="442173"/>
          </a:xfrm>
          <a:prstGeom prst="rect">
            <a:avLst/>
          </a:prstGeom>
          <a:noFill/>
          <a:ln w="12700">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Compétence</a:t>
            </a:r>
          </a:p>
        </p:txBody>
      </p:sp>
      <p:cxnSp>
        <p:nvCxnSpPr>
          <p:cNvPr id="52" name="Connecteur droit 51">
            <a:extLst>
              <a:ext uri="{FF2B5EF4-FFF2-40B4-BE49-F238E27FC236}">
                <a16:creationId xmlns:a16="http://schemas.microsoft.com/office/drawing/2014/main" id="{B944287D-4BEC-0EB7-2716-2592B59B3FD5}"/>
              </a:ext>
            </a:extLst>
          </p:cNvPr>
          <p:cNvCxnSpPr>
            <a:cxnSpLocks/>
          </p:cNvCxnSpPr>
          <p:nvPr/>
        </p:nvCxnSpPr>
        <p:spPr>
          <a:xfrm>
            <a:off x="1072923" y="1265599"/>
            <a:ext cx="0" cy="3682442"/>
          </a:xfrm>
          <a:prstGeom prst="line">
            <a:avLst/>
          </a:prstGeom>
        </p:spPr>
        <p:style>
          <a:lnRef idx="1">
            <a:schemeClr val="dk1"/>
          </a:lnRef>
          <a:fillRef idx="0">
            <a:schemeClr val="dk1"/>
          </a:fillRef>
          <a:effectRef idx="0">
            <a:schemeClr val="dk1"/>
          </a:effectRef>
          <a:fontRef idx="minor">
            <a:schemeClr val="tx1"/>
          </a:fontRef>
        </p:style>
      </p:cxnSp>
      <p:sp>
        <p:nvSpPr>
          <p:cNvPr id="58" name="ZoneTexte 57">
            <a:extLst>
              <a:ext uri="{FF2B5EF4-FFF2-40B4-BE49-F238E27FC236}">
                <a16:creationId xmlns:a16="http://schemas.microsoft.com/office/drawing/2014/main" id="{13872E8D-B67A-5018-113C-7E2608AE328D}"/>
              </a:ext>
            </a:extLst>
          </p:cNvPr>
          <p:cNvSpPr txBox="1"/>
          <p:nvPr/>
        </p:nvSpPr>
        <p:spPr>
          <a:xfrm>
            <a:off x="879751" y="890468"/>
            <a:ext cx="4608738" cy="307777"/>
          </a:xfrm>
          <a:prstGeom prst="rect">
            <a:avLst/>
          </a:prstGeom>
          <a:noFill/>
        </p:spPr>
        <p:txBody>
          <a:bodyPr wrap="square">
            <a:spAutoFit/>
          </a:bodyPr>
          <a:lstStyle/>
          <a:p>
            <a:pPr algn="ctr"/>
            <a:r>
              <a:rPr lang="fr-FR" b="1" dirty="0"/>
              <a:t>Facteurs d’émergence</a:t>
            </a:r>
          </a:p>
        </p:txBody>
      </p:sp>
      <p:sp>
        <p:nvSpPr>
          <p:cNvPr id="61" name="ZoneTexte 60">
            <a:extLst>
              <a:ext uri="{FF2B5EF4-FFF2-40B4-BE49-F238E27FC236}">
                <a16:creationId xmlns:a16="http://schemas.microsoft.com/office/drawing/2014/main" id="{127C1793-3E2D-5025-AAFA-98939BCB84FB}"/>
              </a:ext>
            </a:extLst>
          </p:cNvPr>
          <p:cNvSpPr txBox="1"/>
          <p:nvPr/>
        </p:nvSpPr>
        <p:spPr>
          <a:xfrm>
            <a:off x="4968643" y="906263"/>
            <a:ext cx="4608738" cy="307777"/>
          </a:xfrm>
          <a:prstGeom prst="rect">
            <a:avLst/>
          </a:prstGeom>
          <a:noFill/>
        </p:spPr>
        <p:txBody>
          <a:bodyPr wrap="square">
            <a:spAutoFit/>
          </a:bodyPr>
          <a:lstStyle/>
          <a:p>
            <a:pPr algn="ctr"/>
            <a:r>
              <a:rPr lang="fr-FR" b="1" dirty="0"/>
              <a:t>Exemples de freins</a:t>
            </a:r>
          </a:p>
        </p:txBody>
      </p:sp>
      <p:sp>
        <p:nvSpPr>
          <p:cNvPr id="63" name="ZoneTexte 62">
            <a:extLst>
              <a:ext uri="{FF2B5EF4-FFF2-40B4-BE49-F238E27FC236}">
                <a16:creationId xmlns:a16="http://schemas.microsoft.com/office/drawing/2014/main" id="{26B40D2C-85A3-9BFF-2461-1C8C38F9FE09}"/>
              </a:ext>
            </a:extLst>
          </p:cNvPr>
          <p:cNvSpPr txBox="1"/>
          <p:nvPr/>
        </p:nvSpPr>
        <p:spPr>
          <a:xfrm>
            <a:off x="-28920" y="2777558"/>
            <a:ext cx="1187903" cy="738664"/>
          </a:xfrm>
          <a:prstGeom prst="rect">
            <a:avLst/>
          </a:prstGeom>
          <a:noFill/>
        </p:spPr>
        <p:txBody>
          <a:bodyPr wrap="square">
            <a:spAutoFit/>
          </a:bodyPr>
          <a:lstStyle/>
          <a:p>
            <a:pPr marL="0" indent="0" algn="ctr">
              <a:spcAft>
                <a:spcPts val="1200"/>
              </a:spcAft>
              <a:buFont typeface="Arial"/>
              <a:buNone/>
            </a:pPr>
            <a:r>
              <a:rPr lang="fr-FR" sz="1600" b="1" dirty="0">
                <a:solidFill>
                  <a:srgbClr val="7030A0"/>
                </a:solidFill>
              </a:rPr>
              <a:t>GIRN</a:t>
            </a:r>
          </a:p>
          <a:p>
            <a:pPr marL="0" indent="0" algn="ctr">
              <a:spcAft>
                <a:spcPts val="1200"/>
              </a:spcAft>
              <a:buFont typeface="Arial"/>
              <a:buNone/>
            </a:pPr>
            <a:r>
              <a:rPr lang="fr-FR" sz="1600" b="1" dirty="0">
                <a:solidFill>
                  <a:srgbClr val="7030A0"/>
                </a:solidFill>
              </a:rPr>
              <a:t>STePRiM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935BF970-EC56-0A77-D329-8747B0D9C336}"/>
            </a:ext>
          </a:extLst>
        </p:cNvPr>
        <p:cNvGrpSpPr/>
        <p:nvPr/>
      </p:nvGrpSpPr>
      <p:grpSpPr>
        <a:xfrm>
          <a:off x="0" y="0"/>
          <a:ext cx="0" cy="0"/>
          <a:chOff x="0" y="0"/>
          <a:chExt cx="0" cy="0"/>
        </a:xfrm>
      </p:grpSpPr>
      <p:sp>
        <p:nvSpPr>
          <p:cNvPr id="111" name="Google Shape;111;p22">
            <a:extLst>
              <a:ext uri="{FF2B5EF4-FFF2-40B4-BE49-F238E27FC236}">
                <a16:creationId xmlns:a16="http://schemas.microsoft.com/office/drawing/2014/main" id="{FF32575A-0874-C048-E0D2-24CE8DAD02F2}"/>
              </a:ext>
            </a:extLst>
          </p:cNvPr>
          <p:cNvSpPr txBox="1">
            <a:spLocks noGrp="1"/>
          </p:cNvSpPr>
          <p:nvPr>
            <p:ph type="title"/>
          </p:nvPr>
        </p:nvSpPr>
        <p:spPr>
          <a:xfrm>
            <a:off x="311700" y="51610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Facteurs de pérennité et mise en oeuvre </a:t>
            </a:r>
            <a:endParaRPr dirty="0"/>
          </a:p>
        </p:txBody>
      </p:sp>
      <p:sp>
        <p:nvSpPr>
          <p:cNvPr id="19" name="Google Shape;112;p22">
            <a:extLst>
              <a:ext uri="{FF2B5EF4-FFF2-40B4-BE49-F238E27FC236}">
                <a16:creationId xmlns:a16="http://schemas.microsoft.com/office/drawing/2014/main" id="{7554493C-93C4-CF1A-E619-A70097585E7A}"/>
              </a:ext>
            </a:extLst>
          </p:cNvPr>
          <p:cNvSpPr txBox="1">
            <a:spLocks/>
          </p:cNvSpPr>
          <p:nvPr/>
        </p:nvSpPr>
        <p:spPr>
          <a:xfrm>
            <a:off x="432755" y="2948331"/>
            <a:ext cx="2775809" cy="480382"/>
          </a:xfrm>
          <a:prstGeom prst="rect">
            <a:avLst/>
          </a:prstGeom>
          <a:solidFill>
            <a:srgbClr val="CCCCFF">
              <a:alpha val="67059"/>
            </a:srgbClr>
          </a:solidFill>
          <a:ln w="12700">
            <a:solidFill>
              <a:srgbClr val="7030A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Réussir à créer un réseau</a:t>
            </a:r>
          </a:p>
        </p:txBody>
      </p:sp>
      <p:sp>
        <p:nvSpPr>
          <p:cNvPr id="22" name="Google Shape;112;p22">
            <a:extLst>
              <a:ext uri="{FF2B5EF4-FFF2-40B4-BE49-F238E27FC236}">
                <a16:creationId xmlns:a16="http://schemas.microsoft.com/office/drawing/2014/main" id="{08438336-1658-37A8-5FC8-4B23ABAB6DAB}"/>
              </a:ext>
            </a:extLst>
          </p:cNvPr>
          <p:cNvSpPr txBox="1">
            <a:spLocks/>
          </p:cNvSpPr>
          <p:nvPr/>
        </p:nvSpPr>
        <p:spPr>
          <a:xfrm>
            <a:off x="432755" y="1476125"/>
            <a:ext cx="3755524" cy="1012491"/>
          </a:xfrm>
          <a:prstGeom prst="rect">
            <a:avLst/>
          </a:prstGeom>
          <a:solidFill>
            <a:srgbClr val="CCCCFF">
              <a:alpha val="67059"/>
            </a:srgbClr>
          </a:solidFill>
          <a:ln w="12700">
            <a:solidFill>
              <a:srgbClr val="7030A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Apporter de nouvelles choses, </a:t>
            </a:r>
            <a:br>
              <a:rPr lang="fr-FR" sz="1600" dirty="0">
                <a:solidFill>
                  <a:schemeClr val="tx1"/>
                </a:solidFill>
              </a:rPr>
            </a:br>
            <a:r>
              <a:rPr lang="fr-FR" sz="1600" dirty="0">
                <a:solidFill>
                  <a:schemeClr val="tx1"/>
                </a:solidFill>
              </a:rPr>
              <a:t>de nouvelles thématiques, </a:t>
            </a:r>
            <a:br>
              <a:rPr lang="fr-FR" sz="1600" dirty="0">
                <a:solidFill>
                  <a:schemeClr val="tx1"/>
                </a:solidFill>
              </a:rPr>
            </a:br>
            <a:r>
              <a:rPr lang="fr-FR" sz="1600" dirty="0">
                <a:solidFill>
                  <a:schemeClr val="tx1"/>
                </a:solidFill>
              </a:rPr>
              <a:t>actions concrètes</a:t>
            </a:r>
          </a:p>
        </p:txBody>
      </p:sp>
      <p:sp>
        <p:nvSpPr>
          <p:cNvPr id="26" name="Google Shape;112;p22">
            <a:extLst>
              <a:ext uri="{FF2B5EF4-FFF2-40B4-BE49-F238E27FC236}">
                <a16:creationId xmlns:a16="http://schemas.microsoft.com/office/drawing/2014/main" id="{AB493272-E0D0-B721-D865-346ED727F3E3}"/>
              </a:ext>
            </a:extLst>
          </p:cNvPr>
          <p:cNvSpPr txBox="1">
            <a:spLocks/>
          </p:cNvSpPr>
          <p:nvPr/>
        </p:nvSpPr>
        <p:spPr>
          <a:xfrm>
            <a:off x="5078184" y="1748339"/>
            <a:ext cx="1834244" cy="468062"/>
          </a:xfrm>
          <a:prstGeom prst="rect">
            <a:avLst/>
          </a:prstGeom>
          <a:solidFill>
            <a:srgbClr val="CCCCFF">
              <a:alpha val="67059"/>
            </a:srgbClr>
          </a:solidFill>
          <a:ln w="12700">
            <a:solidFill>
              <a:srgbClr val="7030A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Volonté des élus</a:t>
            </a:r>
          </a:p>
        </p:txBody>
      </p:sp>
      <p:cxnSp>
        <p:nvCxnSpPr>
          <p:cNvPr id="30" name="Connecteur droit avec flèche 29">
            <a:extLst>
              <a:ext uri="{FF2B5EF4-FFF2-40B4-BE49-F238E27FC236}">
                <a16:creationId xmlns:a16="http://schemas.microsoft.com/office/drawing/2014/main" id="{5799B9ED-989C-CB07-530B-AE5981803DB1}"/>
              </a:ext>
            </a:extLst>
          </p:cNvPr>
          <p:cNvCxnSpPr>
            <a:cxnSpLocks/>
            <a:stCxn id="22" idx="3"/>
            <a:endCxn id="26" idx="1"/>
          </p:cNvCxnSpPr>
          <p:nvPr/>
        </p:nvCxnSpPr>
        <p:spPr>
          <a:xfrm flipV="1">
            <a:off x="4188279" y="1982370"/>
            <a:ext cx="889905" cy="1"/>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Google Shape;112;p22">
            <a:extLst>
              <a:ext uri="{FF2B5EF4-FFF2-40B4-BE49-F238E27FC236}">
                <a16:creationId xmlns:a16="http://schemas.microsoft.com/office/drawing/2014/main" id="{C37AD3DE-9117-3EB5-FC6C-A13D7F33FC9C}"/>
              </a:ext>
            </a:extLst>
          </p:cNvPr>
          <p:cNvSpPr txBox="1">
            <a:spLocks/>
          </p:cNvSpPr>
          <p:nvPr/>
        </p:nvSpPr>
        <p:spPr>
          <a:xfrm>
            <a:off x="432755" y="3888428"/>
            <a:ext cx="4718365" cy="480382"/>
          </a:xfrm>
          <a:prstGeom prst="rect">
            <a:avLst/>
          </a:prstGeom>
          <a:solidFill>
            <a:srgbClr val="CCCCFF">
              <a:alpha val="67059"/>
            </a:srgbClr>
          </a:solidFill>
          <a:ln w="12700">
            <a:solidFill>
              <a:srgbClr val="7030A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200"/>
              </a:spcAft>
              <a:buFont typeface="Arial"/>
              <a:buNone/>
            </a:pPr>
            <a:r>
              <a:rPr lang="fr-FR" sz="1600" dirty="0">
                <a:solidFill>
                  <a:schemeClr val="tx1"/>
                </a:solidFill>
              </a:rPr>
              <a:t>Importance du facteur humain, des individus</a:t>
            </a:r>
          </a:p>
        </p:txBody>
      </p:sp>
    </p:spTree>
    <p:extLst>
      <p:ext uri="{BB962C8B-B14F-4D97-AF65-F5344CB8AC3E}">
        <p14:creationId xmlns:p14="http://schemas.microsoft.com/office/powerpoint/2010/main" val="1510988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48E564-9EEC-3718-831F-FBBD3BAA9E4D}"/>
              </a:ext>
            </a:extLst>
          </p:cNvPr>
          <p:cNvSpPr>
            <a:spLocks noGrp="1"/>
          </p:cNvSpPr>
          <p:nvPr>
            <p:ph type="title"/>
          </p:nvPr>
        </p:nvSpPr>
        <p:spPr/>
        <p:txBody>
          <a:bodyPr>
            <a:normAutofit fontScale="90000"/>
          </a:bodyPr>
          <a:lstStyle/>
          <a:p>
            <a:r>
              <a:rPr lang="fr-FR" dirty="0"/>
              <a:t>Effets de la GIRN </a:t>
            </a:r>
          </a:p>
        </p:txBody>
      </p:sp>
      <p:sp>
        <p:nvSpPr>
          <p:cNvPr id="3" name="Espace réservé du texte 2">
            <a:extLst>
              <a:ext uri="{FF2B5EF4-FFF2-40B4-BE49-F238E27FC236}">
                <a16:creationId xmlns:a16="http://schemas.microsoft.com/office/drawing/2014/main" id="{21AD0345-C7EF-6362-18EC-B1D89B3E5485}"/>
              </a:ext>
            </a:extLst>
          </p:cNvPr>
          <p:cNvSpPr>
            <a:spLocks noGrp="1"/>
          </p:cNvSpPr>
          <p:nvPr>
            <p:ph type="body" idx="1"/>
          </p:nvPr>
        </p:nvSpPr>
        <p:spPr>
          <a:xfrm>
            <a:off x="311700" y="1152474"/>
            <a:ext cx="8520600" cy="3775126"/>
          </a:xfrm>
        </p:spPr>
        <p:txBody>
          <a:bodyPr>
            <a:normAutofit lnSpcReduction="10000"/>
          </a:bodyPr>
          <a:lstStyle/>
          <a:p>
            <a:pPr>
              <a:spcAft>
                <a:spcPts val="600"/>
              </a:spcAft>
            </a:pPr>
            <a:r>
              <a:rPr lang="fr-FR" b="1" dirty="0">
                <a:solidFill>
                  <a:schemeClr val="accent5">
                    <a:lumMod val="75000"/>
                  </a:schemeClr>
                </a:solidFill>
              </a:rPr>
              <a:t>Identification de l’intercommunalité </a:t>
            </a:r>
            <a:r>
              <a:rPr lang="fr-FR" dirty="0">
                <a:solidFill>
                  <a:schemeClr val="tx1"/>
                </a:solidFill>
              </a:rPr>
              <a:t>comme acteur du risque – et légitimité</a:t>
            </a:r>
          </a:p>
          <a:p>
            <a:pPr>
              <a:spcAft>
                <a:spcPts val="600"/>
              </a:spcAft>
            </a:pPr>
            <a:r>
              <a:rPr lang="fr-FR" dirty="0">
                <a:solidFill>
                  <a:schemeClr val="tx1"/>
                </a:solidFill>
              </a:rPr>
              <a:t>Création de poste sur le sujet, </a:t>
            </a:r>
            <a:r>
              <a:rPr lang="fr-FR" b="1" dirty="0">
                <a:solidFill>
                  <a:schemeClr val="accent5">
                    <a:lumMod val="75000"/>
                  </a:schemeClr>
                </a:solidFill>
              </a:rPr>
              <a:t>ingénierie territoriale</a:t>
            </a:r>
            <a:r>
              <a:rPr lang="fr-FR" b="1" dirty="0">
                <a:solidFill>
                  <a:schemeClr val="tx1"/>
                </a:solidFill>
              </a:rPr>
              <a:t> </a:t>
            </a:r>
            <a:r>
              <a:rPr lang="fr-FR" dirty="0">
                <a:solidFill>
                  <a:schemeClr val="tx1"/>
                </a:solidFill>
              </a:rPr>
              <a:t>et personnification de la démarche</a:t>
            </a:r>
          </a:p>
          <a:p>
            <a:pPr>
              <a:spcAft>
                <a:spcPts val="600"/>
              </a:spcAft>
            </a:pPr>
            <a:r>
              <a:rPr lang="fr-FR" dirty="0">
                <a:solidFill>
                  <a:schemeClr val="tx1"/>
                </a:solidFill>
              </a:rPr>
              <a:t>Appui et conseil aux </a:t>
            </a:r>
            <a:r>
              <a:rPr lang="fr-FR" b="1" dirty="0">
                <a:solidFill>
                  <a:schemeClr val="accent5">
                    <a:lumMod val="75000"/>
                  </a:schemeClr>
                </a:solidFill>
              </a:rPr>
              <a:t>communes</a:t>
            </a:r>
            <a:r>
              <a:rPr lang="fr-FR" dirty="0">
                <a:solidFill>
                  <a:schemeClr val="tx1"/>
                </a:solidFill>
              </a:rPr>
              <a:t> – facilité la mise en œuvre du PICS</a:t>
            </a:r>
          </a:p>
          <a:p>
            <a:pPr>
              <a:spcAft>
                <a:spcPts val="600"/>
              </a:spcAft>
            </a:pPr>
            <a:r>
              <a:rPr lang="fr-FR" dirty="0">
                <a:solidFill>
                  <a:schemeClr val="tx1"/>
                </a:solidFill>
              </a:rPr>
              <a:t>Permet de toucher d’autres acteurs, mise en relation, faire le </a:t>
            </a:r>
            <a:r>
              <a:rPr lang="fr-FR" b="1" dirty="0">
                <a:solidFill>
                  <a:schemeClr val="accent5">
                    <a:lumMod val="75000"/>
                  </a:schemeClr>
                </a:solidFill>
              </a:rPr>
              <a:t>relais</a:t>
            </a:r>
          </a:p>
          <a:p>
            <a:pPr>
              <a:spcAft>
                <a:spcPts val="600"/>
              </a:spcAft>
            </a:pPr>
            <a:r>
              <a:rPr lang="fr-FR" i="1" dirty="0">
                <a:solidFill>
                  <a:schemeClr val="tx1"/>
                </a:solidFill>
              </a:rPr>
              <a:t>« On ne devient pas expert, on devient juste expert de la mise en relation et d'une facilité d'intervention au niveau local. » </a:t>
            </a:r>
          </a:p>
          <a:p>
            <a:pPr>
              <a:spcAft>
                <a:spcPts val="600"/>
              </a:spcAft>
            </a:pPr>
            <a:r>
              <a:rPr lang="fr-FR" b="1" dirty="0">
                <a:solidFill>
                  <a:schemeClr val="accent5">
                    <a:lumMod val="75000"/>
                  </a:schemeClr>
                </a:solidFill>
              </a:rPr>
              <a:t>Culture du risque</a:t>
            </a:r>
          </a:p>
          <a:p>
            <a:pPr>
              <a:spcAft>
                <a:spcPts val="600"/>
              </a:spcAft>
            </a:pPr>
            <a:r>
              <a:rPr lang="fr-FR" dirty="0">
                <a:solidFill>
                  <a:schemeClr val="tx1"/>
                </a:solidFill>
              </a:rPr>
              <a:t>Sensibilisation, </a:t>
            </a:r>
            <a:r>
              <a:rPr lang="fr-FR" b="1" dirty="0">
                <a:solidFill>
                  <a:schemeClr val="accent5">
                    <a:lumMod val="75000"/>
                  </a:schemeClr>
                </a:solidFill>
              </a:rPr>
              <a:t>montée en compétence des élus</a:t>
            </a:r>
          </a:p>
          <a:p>
            <a:pPr>
              <a:spcAft>
                <a:spcPts val="600"/>
              </a:spcAft>
            </a:pPr>
            <a:r>
              <a:rPr lang="fr-FR" dirty="0">
                <a:solidFill>
                  <a:schemeClr val="tx1"/>
                </a:solidFill>
              </a:rPr>
              <a:t>Faire partie d’un </a:t>
            </a:r>
            <a:r>
              <a:rPr lang="fr-FR" b="1" dirty="0">
                <a:solidFill>
                  <a:schemeClr val="accent5">
                    <a:lumMod val="75000"/>
                  </a:schemeClr>
                </a:solidFill>
              </a:rPr>
              <a:t>réseau</a:t>
            </a:r>
          </a:p>
        </p:txBody>
      </p:sp>
    </p:spTree>
    <p:extLst>
      <p:ext uri="{BB962C8B-B14F-4D97-AF65-F5344CB8AC3E}">
        <p14:creationId xmlns:p14="http://schemas.microsoft.com/office/powerpoint/2010/main" val="242170867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2187</TotalTime>
  <Words>1263</Words>
  <Application>Microsoft Office PowerPoint</Application>
  <PresentationFormat>Affichage à l'écran (16:9)</PresentationFormat>
  <Paragraphs>150</Paragraphs>
  <Slides>17</Slides>
  <Notes>12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17</vt:i4>
      </vt:variant>
    </vt:vector>
  </HeadingPairs>
  <TitlesOfParts>
    <vt:vector size="21" baseType="lpstr">
      <vt:lpstr>Arial</vt:lpstr>
      <vt:lpstr>Wingdings</vt:lpstr>
      <vt:lpstr>Roboto</vt:lpstr>
      <vt:lpstr>Simple Light</vt:lpstr>
      <vt:lpstr>Evaluation de la GIRN dans les Alpes  Eléments de comparaison et articulation avec la STePRiM  Journées Techniques du réseau GIRN et STePRiM, Guillestre (05) Vendredi 19 juin 2026  Charlène Lepelletier, Pôle Alpin Risques Naturels</vt:lpstr>
      <vt:lpstr>Présentation d’une démarche d’évaluation en cours</vt:lpstr>
      <vt:lpstr>Petit point sur la démarche</vt:lpstr>
      <vt:lpstr>Première comparaison « brute » GIRN-STePRiM</vt:lpstr>
      <vt:lpstr>Présentation PowerPoint</vt:lpstr>
      <vt:lpstr>Présentation PowerPoint</vt:lpstr>
      <vt:lpstr>Comment émergent les démarches GIRN ? </vt:lpstr>
      <vt:lpstr>Facteurs de pérennité et mise en oeuvre </vt:lpstr>
      <vt:lpstr>Effets de la GIRN </vt:lpstr>
      <vt:lpstr>Projet de territoire ? </vt:lpstr>
      <vt:lpstr>Limites de la GIRN</vt:lpstr>
      <vt:lpstr>Forces et faiblesses de la GIRN et de la STePRiM Un premier aperçu</vt:lpstr>
      <vt:lpstr>Exemples d’articulation GIRN-STePRiM</vt:lpstr>
      <vt:lpstr>Ce que les retours d’expérience nous apprennent : importance de l’animation</vt:lpstr>
      <vt:lpstr>Deux exemples d’animation sur le massif</vt:lpstr>
      <vt:lpstr>Perspectives </vt:lpstr>
      <vt:lpstr>La suite pour aujourd’hui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Charlène LEPELLETIER</cp:lastModifiedBy>
  <cp:revision>27</cp:revision>
  <dcterms:modified xsi:type="dcterms:W3CDTF">2026-06-29T15:00:32Z</dcterms:modified>
</cp:coreProperties>
</file>