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68" r:id="rId6"/>
    <p:sldId id="256"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58" r:id="rId24"/>
  </p:sldIdLst>
  <p:sldSz cx="12192000" cy="6858000"/>
  <p:notesSz cx="6858000" cy="9144000"/>
  <p:custDataLst>
    <p:tags r:id="rId2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D2410B-2E17-820D-B462-31A191E5E95D}" name="Véronique De Geoffroy" initials="VG" userId="S::vdegeoffroy@urd.org::ea7301f0-f842-4ffd-8ea7-8b6fa97541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3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1ADD4-F391-446C-BABE-49C2227A5DB5}" v="3" dt="2026-06-15T10:26:11.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51"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showGuides="1">
      <p:cViewPr varScale="1">
        <p:scale>
          <a:sx n="57" d="100"/>
          <a:sy n="57" d="100"/>
        </p:scale>
        <p:origin x="3259"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ôme Faucet" userId="416fa8cc-5477-4c49-9a73-eaa1e73a7dc3" providerId="ADAL" clId="{77EC2E60-4F93-4FA9-A428-114AE35813E9}"/>
    <pc:docChg chg="addSld delSld modSld">
      <pc:chgData name="Jérôme Faucet" userId="416fa8cc-5477-4c49-9a73-eaa1e73a7dc3" providerId="ADAL" clId="{77EC2E60-4F93-4FA9-A428-114AE35813E9}" dt="2026-06-15T10:26:32.930" v="16" actId="2696"/>
      <pc:docMkLst>
        <pc:docMk/>
      </pc:docMkLst>
      <pc:sldChg chg="modSp mod">
        <pc:chgData name="Jérôme Faucet" userId="416fa8cc-5477-4c49-9a73-eaa1e73a7dc3" providerId="ADAL" clId="{77EC2E60-4F93-4FA9-A428-114AE35813E9}" dt="2026-06-15T09:12:47.040" v="12" actId="20577"/>
        <pc:sldMkLst>
          <pc:docMk/>
          <pc:sldMk cId="0" sldId="284"/>
        </pc:sldMkLst>
        <pc:spChg chg="mod">
          <ac:chgData name="Jérôme Faucet" userId="416fa8cc-5477-4c49-9a73-eaa1e73a7dc3" providerId="ADAL" clId="{77EC2E60-4F93-4FA9-A428-114AE35813E9}" dt="2026-06-15T09:12:47.040" v="12" actId="20577"/>
          <ac:spMkLst>
            <pc:docMk/>
            <pc:sldMk cId="0" sldId="284"/>
            <ac:spMk id="4" creationId="{00000000-0000-0000-0000-000000000000}"/>
          </ac:spMkLst>
        </pc:spChg>
        <pc:spChg chg="mod">
          <ac:chgData name="Jérôme Faucet" userId="416fa8cc-5477-4c49-9a73-eaa1e73a7dc3" providerId="ADAL" clId="{77EC2E60-4F93-4FA9-A428-114AE35813E9}" dt="2026-06-15T09:11:37.902" v="10" actId="20577"/>
          <ac:spMkLst>
            <pc:docMk/>
            <pc:sldMk cId="0" sldId="284"/>
            <ac:spMk id="36" creationId="{00000000-0000-0000-0000-000000000000}"/>
          </ac:spMkLst>
        </pc:spChg>
      </pc:sldChg>
      <pc:sldChg chg="del">
        <pc:chgData name="Jérôme Faucet" userId="416fa8cc-5477-4c49-9a73-eaa1e73a7dc3" providerId="ADAL" clId="{77EC2E60-4F93-4FA9-A428-114AE35813E9}" dt="2026-06-15T10:26:32.930" v="16" actId="2696"/>
        <pc:sldMkLst>
          <pc:docMk/>
          <pc:sldMk cId="0" sldId="288"/>
        </pc:sldMkLst>
      </pc:sldChg>
      <pc:sldChg chg="modSp add setBg">
        <pc:chgData name="Jérôme Faucet" userId="416fa8cc-5477-4c49-9a73-eaa1e73a7dc3" providerId="ADAL" clId="{77EC2E60-4F93-4FA9-A428-114AE35813E9}" dt="2026-06-15T10:26:11.619" v="15"/>
        <pc:sldMkLst>
          <pc:docMk/>
          <pc:sldMk cId="0" sldId="289"/>
        </pc:sldMkLst>
        <pc:spChg chg="mod">
          <ac:chgData name="Jérôme Faucet" userId="416fa8cc-5477-4c49-9a73-eaa1e73a7dc3" providerId="ADAL" clId="{77EC2E60-4F93-4FA9-A428-114AE35813E9}" dt="2026-06-15T10:26:11.619" v="15"/>
          <ac:spMkLst>
            <pc:docMk/>
            <pc:sldMk cId="0" sldId="28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9CD82-6191-44AA-B7F8-452F79F6BA58}" type="datetimeFigureOut">
              <a:rPr lang="en-GB" smtClean="0"/>
              <a:t>15/06/2026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C197F-402F-436B-92C9-BE76719404A6}" type="slidenum">
              <a:rPr lang="en-GB" smtClean="0"/>
              <a:t>‹N°›</a:t>
            </a:fld>
            <a:endParaRPr lang="en-GB"/>
          </a:p>
        </p:txBody>
      </p:sp>
    </p:spTree>
    <p:extLst>
      <p:ext uri="{BB962C8B-B14F-4D97-AF65-F5344CB8AC3E}">
        <p14:creationId xmlns:p14="http://schemas.microsoft.com/office/powerpoint/2010/main" val="347769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de plan — 30 sec à 1 min.
Ne pas décrire chaque partie : juste pointer les 5 blocs + la conclusion.
Mentionner l'aparté vocabulaire avant la partie 3 — 'j'y reviendrai brièvement'.
Durée totale estimée : 40-45 min hors discussion.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3 — slide 3/3.
L'angle mort rouge est volontairement inconfortable — c'est une autocritique du secteur.
Insister sur le 'A' de MEAL : c'est le changement conceptuel le plus important de ces 30 ans.
Le Listening Project est une bonne anecdote : des milliers d'entretiens, des résultats que le secteur n'attendait pas.
La phrase de bas de slide est le pivot vers la partie 4 (VCA concret).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4 — slide 1/3 (VCA).
La formule : insister sur 'capacité au dénominateur' — contre-intuitif pour des praticiens habitués à réduire l'aléa.
Outils : profil historique = le plus parlant pour les alpins (mémoire des anciens sur les crues).
Message clé : ces outils ne consultent pas — ils co-analysent.</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4 — slide 2/3 (AA).
Chaîne : les Alpes ont déjà GloFAS, Copernicus — le problème n'est pas l'alerte, c'est le passage à la décision.
No-regret : poser la question à la salle — 'qu'est-ce qui justifie d'agir si l'événement ne se produit pas ?'
Co-construction : insister — un seuil défini sans les communautés est un seuil qui ne s'activera pas.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4 — slide 3/3.
Badges internationaux : 30 sec — montrer que ce n'est pas marginal.
Choisir 1 ou 2 exemples selon le temps.
La Croix-Rouge allemande : argument le plus proche — si ça se pilote en Allemagne, les Alpes françaises ne sont pas hors de portée.</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5 — slide 1/2 (AA).
Partir du constat : les Alpes ne manquent pas d'alerte. Le problème est ailleurs.
Les 4 suggestions : les poser comme des questions ouvertes plutôt que des prescriptions.
Suggestion 3 (co-construction) : faire le lien direct avec McLennan et la Mud Army.</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5 — slide 2/2 (VCA).
Le constat en haut : ne pas s'appesantir — votre public le reconnaîtra.
Principe 1 : la distinction extractif/co-analyse est la plus importante conceptuellement.
Principe 2 : capital social — renvoyer à Aldrich (partie 2) pour ancrer dans la recherche.
Principe 3 : mémoire collective — l'exemple des anciens qui connaissent les crues centenaires résonne dans les Alpes.
Ces 3 principes sont des questions ouvertes à poser à la salle : 'où en êtes-vous sur chacun de ces points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 slide 1/2.
Lire les 3 principes brièvement — ils ont tous été vus en détail avant.
Marquer une pause avant la phrase finale — c'est le message central de toute la présentation.
La lire lentement.</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Ouverture — slide 2/2.
La question de recherche-action : la poser comme invitation, pas comme projet déjà défini.
Les 3 questions de discussion : en choisir 1 ou 2 selon le temps restant.
Question 1 (co-analystes) : c'est la plus concrète et la plus susceptible de générer des échanges.
Laisser du silence après chaque question — ne pas répondre soi-même immédiatement.</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Présenter la timeline en 2 min.
Inviter explicitement la salle à compléter si nécessaire.
Insister sur le tournant 2021 (Loi Matras) — mais noter que l'ambition institutionnelle dépasse encore la pratique.
Transition : ce qui change depuis 2022 sur la slide suivante.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Aller vite sur les deux premiers (1 min chacun).
Insister sur la mise à jour PCS 2024 : c'est le signal le plus récent et le plus concret pour les personnes dans la salle.
Transition vers slide 3 : ces textes posent l'ambition, pas les méthodes.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de transition — ne pas s'y attarder (30 sec).
Les trois questions peuvent être posées à la salle pour créer une dynamique.
La phrase de bas de slide est le pivot vers la partie 2 (McLennan) puis les parties 3-4 (CBDRM, VCA, AA).</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Enchaîner les trois références rapidement — 2 min chacune max.
Insister sur Aldrich : le capital social comme INFRASTRUCTURE. L'analogie avec les digues frappe les praticiens.
McLennan peut être renvoyé à la présentation précédente sur l'entraide.
Transition : McLennan donne un exemple concret sur la slide suivante.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Mud Army est l'image forte de cette partie — prendre 1 min pour la planter.
Le contraste des deux lectures (rouge vs teal) doit déclencher une réaction dans la salle : reconnaissez-vous cette tension ?
La définition de co-production à droite est le pivot vers la partie 3 (CBDRM).
La citation finale peut être lue lentement — c'est le fil conducteur de toute la présentation.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courte — 1 min 30 max.
La poser calmement avant d'entrer dans la partie 3.
La confusion avec communautarisme est réelle en France — mieux vaut la nommer explicitement que la laisser faire obstacle silencieusement.
La note de bas de slide est une porte de sortie rhétorique si vous sentez une résistance dans la salle.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3 — slide 1/3.
Lire la définition à voix haute — elle pose le cadre.
Les 3 étapes en 3 min : insister sur l'étape 3 (FICR/VCA) — c'est ce qui a rendu la démarche opérationnelle et diffusable.
L'étape 1 (At Risk) est la rupture conceptuelle clé : la vulnérabilité est produite, pas subie passivement.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 3 — slide 2/3.
Hyogo et Sendai en 1 min — ce sont des repères connus.
S'attarder sur le lien France / Sendai : votre public est directement concerné.
La note de bas de page fait le lien avec McLennan (partie 2) — cohérence du fil conducteur.</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90D93-B6AC-4A36-ABAC-49A94A46E5D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325D7BF-CEB7-4B97-9DE1-10A5821D4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F1F38F5-6B4C-4C33-86FC-B718DA7927E8}"/>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948AEA5B-1C69-4186-9586-0BD47CD820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400B6A-C35E-48DC-9D3A-0CEA2C77195C}"/>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43134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B805C-18CE-464D-AFC0-9E807437B4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556F34B-0CDA-480D-A200-19C93B63D6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D39AA2-773D-4B8B-9B98-81DBD1E06BE8}"/>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484F7ED4-8697-411C-8ECB-F9C6CCEA5D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2CD8E1-B158-4E2D-9EE0-25A7602F4E0D}"/>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412568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6B25855-5066-464B-BADD-E87BD1242EA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E4B8E5-179C-42B3-B73D-C0B0967B05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DB73F6-0F64-4718-8A8C-D52054AE1C5C}"/>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A6926E28-03D1-46D5-80CB-EDFF227315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8D22B2-484E-4B52-B00C-12D384FB7DEF}"/>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66398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97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FDFFE-4EDD-4E0B-B8C5-3FBDBCEDF9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4BCE62-DF50-489B-A607-41CB2ED6BB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8FF98F-8815-4AE2-BC59-BD99B437E583}"/>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262D37CE-B99F-462A-8655-F23CC17528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ED6804-D01A-4E8F-B49E-DE1D65BD33EA}"/>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531456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8F012-05C2-4CED-8AA4-42F9D08D61D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051B48A-7D42-4193-92BE-357F521B7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84040B-CDFA-4C70-BCEA-38CD2B6090C7}"/>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D5830EF2-C049-4440-B8D9-E4AE8B589B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283705-A66C-4FFF-B0F3-32B5770F0E92}"/>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1938934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2199D-CA8D-4FCB-BB45-81517B6C55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E3FAC1-737A-4D80-8FB6-5FD1EE3D70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304526-762A-45E8-977C-F14A75935CF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71AF6D5-9CA4-4075-AE82-47CAB2022BAD}"/>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6" name="Espace réservé du pied de page 5">
            <a:extLst>
              <a:ext uri="{FF2B5EF4-FFF2-40B4-BE49-F238E27FC236}">
                <a16:creationId xmlns:a16="http://schemas.microsoft.com/office/drawing/2014/main" id="{15577757-AC8E-45B9-93D6-11758B2526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EEA354-B7E0-453D-A30F-ADD674B722F7}"/>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45760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37AC3-FFFE-481C-BBE2-E27D202C5B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5E51A2-3567-4BF9-9478-2A65858DE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F399EFE-0BFA-413A-ADEE-77446F0C75A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C0C95E-C9FA-4CBC-9E9D-0497CA1910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BFE4F62-53B5-4B02-889A-ED5E369D7D1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A4CFFD1-0DEB-46D7-A9A3-FC5EC26F5D34}"/>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8" name="Espace réservé du pied de page 7">
            <a:extLst>
              <a:ext uri="{FF2B5EF4-FFF2-40B4-BE49-F238E27FC236}">
                <a16:creationId xmlns:a16="http://schemas.microsoft.com/office/drawing/2014/main" id="{99BC89E1-6F85-4601-B6DE-A707A0062BE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A931E41-CCAA-4B96-A116-18066B49F3F9}"/>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377563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74094-7FEA-4F19-8BF1-9BD27C711DF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6F417E3-4D54-42E8-AF3A-F1531673BF46}"/>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4" name="Espace réservé du pied de page 3">
            <a:extLst>
              <a:ext uri="{FF2B5EF4-FFF2-40B4-BE49-F238E27FC236}">
                <a16:creationId xmlns:a16="http://schemas.microsoft.com/office/drawing/2014/main" id="{41636C04-EB21-4109-90B6-67524C9DAF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8BCB896-9130-4DF7-9435-F9A818BCEF98}"/>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0266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01C0298-1CEF-4EF2-8A6C-5D90728D81D3}"/>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3" name="Espace réservé du pied de page 2">
            <a:extLst>
              <a:ext uri="{FF2B5EF4-FFF2-40B4-BE49-F238E27FC236}">
                <a16:creationId xmlns:a16="http://schemas.microsoft.com/office/drawing/2014/main" id="{C0804E8B-F47A-4CBE-8EBC-8CFD7661434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9932E0-794E-45ED-87EB-9127C52AA86E}"/>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120931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883CC-B013-4B22-80F6-A6ACCBBBB8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ED14C23-CF28-43F3-8A0D-DA645C077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AD8CE4-2C18-4C57-A897-C351F9EE9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8EF601-2F6C-46E3-B687-C6BA1A7A857B}"/>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6" name="Espace réservé du pied de page 5">
            <a:extLst>
              <a:ext uri="{FF2B5EF4-FFF2-40B4-BE49-F238E27FC236}">
                <a16:creationId xmlns:a16="http://schemas.microsoft.com/office/drawing/2014/main" id="{392083E7-E0AD-4211-AF91-3D4DC8A25E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E27189-1187-42C0-9D49-355250FF599F}"/>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32110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2D13B-93C8-46EB-8C00-1125956A1B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120225C-3F80-4C65-B9C4-7E9383806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D8065E98-0313-4F7D-A34C-0218E20AD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BF7FDB-5C81-4713-8D9C-24486BFD42A5}"/>
              </a:ext>
            </a:extLst>
          </p:cNvPr>
          <p:cNvSpPr>
            <a:spLocks noGrp="1"/>
          </p:cNvSpPr>
          <p:nvPr>
            <p:ph type="dt" sz="half" idx="10"/>
          </p:nvPr>
        </p:nvSpPr>
        <p:spPr/>
        <p:txBody>
          <a:bodyPr/>
          <a:lstStyle/>
          <a:p>
            <a:fld id="{67858011-CD81-413E-8AA0-193B14B1CAED}" type="datetimeFigureOut">
              <a:rPr lang="fr-FR" smtClean="0"/>
              <a:t>15/06/2026</a:t>
            </a:fld>
            <a:endParaRPr lang="fr-FR"/>
          </a:p>
        </p:txBody>
      </p:sp>
      <p:sp>
        <p:nvSpPr>
          <p:cNvPr id="6" name="Espace réservé du pied de page 5">
            <a:extLst>
              <a:ext uri="{FF2B5EF4-FFF2-40B4-BE49-F238E27FC236}">
                <a16:creationId xmlns:a16="http://schemas.microsoft.com/office/drawing/2014/main" id="{7EAE1096-B0E4-4C97-96D6-F39303743C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79E870-0E3C-46FF-805E-CD56C3B981B6}"/>
              </a:ext>
            </a:extLst>
          </p:cNvPr>
          <p:cNvSpPr>
            <a:spLocks noGrp="1"/>
          </p:cNvSpPr>
          <p:nvPr>
            <p:ph type="sldNum" sz="quarter" idx="12"/>
          </p:nvPr>
        </p:nvSpPr>
        <p:spPr/>
        <p:txBody>
          <a:bodyPr/>
          <a:lstStyle/>
          <a:p>
            <a:fld id="{CC0AB8E2-E230-4F82-9B7A-412E8158F80A}" type="slidenum">
              <a:rPr lang="fr-FR" smtClean="0"/>
              <a:t>‹N°›</a:t>
            </a:fld>
            <a:endParaRPr lang="fr-FR"/>
          </a:p>
        </p:txBody>
      </p:sp>
    </p:spTree>
    <p:extLst>
      <p:ext uri="{BB962C8B-B14F-4D97-AF65-F5344CB8AC3E}">
        <p14:creationId xmlns:p14="http://schemas.microsoft.com/office/powerpoint/2010/main" val="241714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FA4C12-75B3-4207-BD35-BF04B7BC3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09213F4-B40D-49C6-958E-3AE0DA3B3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D085F3-5CA0-4091-A94B-2E9757710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58011-CD81-413E-8AA0-193B14B1CAE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33C7D68B-9E73-430F-B009-2D05D109A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E68E212-6E16-4F2D-861D-75FFD866C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AB8E2-E230-4F82-9B7A-412E8158F80A}" type="slidenum">
              <a:rPr lang="fr-FR" smtClean="0"/>
              <a:t>‹N°›</a:t>
            </a:fld>
            <a:endParaRPr lang="fr-FR"/>
          </a:p>
        </p:txBody>
      </p:sp>
    </p:spTree>
    <p:extLst>
      <p:ext uri="{BB962C8B-B14F-4D97-AF65-F5344CB8AC3E}">
        <p14:creationId xmlns:p14="http://schemas.microsoft.com/office/powerpoint/2010/main" val="2415583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4000"/>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42720" y="2277687"/>
            <a:ext cx="9144000" cy="827865"/>
          </a:xfrm>
        </p:spPr>
        <p:txBody>
          <a:bodyPr>
            <a:normAutofit fontScale="90000"/>
          </a:bodyPr>
          <a:lstStyle/>
          <a:p>
            <a:r>
              <a:rPr lang="fr-FR" sz="2700" b="1" dirty="0"/>
              <a:t>Approches anticipatoires et participatives dans le domaine de l'humanitaire à l'international </a:t>
            </a:r>
            <a:br>
              <a:rPr lang="fr-FR" dirty="0"/>
            </a:br>
            <a:endParaRPr lang="fr-FR" sz="4400" b="1" dirty="0">
              <a:solidFill>
                <a:schemeClr val="accent1"/>
              </a:solidFill>
            </a:endParaRPr>
          </a:p>
        </p:txBody>
      </p:sp>
      <p:sp>
        <p:nvSpPr>
          <p:cNvPr id="3" name="Sous-titre 2"/>
          <p:cNvSpPr>
            <a:spLocks noGrp="1"/>
          </p:cNvSpPr>
          <p:nvPr>
            <p:ph type="subTitle" idx="1"/>
          </p:nvPr>
        </p:nvSpPr>
        <p:spPr>
          <a:xfrm>
            <a:off x="1524000" y="3358343"/>
            <a:ext cx="9144000" cy="1099357"/>
          </a:xfrm>
        </p:spPr>
        <p:txBody>
          <a:bodyPr>
            <a:noAutofit/>
          </a:bodyPr>
          <a:lstStyle/>
          <a:p>
            <a:pPr>
              <a:lnSpc>
                <a:spcPct val="100000"/>
              </a:lnSpc>
            </a:pPr>
            <a:r>
              <a:rPr lang="fr-FR" sz="1600" b="1" dirty="0"/>
              <a:t>Pistes de réflexion sur les démarches transférables aux collectivités alpines</a:t>
            </a: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299" y="398611"/>
            <a:ext cx="1577393" cy="1181777"/>
          </a:xfrm>
          <a:prstGeom prst="rect">
            <a:avLst/>
          </a:prstGeom>
        </p:spPr>
      </p:pic>
      <p:cxnSp>
        <p:nvCxnSpPr>
          <p:cNvPr id="7" name="Connecteur droit 6"/>
          <p:cNvCxnSpPr>
            <a:cxnSpLocks noChangeAspect="1"/>
          </p:cNvCxnSpPr>
          <p:nvPr/>
        </p:nvCxnSpPr>
        <p:spPr>
          <a:xfrm rot="8100000">
            <a:off x="3395997" y="1788297"/>
            <a:ext cx="5400000" cy="540000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182138" y="5457172"/>
            <a:ext cx="6124422" cy="369332"/>
          </a:xfrm>
          <a:prstGeom prst="rect">
            <a:avLst/>
          </a:prstGeom>
          <a:noFill/>
        </p:spPr>
        <p:txBody>
          <a:bodyPr wrap="square" rtlCol="0">
            <a:spAutoFit/>
          </a:bodyPr>
          <a:lstStyle/>
          <a:p>
            <a:pPr algn="ctr"/>
            <a:r>
              <a:rPr lang="en-US" b="1" kern="0" spc="150" dirty="0">
                <a:solidFill>
                  <a:schemeClr val="bg2">
                    <a:lumMod val="50000"/>
                  </a:schemeClr>
                </a:solidFill>
                <a:latin typeface="Calibri" pitchFamily="34" charset="0"/>
                <a:ea typeface="Calibri" pitchFamily="34" charset="-122"/>
                <a:cs typeface="Calibri" pitchFamily="34" charset="-120"/>
              </a:rPr>
              <a:t>JOURNÉES TECHNIQUES GIRN / STEPRIM_ 2026</a:t>
            </a:r>
            <a:endParaRPr lang="fr-FR" b="1" dirty="0">
              <a:solidFill>
                <a:schemeClr val="bg2">
                  <a:lumMod val="50000"/>
                </a:schemeClr>
              </a:solidFill>
            </a:endParaRPr>
          </a:p>
        </p:txBody>
      </p:sp>
    </p:spTree>
    <p:custDataLst>
      <p:tags r:id="rId1"/>
    </p:custDataLst>
    <p:extLst>
      <p:ext uri="{BB962C8B-B14F-4D97-AF65-F5344CB8AC3E}">
        <p14:creationId xmlns:p14="http://schemas.microsoft.com/office/powerpoint/2010/main" val="405485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3</a:t>
            </a:r>
            <a:endParaRPr lang="en-US" sz="1200" dirty="0"/>
          </a:p>
        </p:txBody>
      </p:sp>
      <p:sp>
        <p:nvSpPr>
          <p:cNvPr id="4" name="Text 2"/>
          <p:cNvSpPr/>
          <p:nvPr/>
        </p:nvSpPr>
        <p:spPr>
          <a:xfrm>
            <a:off x="548640" y="755904"/>
            <a:ext cx="11094720" cy="755904"/>
          </a:xfrm>
          <a:prstGeom prst="rect">
            <a:avLst/>
          </a:prstGeom>
          <a:noFill/>
          <a:ln/>
        </p:spPr>
        <p:txBody>
          <a:bodyPr wrap="square" lIns="0" tIns="0" rIns="0" bIns="0" rtlCol="0" anchor="t"/>
          <a:lstStyle/>
          <a:p>
            <a:r>
              <a:rPr lang="en-US" sz="3600" b="1" dirty="0">
                <a:solidFill>
                  <a:srgbClr val="1B3A4B"/>
                </a:solidFill>
                <a:latin typeface="Cambria" pitchFamily="34" charset="0"/>
                <a:ea typeface="Cambria" pitchFamily="34" charset="-122"/>
                <a:cs typeface="Cambria" pitchFamily="34" charset="-120"/>
              </a:rPr>
              <a:t>CBDRM — Définition et généalogie</a:t>
            </a:r>
            <a:endParaRPr lang="en-US" sz="3600" dirty="0"/>
          </a:p>
        </p:txBody>
      </p:sp>
      <p:sp>
        <p:nvSpPr>
          <p:cNvPr id="5" name="Shape 3"/>
          <p:cNvSpPr/>
          <p:nvPr/>
        </p:nvSpPr>
        <p:spPr>
          <a:xfrm>
            <a:off x="548640" y="1609344"/>
            <a:ext cx="11094720" cy="877824"/>
          </a:xfrm>
          <a:prstGeom prst="roundRect">
            <a:avLst>
              <a:gd name="adj" fmla="val 13889"/>
            </a:avLst>
          </a:prstGeom>
          <a:solidFill>
            <a:srgbClr val="1B3A4B"/>
          </a:solidFill>
          <a:ln w="12700">
            <a:solidFill>
              <a:srgbClr val="1B3A4B"/>
            </a:solidFill>
            <a:prstDash val="solid"/>
          </a:ln>
        </p:spPr>
        <p:txBody>
          <a:bodyPr/>
          <a:lstStyle/>
          <a:p>
            <a:endParaRPr lang="fr-FR" sz="2400"/>
          </a:p>
        </p:txBody>
      </p:sp>
      <p:sp>
        <p:nvSpPr>
          <p:cNvPr id="6" name="Text 4"/>
          <p:cNvSpPr/>
          <p:nvPr/>
        </p:nvSpPr>
        <p:spPr>
          <a:xfrm>
            <a:off x="731520" y="1645920"/>
            <a:ext cx="4267200" cy="341376"/>
          </a:xfrm>
          <a:prstGeom prst="rect">
            <a:avLst/>
          </a:prstGeom>
          <a:noFill/>
          <a:ln/>
        </p:spPr>
        <p:txBody>
          <a:bodyPr wrap="square" lIns="0" tIns="0" rIns="0" bIns="0" rtlCol="0" anchor="ctr"/>
          <a:lstStyle/>
          <a:p>
            <a:r>
              <a:rPr lang="en-US" sz="1267" b="1" kern="0" spc="67" dirty="0">
                <a:solidFill>
                  <a:srgbClr val="C8963E"/>
                </a:solidFill>
                <a:latin typeface="Calibri" pitchFamily="34" charset="0"/>
                <a:ea typeface="Calibri" pitchFamily="34" charset="-122"/>
                <a:cs typeface="Calibri" pitchFamily="34" charset="-120"/>
              </a:rPr>
              <a:t>Community-Based Disaster Risk Management</a:t>
            </a:r>
            <a:endParaRPr lang="en-US" sz="1267" dirty="0"/>
          </a:p>
        </p:txBody>
      </p:sp>
      <p:sp>
        <p:nvSpPr>
          <p:cNvPr id="7" name="Text 5"/>
          <p:cNvSpPr/>
          <p:nvPr/>
        </p:nvSpPr>
        <p:spPr>
          <a:xfrm>
            <a:off x="731520" y="1999488"/>
            <a:ext cx="10728960" cy="438912"/>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Les communautés exposées participent activement à l'identification, l'analyse, la gestion et l'évaluation des risques — pour réduire leur vulnérabilité et renforcer leur capacité à faire face.</a:t>
            </a:r>
            <a:endParaRPr lang="en-US" sz="1467" dirty="0"/>
          </a:p>
        </p:txBody>
      </p:sp>
      <p:pic>
        <p:nvPicPr>
          <p:cNvPr id="8" name="Image 0" descr="preencoded.png"/>
          <p:cNvPicPr>
            <a:picLocks noChangeAspect="1"/>
          </p:cNvPicPr>
          <p:nvPr/>
        </p:nvPicPr>
        <p:blipFill>
          <a:blip r:embed="rId3"/>
          <a:stretch>
            <a:fillRect/>
          </a:stretch>
        </p:blipFill>
        <p:spPr>
          <a:xfrm>
            <a:off x="3852672" y="3901440"/>
            <a:ext cx="341376" cy="341376"/>
          </a:xfrm>
          <a:prstGeom prst="rect">
            <a:avLst/>
          </a:prstGeom>
        </p:spPr>
      </p:pic>
      <p:pic>
        <p:nvPicPr>
          <p:cNvPr id="9" name="Image 1" descr="preencoded.png"/>
          <p:cNvPicPr>
            <a:picLocks noChangeAspect="1"/>
          </p:cNvPicPr>
          <p:nvPr/>
        </p:nvPicPr>
        <p:blipFill>
          <a:blip r:embed="rId3"/>
          <a:stretch>
            <a:fillRect/>
          </a:stretch>
        </p:blipFill>
        <p:spPr>
          <a:xfrm>
            <a:off x="7620000" y="3901440"/>
            <a:ext cx="341376" cy="341376"/>
          </a:xfrm>
          <a:prstGeom prst="rect">
            <a:avLst/>
          </a:prstGeom>
        </p:spPr>
      </p:pic>
      <p:sp>
        <p:nvSpPr>
          <p:cNvPr id="10" name="Shape 6"/>
          <p:cNvSpPr/>
          <p:nvPr/>
        </p:nvSpPr>
        <p:spPr>
          <a:xfrm>
            <a:off x="548640" y="2633472"/>
            <a:ext cx="3474720" cy="2901696"/>
          </a:xfrm>
          <a:prstGeom prst="roundRect">
            <a:avLst>
              <a:gd name="adj" fmla="val 5882"/>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11" name="Shape 7"/>
          <p:cNvSpPr/>
          <p:nvPr/>
        </p:nvSpPr>
        <p:spPr>
          <a:xfrm>
            <a:off x="731520" y="2804160"/>
            <a:ext cx="463296" cy="463296"/>
          </a:xfrm>
          <a:prstGeom prst="ellipse">
            <a:avLst/>
          </a:prstGeom>
          <a:solidFill>
            <a:srgbClr val="1B3A4B"/>
          </a:solidFill>
          <a:ln w="12700">
            <a:solidFill>
              <a:srgbClr val="1B3A4B"/>
            </a:solidFill>
            <a:prstDash val="solid"/>
          </a:ln>
        </p:spPr>
        <p:txBody>
          <a:bodyPr/>
          <a:lstStyle/>
          <a:p>
            <a:endParaRPr lang="fr-FR" sz="2400"/>
          </a:p>
        </p:txBody>
      </p:sp>
      <p:sp>
        <p:nvSpPr>
          <p:cNvPr id="12" name="Text 8"/>
          <p:cNvSpPr/>
          <p:nvPr/>
        </p:nvSpPr>
        <p:spPr>
          <a:xfrm>
            <a:off x="731520" y="2804160"/>
            <a:ext cx="463296" cy="463296"/>
          </a:xfrm>
          <a:prstGeom prst="rect">
            <a:avLst/>
          </a:prstGeom>
          <a:noFill/>
          <a:ln/>
        </p:spPr>
        <p:txBody>
          <a:bodyPr wrap="square" lIns="0" tIns="0" rIns="0" bIns="0" rtlCol="0" anchor="ctr"/>
          <a:lstStyle/>
          <a:p>
            <a:pPr algn="ctr"/>
            <a:r>
              <a:rPr lang="en-US" sz="1733" b="1" dirty="0">
                <a:solidFill>
                  <a:srgbClr val="FFFFFF"/>
                </a:solidFill>
                <a:latin typeface="Cambria" pitchFamily="34" charset="0"/>
                <a:ea typeface="Cambria" pitchFamily="34" charset="-122"/>
                <a:cs typeface="Cambria" pitchFamily="34" charset="-120"/>
              </a:rPr>
              <a:t>1</a:t>
            </a:r>
            <a:endParaRPr lang="en-US" sz="1733" dirty="0"/>
          </a:p>
        </p:txBody>
      </p:sp>
      <p:pic>
        <p:nvPicPr>
          <p:cNvPr id="15" name="Image 2" descr="preencoded.png"/>
          <p:cNvPicPr>
            <a:picLocks noChangeAspect="1"/>
          </p:cNvPicPr>
          <p:nvPr/>
        </p:nvPicPr>
        <p:blipFill>
          <a:blip r:embed="rId4"/>
          <a:stretch>
            <a:fillRect/>
          </a:stretch>
        </p:blipFill>
        <p:spPr>
          <a:xfrm>
            <a:off x="3389376" y="2804160"/>
            <a:ext cx="414528" cy="414528"/>
          </a:xfrm>
          <a:prstGeom prst="rect">
            <a:avLst/>
          </a:prstGeom>
        </p:spPr>
      </p:pic>
      <p:sp>
        <p:nvSpPr>
          <p:cNvPr id="16" name="Text 11"/>
          <p:cNvSpPr/>
          <p:nvPr/>
        </p:nvSpPr>
        <p:spPr>
          <a:xfrm>
            <a:off x="719328" y="3364992"/>
            <a:ext cx="3133344" cy="438912"/>
          </a:xfrm>
          <a:prstGeom prst="rect">
            <a:avLst/>
          </a:prstGeom>
          <a:noFill/>
          <a:ln/>
        </p:spPr>
        <p:txBody>
          <a:bodyPr wrap="square" lIns="0" tIns="0" rIns="0" bIns="0" rtlCol="0" anchor="t"/>
          <a:lstStyle/>
          <a:p>
            <a:r>
              <a:rPr lang="en-US" sz="1667" b="1" dirty="0">
                <a:solidFill>
                  <a:srgbClr val="1B3A4B"/>
                </a:solidFill>
                <a:latin typeface="Cambria" pitchFamily="34" charset="0"/>
                <a:ea typeface="Cambria" pitchFamily="34" charset="-122"/>
                <a:cs typeface="Cambria" pitchFamily="34" charset="-120"/>
              </a:rPr>
              <a:t>Le socle conceptuel</a:t>
            </a:r>
            <a:endParaRPr lang="en-US" sz="1667" dirty="0"/>
          </a:p>
        </p:txBody>
      </p:sp>
      <p:sp>
        <p:nvSpPr>
          <p:cNvPr id="17" name="Text 12"/>
          <p:cNvSpPr/>
          <p:nvPr/>
        </p:nvSpPr>
        <p:spPr>
          <a:xfrm>
            <a:off x="719328" y="3803904"/>
            <a:ext cx="3133344" cy="316992"/>
          </a:xfrm>
          <a:prstGeom prst="rect">
            <a:avLst/>
          </a:prstGeom>
          <a:noFill/>
          <a:ln/>
        </p:spPr>
        <p:txBody>
          <a:bodyPr wrap="square" lIns="0" tIns="0" rIns="0" bIns="0" rtlCol="0" anchor="t"/>
          <a:lstStyle/>
          <a:p>
            <a:r>
              <a:rPr lang="en-US" sz="1267" i="1" dirty="0">
                <a:solidFill>
                  <a:srgbClr val="2E6E8E"/>
                </a:solidFill>
                <a:latin typeface="Calibri" pitchFamily="34" charset="0"/>
                <a:ea typeface="Calibri" pitchFamily="34" charset="-122"/>
                <a:cs typeface="Calibri" pitchFamily="34" charset="-120"/>
              </a:rPr>
              <a:t>Blaikie, Wisner &amp; Cannon — At Risk</a:t>
            </a:r>
            <a:endParaRPr lang="en-US" sz="1267" dirty="0"/>
          </a:p>
        </p:txBody>
      </p:sp>
      <p:sp>
        <p:nvSpPr>
          <p:cNvPr id="18" name="Text 13"/>
          <p:cNvSpPr/>
          <p:nvPr/>
        </p:nvSpPr>
        <p:spPr>
          <a:xfrm>
            <a:off x="719328" y="4145280"/>
            <a:ext cx="3133344" cy="1292352"/>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Rupture avec le paradigme naturaliste : les catastrophes surviennent quand un aléa rencontre une population vulnérable. Cette vulnérabilité est socialement et politiquement produite.</a:t>
            </a:r>
            <a:endParaRPr lang="en-US" sz="1400" dirty="0"/>
          </a:p>
        </p:txBody>
      </p:sp>
      <p:sp>
        <p:nvSpPr>
          <p:cNvPr id="19" name="Shape 14"/>
          <p:cNvSpPr/>
          <p:nvPr/>
        </p:nvSpPr>
        <p:spPr>
          <a:xfrm>
            <a:off x="4315968" y="2633472"/>
            <a:ext cx="3474720" cy="2901696"/>
          </a:xfrm>
          <a:prstGeom prst="roundRect">
            <a:avLst>
              <a:gd name="adj" fmla="val 5882"/>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20" name="Shape 15"/>
          <p:cNvSpPr/>
          <p:nvPr/>
        </p:nvSpPr>
        <p:spPr>
          <a:xfrm>
            <a:off x="4498848" y="2804160"/>
            <a:ext cx="463296" cy="463296"/>
          </a:xfrm>
          <a:prstGeom prst="ellipse">
            <a:avLst/>
          </a:prstGeom>
          <a:solidFill>
            <a:srgbClr val="1B3A4B"/>
          </a:solidFill>
          <a:ln w="12700">
            <a:solidFill>
              <a:srgbClr val="1B3A4B"/>
            </a:solidFill>
            <a:prstDash val="solid"/>
          </a:ln>
        </p:spPr>
        <p:txBody>
          <a:bodyPr/>
          <a:lstStyle/>
          <a:p>
            <a:endParaRPr lang="fr-FR" sz="2400"/>
          </a:p>
        </p:txBody>
      </p:sp>
      <p:sp>
        <p:nvSpPr>
          <p:cNvPr id="21" name="Text 16"/>
          <p:cNvSpPr/>
          <p:nvPr/>
        </p:nvSpPr>
        <p:spPr>
          <a:xfrm>
            <a:off x="4498848" y="2804160"/>
            <a:ext cx="463296" cy="463296"/>
          </a:xfrm>
          <a:prstGeom prst="rect">
            <a:avLst/>
          </a:prstGeom>
          <a:noFill/>
          <a:ln/>
        </p:spPr>
        <p:txBody>
          <a:bodyPr wrap="square" lIns="0" tIns="0" rIns="0" bIns="0" rtlCol="0" anchor="ctr"/>
          <a:lstStyle/>
          <a:p>
            <a:pPr algn="ctr"/>
            <a:r>
              <a:rPr lang="en-US" sz="1733" b="1" dirty="0">
                <a:solidFill>
                  <a:srgbClr val="FFFFFF"/>
                </a:solidFill>
                <a:latin typeface="Cambria" pitchFamily="34" charset="0"/>
                <a:ea typeface="Cambria" pitchFamily="34" charset="-122"/>
                <a:cs typeface="Cambria" pitchFamily="34" charset="-120"/>
              </a:rPr>
              <a:t>2</a:t>
            </a:r>
            <a:endParaRPr lang="en-US" sz="1733" dirty="0"/>
          </a:p>
        </p:txBody>
      </p:sp>
      <p:pic>
        <p:nvPicPr>
          <p:cNvPr id="24" name="Image 3" descr="preencoded.png"/>
          <p:cNvPicPr>
            <a:picLocks noChangeAspect="1"/>
          </p:cNvPicPr>
          <p:nvPr/>
        </p:nvPicPr>
        <p:blipFill>
          <a:blip r:embed="rId5"/>
          <a:stretch>
            <a:fillRect/>
          </a:stretch>
        </p:blipFill>
        <p:spPr>
          <a:xfrm>
            <a:off x="7156704" y="2804160"/>
            <a:ext cx="414528" cy="414528"/>
          </a:xfrm>
          <a:prstGeom prst="rect">
            <a:avLst/>
          </a:prstGeom>
        </p:spPr>
      </p:pic>
      <p:sp>
        <p:nvSpPr>
          <p:cNvPr id="25" name="Text 19"/>
          <p:cNvSpPr/>
          <p:nvPr/>
        </p:nvSpPr>
        <p:spPr>
          <a:xfrm>
            <a:off x="4486656" y="3364992"/>
            <a:ext cx="3133344" cy="438912"/>
          </a:xfrm>
          <a:prstGeom prst="rect">
            <a:avLst/>
          </a:prstGeom>
          <a:noFill/>
          <a:ln/>
        </p:spPr>
        <p:txBody>
          <a:bodyPr wrap="square" lIns="0" tIns="0" rIns="0" bIns="0" rtlCol="0" anchor="t"/>
          <a:lstStyle/>
          <a:p>
            <a:r>
              <a:rPr lang="en-US" sz="1667" b="1" dirty="0">
                <a:solidFill>
                  <a:srgbClr val="1B3A4B"/>
                </a:solidFill>
                <a:latin typeface="Cambria" pitchFamily="34" charset="0"/>
                <a:ea typeface="Cambria" pitchFamily="34" charset="-122"/>
                <a:cs typeface="Cambria" pitchFamily="34" charset="-120"/>
              </a:rPr>
              <a:t>La méthode de terrain</a:t>
            </a:r>
            <a:endParaRPr lang="en-US" sz="1667" dirty="0"/>
          </a:p>
        </p:txBody>
      </p:sp>
      <p:sp>
        <p:nvSpPr>
          <p:cNvPr id="26" name="Text 20"/>
          <p:cNvSpPr/>
          <p:nvPr/>
        </p:nvSpPr>
        <p:spPr>
          <a:xfrm>
            <a:off x="4486656" y="3803904"/>
            <a:ext cx="3133344" cy="316992"/>
          </a:xfrm>
          <a:prstGeom prst="rect">
            <a:avLst/>
          </a:prstGeom>
          <a:noFill/>
          <a:ln/>
        </p:spPr>
        <p:txBody>
          <a:bodyPr wrap="square" lIns="0" tIns="0" rIns="0" bIns="0" rtlCol="0" anchor="t"/>
          <a:lstStyle/>
          <a:p>
            <a:r>
              <a:rPr lang="en-US" sz="1267" i="1" dirty="0">
                <a:solidFill>
                  <a:srgbClr val="2E6E8E"/>
                </a:solidFill>
                <a:latin typeface="Calibri" pitchFamily="34" charset="0"/>
                <a:ea typeface="Calibri" pitchFamily="34" charset="-122"/>
                <a:cs typeface="Calibri" pitchFamily="34" charset="-120"/>
              </a:rPr>
              <a:t>Robert Chambers — PRA</a:t>
            </a:r>
            <a:endParaRPr lang="en-US" sz="1267" dirty="0"/>
          </a:p>
        </p:txBody>
      </p:sp>
      <p:sp>
        <p:nvSpPr>
          <p:cNvPr id="27" name="Text 21"/>
          <p:cNvSpPr/>
          <p:nvPr/>
        </p:nvSpPr>
        <p:spPr>
          <a:xfrm>
            <a:off x="4486656" y="4145280"/>
            <a:ext cx="3133344" cy="1292352"/>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Une famille d'outils participatifs : cartographie, calendriers saisonniers, transects, diagrammes de Venn. Simples, utilisables par des non-académiques.</a:t>
            </a:r>
            <a:endParaRPr lang="en-US" sz="1400" dirty="0"/>
          </a:p>
        </p:txBody>
      </p:sp>
      <p:sp>
        <p:nvSpPr>
          <p:cNvPr id="28" name="Shape 22"/>
          <p:cNvSpPr/>
          <p:nvPr/>
        </p:nvSpPr>
        <p:spPr>
          <a:xfrm>
            <a:off x="8083296" y="2633472"/>
            <a:ext cx="3474720" cy="2901696"/>
          </a:xfrm>
          <a:prstGeom prst="roundRect">
            <a:avLst>
              <a:gd name="adj" fmla="val 5882"/>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29" name="Shape 23"/>
          <p:cNvSpPr/>
          <p:nvPr/>
        </p:nvSpPr>
        <p:spPr>
          <a:xfrm>
            <a:off x="8266176" y="2804160"/>
            <a:ext cx="463296" cy="463296"/>
          </a:xfrm>
          <a:prstGeom prst="ellipse">
            <a:avLst/>
          </a:prstGeom>
          <a:solidFill>
            <a:srgbClr val="C8963E"/>
          </a:solidFill>
          <a:ln w="12700">
            <a:solidFill>
              <a:srgbClr val="C8963E"/>
            </a:solidFill>
            <a:prstDash val="solid"/>
          </a:ln>
        </p:spPr>
        <p:txBody>
          <a:bodyPr/>
          <a:lstStyle/>
          <a:p>
            <a:endParaRPr lang="fr-FR" sz="2400"/>
          </a:p>
        </p:txBody>
      </p:sp>
      <p:sp>
        <p:nvSpPr>
          <p:cNvPr id="30" name="Text 24"/>
          <p:cNvSpPr/>
          <p:nvPr/>
        </p:nvSpPr>
        <p:spPr>
          <a:xfrm>
            <a:off x="8266176" y="2804160"/>
            <a:ext cx="463296" cy="463296"/>
          </a:xfrm>
          <a:prstGeom prst="rect">
            <a:avLst/>
          </a:prstGeom>
          <a:noFill/>
          <a:ln/>
        </p:spPr>
        <p:txBody>
          <a:bodyPr wrap="square" lIns="0" tIns="0" rIns="0" bIns="0" rtlCol="0" anchor="ctr"/>
          <a:lstStyle/>
          <a:p>
            <a:pPr algn="ctr"/>
            <a:r>
              <a:rPr lang="en-US" sz="1733" b="1" dirty="0">
                <a:solidFill>
                  <a:srgbClr val="FFFFFF"/>
                </a:solidFill>
                <a:latin typeface="Cambria" pitchFamily="34" charset="0"/>
                <a:ea typeface="Cambria" pitchFamily="34" charset="-122"/>
                <a:cs typeface="Cambria" pitchFamily="34" charset="-120"/>
              </a:rPr>
              <a:t>3</a:t>
            </a:r>
            <a:endParaRPr lang="en-US" sz="1733" dirty="0"/>
          </a:p>
        </p:txBody>
      </p:sp>
      <p:sp>
        <p:nvSpPr>
          <p:cNvPr id="32" name="Text 26"/>
          <p:cNvSpPr/>
          <p:nvPr/>
        </p:nvSpPr>
        <p:spPr>
          <a:xfrm>
            <a:off x="8839200" y="2852928"/>
            <a:ext cx="950976" cy="316992"/>
          </a:xfrm>
          <a:prstGeom prst="rect">
            <a:avLst/>
          </a:prstGeom>
          <a:noFill/>
          <a:ln/>
        </p:spPr>
        <p:txBody>
          <a:bodyPr wrap="square" lIns="0" tIns="0" rIns="0" bIns="0" rtlCol="0" anchor="ctr"/>
          <a:lstStyle/>
          <a:p>
            <a:pPr algn="ctr"/>
            <a:r>
              <a:rPr lang="en-US" sz="1200" b="1" dirty="0">
                <a:solidFill>
                  <a:srgbClr val="1B3A4B"/>
                </a:solidFill>
                <a:latin typeface="Calibri" pitchFamily="34" charset="0"/>
                <a:ea typeface="Calibri" pitchFamily="34" charset="-122"/>
                <a:cs typeface="Calibri" pitchFamily="34" charset="-120"/>
              </a:rPr>
              <a:t>1988 →</a:t>
            </a:r>
            <a:endParaRPr lang="en-US" sz="1200" dirty="0"/>
          </a:p>
        </p:txBody>
      </p:sp>
      <p:pic>
        <p:nvPicPr>
          <p:cNvPr id="33" name="Image 4" descr="preencoded.png"/>
          <p:cNvPicPr>
            <a:picLocks noChangeAspect="1"/>
          </p:cNvPicPr>
          <p:nvPr/>
        </p:nvPicPr>
        <p:blipFill>
          <a:blip r:embed="rId6"/>
          <a:stretch>
            <a:fillRect/>
          </a:stretch>
        </p:blipFill>
        <p:spPr>
          <a:xfrm>
            <a:off x="10924032" y="2804160"/>
            <a:ext cx="414528" cy="414528"/>
          </a:xfrm>
          <a:prstGeom prst="rect">
            <a:avLst/>
          </a:prstGeom>
        </p:spPr>
      </p:pic>
      <p:sp>
        <p:nvSpPr>
          <p:cNvPr id="34" name="Text 27"/>
          <p:cNvSpPr/>
          <p:nvPr/>
        </p:nvSpPr>
        <p:spPr>
          <a:xfrm>
            <a:off x="8253984" y="3364992"/>
            <a:ext cx="3133344" cy="438912"/>
          </a:xfrm>
          <a:prstGeom prst="rect">
            <a:avLst/>
          </a:prstGeom>
          <a:noFill/>
          <a:ln/>
        </p:spPr>
        <p:txBody>
          <a:bodyPr wrap="square" lIns="0" tIns="0" rIns="0" bIns="0" rtlCol="0" anchor="t"/>
          <a:lstStyle/>
          <a:p>
            <a:r>
              <a:rPr lang="en-US" sz="1667" b="1" dirty="0">
                <a:solidFill>
                  <a:srgbClr val="1B3A4B"/>
                </a:solidFill>
                <a:latin typeface="Cambria" pitchFamily="34" charset="0"/>
                <a:ea typeface="Cambria" pitchFamily="34" charset="-122"/>
                <a:cs typeface="Cambria" pitchFamily="34" charset="-120"/>
              </a:rPr>
              <a:t>L'institutionnalisation</a:t>
            </a:r>
            <a:endParaRPr lang="en-US" sz="1667" dirty="0"/>
          </a:p>
        </p:txBody>
      </p:sp>
      <p:sp>
        <p:nvSpPr>
          <p:cNvPr id="35" name="Text 28"/>
          <p:cNvSpPr/>
          <p:nvPr/>
        </p:nvSpPr>
        <p:spPr>
          <a:xfrm>
            <a:off x="8253984" y="3803904"/>
            <a:ext cx="3133344" cy="316992"/>
          </a:xfrm>
          <a:prstGeom prst="rect">
            <a:avLst/>
          </a:prstGeom>
          <a:noFill/>
          <a:ln/>
        </p:spPr>
        <p:txBody>
          <a:bodyPr wrap="square" lIns="0" tIns="0" rIns="0" bIns="0" rtlCol="0" anchor="t"/>
          <a:lstStyle/>
          <a:p>
            <a:r>
              <a:rPr lang="en-US" sz="1267" i="1" dirty="0">
                <a:solidFill>
                  <a:srgbClr val="2E6E8E"/>
                </a:solidFill>
                <a:latin typeface="Calibri" pitchFamily="34" charset="0"/>
                <a:ea typeface="Calibri" pitchFamily="34" charset="-122"/>
                <a:cs typeface="Calibri" pitchFamily="34" charset="-120"/>
              </a:rPr>
              <a:t>Anderson &amp; Woodrow → FICR / VCA</a:t>
            </a:r>
            <a:endParaRPr lang="en-US" sz="1267" dirty="0"/>
          </a:p>
        </p:txBody>
      </p:sp>
      <p:sp>
        <p:nvSpPr>
          <p:cNvPr id="36" name="Text 29"/>
          <p:cNvSpPr/>
          <p:nvPr/>
        </p:nvSpPr>
        <p:spPr>
          <a:xfrm>
            <a:off x="8253984" y="4145280"/>
            <a:ext cx="3133344" cy="1292352"/>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La matrice vulnérabilités/capacités devient le VCA. La FICR le diffuse à grande échelle : d'une démarche militante à un protocole opérationnel reproductible.</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3</a:t>
            </a:r>
            <a:endParaRPr lang="en-US" sz="1200" dirty="0"/>
          </a:p>
        </p:txBody>
      </p:sp>
      <p:sp>
        <p:nvSpPr>
          <p:cNvPr id="4" name="Text 2"/>
          <p:cNvSpPr/>
          <p:nvPr/>
        </p:nvSpPr>
        <p:spPr>
          <a:xfrm>
            <a:off x="548640" y="755904"/>
            <a:ext cx="11094720" cy="755904"/>
          </a:xfrm>
          <a:prstGeom prst="rect">
            <a:avLst/>
          </a:prstGeom>
          <a:noFill/>
          <a:ln/>
        </p:spPr>
        <p:txBody>
          <a:bodyPr wrap="square" lIns="0" tIns="0" rIns="0" bIns="0" rtlCol="0" anchor="t"/>
          <a:lstStyle/>
          <a:p>
            <a:r>
              <a:rPr lang="en-US" sz="3600" b="1" dirty="0">
                <a:solidFill>
                  <a:srgbClr val="1B3A4B"/>
                </a:solidFill>
                <a:latin typeface="Cambria" pitchFamily="34" charset="0"/>
                <a:ea typeface="Cambria" pitchFamily="34" charset="-122"/>
                <a:cs typeface="Cambria" pitchFamily="34" charset="-120"/>
              </a:rPr>
              <a:t>Le tournant institutionnel global</a:t>
            </a:r>
            <a:endParaRPr lang="en-US" sz="3600" dirty="0"/>
          </a:p>
        </p:txBody>
      </p:sp>
      <p:sp>
        <p:nvSpPr>
          <p:cNvPr id="5" name="Text 3"/>
          <p:cNvSpPr/>
          <p:nvPr/>
        </p:nvSpPr>
        <p:spPr>
          <a:xfrm>
            <a:off x="548640" y="1536192"/>
            <a:ext cx="11094720" cy="365760"/>
          </a:xfrm>
          <a:prstGeom prst="rect">
            <a:avLst/>
          </a:prstGeom>
          <a:noFill/>
          <a:ln/>
        </p:spPr>
        <p:txBody>
          <a:bodyPr wrap="square" lIns="0" tIns="0" rIns="0" bIns="0" rtlCol="0" anchor="t"/>
          <a:lstStyle/>
          <a:p>
            <a:r>
              <a:rPr lang="en-US" sz="1667" i="1" dirty="0">
                <a:solidFill>
                  <a:srgbClr val="2E6E8E"/>
                </a:solidFill>
                <a:latin typeface="Calibri" pitchFamily="34" charset="0"/>
                <a:ea typeface="Calibri" pitchFamily="34" charset="-122"/>
                <a:cs typeface="Calibri" pitchFamily="34" charset="-120"/>
              </a:rPr>
              <a:t>Du militantisme local à la politique internationale — et le lien avec la France</a:t>
            </a:r>
            <a:endParaRPr lang="en-US" sz="1667" dirty="0"/>
          </a:p>
        </p:txBody>
      </p:sp>
      <p:sp>
        <p:nvSpPr>
          <p:cNvPr id="6" name="Shape 4"/>
          <p:cNvSpPr/>
          <p:nvPr/>
        </p:nvSpPr>
        <p:spPr>
          <a:xfrm>
            <a:off x="853440" y="2901696"/>
            <a:ext cx="10485120" cy="0"/>
          </a:xfrm>
          <a:prstGeom prst="line">
            <a:avLst/>
          </a:prstGeom>
          <a:noFill/>
          <a:ln w="25400">
            <a:solidFill>
              <a:srgbClr val="2E6E8E"/>
            </a:solidFill>
            <a:prstDash val="solid"/>
          </a:ln>
        </p:spPr>
        <p:txBody>
          <a:bodyPr/>
          <a:lstStyle/>
          <a:p>
            <a:endParaRPr lang="fr-FR" sz="2400"/>
          </a:p>
        </p:txBody>
      </p:sp>
      <p:sp>
        <p:nvSpPr>
          <p:cNvPr id="7" name="Shape 5"/>
          <p:cNvSpPr/>
          <p:nvPr/>
        </p:nvSpPr>
        <p:spPr>
          <a:xfrm>
            <a:off x="2097024" y="2731008"/>
            <a:ext cx="341376" cy="341376"/>
          </a:xfrm>
          <a:prstGeom prst="ellipse">
            <a:avLst/>
          </a:prstGeom>
          <a:solidFill>
            <a:srgbClr val="2E6E8E"/>
          </a:solidFill>
          <a:ln w="25400">
            <a:solidFill>
              <a:srgbClr val="FFFFFF"/>
            </a:solidFill>
            <a:prstDash val="solid"/>
          </a:ln>
        </p:spPr>
        <p:txBody>
          <a:bodyPr/>
          <a:lstStyle/>
          <a:p>
            <a:endParaRPr lang="fr-FR" sz="2400"/>
          </a:p>
        </p:txBody>
      </p:sp>
      <p:sp>
        <p:nvSpPr>
          <p:cNvPr id="8" name="Shape 6"/>
          <p:cNvSpPr/>
          <p:nvPr/>
        </p:nvSpPr>
        <p:spPr>
          <a:xfrm>
            <a:off x="548640" y="3194304"/>
            <a:ext cx="3438144" cy="2621280"/>
          </a:xfrm>
          <a:prstGeom prst="roundRect">
            <a:avLst>
              <a:gd name="adj" fmla="val 6512"/>
            </a:avLst>
          </a:prstGeom>
          <a:solidFill>
            <a:srgbClr val="2E6E8E"/>
          </a:solidFill>
          <a:ln w="12700">
            <a:solidFill>
              <a:srgbClr val="2E6E8E"/>
            </a:solidFill>
            <a:prstDash val="solid"/>
          </a:ln>
          <a:effectLst>
            <a:outerShdw blurRad="88900" dist="25400" dir="2700000" algn="bl" rotWithShape="0">
              <a:srgbClr val="000000">
                <a:alpha val="13000"/>
              </a:srgbClr>
            </a:outerShdw>
          </a:effectLst>
        </p:spPr>
        <p:txBody>
          <a:bodyPr/>
          <a:lstStyle/>
          <a:p>
            <a:endParaRPr lang="fr-FR" sz="2400"/>
          </a:p>
        </p:txBody>
      </p:sp>
      <p:sp>
        <p:nvSpPr>
          <p:cNvPr id="9" name="Text 7"/>
          <p:cNvSpPr/>
          <p:nvPr/>
        </p:nvSpPr>
        <p:spPr>
          <a:xfrm>
            <a:off x="719328" y="3364992"/>
            <a:ext cx="3096768" cy="39014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2005–2015</a:t>
            </a:r>
            <a:endParaRPr lang="en-US" sz="1467" dirty="0"/>
          </a:p>
        </p:txBody>
      </p:sp>
      <p:sp>
        <p:nvSpPr>
          <p:cNvPr id="10" name="Text 8"/>
          <p:cNvSpPr/>
          <p:nvPr/>
        </p:nvSpPr>
        <p:spPr>
          <a:xfrm>
            <a:off x="719328" y="3779520"/>
            <a:ext cx="3096768" cy="487680"/>
          </a:xfrm>
          <a:prstGeom prst="rect">
            <a:avLst/>
          </a:prstGeom>
          <a:noFill/>
          <a:ln/>
        </p:spPr>
        <p:txBody>
          <a:bodyPr wrap="square" lIns="0" tIns="0" rIns="0" bIns="0" rtlCol="0" anchor="t"/>
          <a:lstStyle/>
          <a:p>
            <a:r>
              <a:rPr lang="en-US" sz="1867" b="1" dirty="0">
                <a:solidFill>
                  <a:srgbClr val="FFFFFF"/>
                </a:solidFill>
                <a:latin typeface="Cambria" pitchFamily="34" charset="0"/>
                <a:ea typeface="Cambria" pitchFamily="34" charset="-122"/>
                <a:cs typeface="Cambria" pitchFamily="34" charset="-120"/>
              </a:rPr>
              <a:t>Cadre de Hyogo</a:t>
            </a:r>
            <a:endParaRPr lang="en-US" sz="1867" dirty="0"/>
          </a:p>
        </p:txBody>
      </p:sp>
      <p:sp>
        <p:nvSpPr>
          <p:cNvPr id="11" name="Text 9"/>
          <p:cNvSpPr/>
          <p:nvPr/>
        </p:nvSpPr>
        <p:spPr>
          <a:xfrm>
            <a:off x="719328" y="4291584"/>
            <a:ext cx="3096768" cy="1389888"/>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Le CBDRM passe d'une démarche militante locale à une approche reconnue et financée à l'échelle internationale.</a:t>
            </a:r>
            <a:endParaRPr lang="en-US" sz="1467" dirty="0"/>
          </a:p>
        </p:txBody>
      </p:sp>
      <p:sp>
        <p:nvSpPr>
          <p:cNvPr id="12" name="Shape 10"/>
          <p:cNvSpPr/>
          <p:nvPr/>
        </p:nvSpPr>
        <p:spPr>
          <a:xfrm>
            <a:off x="5779008" y="2731008"/>
            <a:ext cx="341376" cy="341376"/>
          </a:xfrm>
          <a:prstGeom prst="ellipse">
            <a:avLst/>
          </a:prstGeom>
          <a:solidFill>
            <a:srgbClr val="1B3A4B"/>
          </a:solidFill>
          <a:ln w="25400">
            <a:solidFill>
              <a:srgbClr val="FFFFFF"/>
            </a:solidFill>
            <a:prstDash val="solid"/>
          </a:ln>
        </p:spPr>
        <p:txBody>
          <a:bodyPr/>
          <a:lstStyle/>
          <a:p>
            <a:endParaRPr lang="fr-FR" sz="2400"/>
          </a:p>
        </p:txBody>
      </p:sp>
      <p:sp>
        <p:nvSpPr>
          <p:cNvPr id="13" name="Shape 11"/>
          <p:cNvSpPr/>
          <p:nvPr/>
        </p:nvSpPr>
        <p:spPr>
          <a:xfrm>
            <a:off x="4230624" y="3194304"/>
            <a:ext cx="3438144" cy="2621280"/>
          </a:xfrm>
          <a:prstGeom prst="roundRect">
            <a:avLst>
              <a:gd name="adj" fmla="val 6512"/>
            </a:avLst>
          </a:prstGeom>
          <a:solidFill>
            <a:srgbClr val="1B3A4B"/>
          </a:solidFill>
          <a:ln w="12700">
            <a:solidFill>
              <a:srgbClr val="1B3A4B"/>
            </a:solidFill>
            <a:prstDash val="solid"/>
          </a:ln>
          <a:effectLst>
            <a:outerShdw blurRad="88900" dist="25400" dir="2700000" algn="bl" rotWithShape="0">
              <a:srgbClr val="000000">
                <a:alpha val="13000"/>
              </a:srgbClr>
            </a:outerShdw>
          </a:effectLst>
        </p:spPr>
        <p:txBody>
          <a:bodyPr/>
          <a:lstStyle/>
          <a:p>
            <a:endParaRPr lang="fr-FR" sz="2400"/>
          </a:p>
        </p:txBody>
      </p:sp>
      <p:sp>
        <p:nvSpPr>
          <p:cNvPr id="14" name="Text 12"/>
          <p:cNvSpPr/>
          <p:nvPr/>
        </p:nvSpPr>
        <p:spPr>
          <a:xfrm>
            <a:off x="4401312" y="3364992"/>
            <a:ext cx="3096768" cy="39014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2015–2030</a:t>
            </a:r>
            <a:endParaRPr lang="en-US" sz="1467" dirty="0"/>
          </a:p>
        </p:txBody>
      </p:sp>
      <p:sp>
        <p:nvSpPr>
          <p:cNvPr id="15" name="Text 13"/>
          <p:cNvSpPr/>
          <p:nvPr/>
        </p:nvSpPr>
        <p:spPr>
          <a:xfrm>
            <a:off x="4401312" y="3779520"/>
            <a:ext cx="3096768" cy="487680"/>
          </a:xfrm>
          <a:prstGeom prst="rect">
            <a:avLst/>
          </a:prstGeom>
          <a:noFill/>
          <a:ln/>
        </p:spPr>
        <p:txBody>
          <a:bodyPr wrap="square" lIns="0" tIns="0" rIns="0" bIns="0" rtlCol="0" anchor="t"/>
          <a:lstStyle/>
          <a:p>
            <a:r>
              <a:rPr lang="en-US" sz="1867" b="1" dirty="0">
                <a:solidFill>
                  <a:srgbClr val="FFFFFF"/>
                </a:solidFill>
                <a:latin typeface="Cambria" pitchFamily="34" charset="0"/>
                <a:ea typeface="Cambria" pitchFamily="34" charset="-122"/>
                <a:cs typeface="Cambria" pitchFamily="34" charset="-120"/>
              </a:rPr>
              <a:t>Cadre de Sendai</a:t>
            </a:r>
            <a:endParaRPr lang="en-US" sz="1867" dirty="0"/>
          </a:p>
        </p:txBody>
      </p:sp>
      <p:sp>
        <p:nvSpPr>
          <p:cNvPr id="16" name="Text 14"/>
          <p:cNvSpPr/>
          <p:nvPr/>
        </p:nvSpPr>
        <p:spPr>
          <a:xfrm>
            <a:off x="4401312" y="4291584"/>
            <a:ext cx="3096768" cy="1389888"/>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Insistance sur la localisation et le rôle central des gouvernements locaux. La France est signataire.</a:t>
            </a:r>
            <a:endParaRPr lang="en-US" sz="1467" dirty="0"/>
          </a:p>
        </p:txBody>
      </p:sp>
      <p:sp>
        <p:nvSpPr>
          <p:cNvPr id="17" name="Shape 15"/>
          <p:cNvSpPr/>
          <p:nvPr/>
        </p:nvSpPr>
        <p:spPr>
          <a:xfrm>
            <a:off x="9460992" y="2731008"/>
            <a:ext cx="341376" cy="341376"/>
          </a:xfrm>
          <a:prstGeom prst="ellipse">
            <a:avLst/>
          </a:prstGeom>
          <a:solidFill>
            <a:srgbClr val="C8963E"/>
          </a:solidFill>
          <a:ln w="25400">
            <a:solidFill>
              <a:srgbClr val="FFFFFF"/>
            </a:solidFill>
            <a:prstDash val="solid"/>
          </a:ln>
        </p:spPr>
        <p:txBody>
          <a:bodyPr/>
          <a:lstStyle/>
          <a:p>
            <a:endParaRPr lang="fr-FR" sz="2400"/>
          </a:p>
        </p:txBody>
      </p:sp>
      <p:sp>
        <p:nvSpPr>
          <p:cNvPr id="18" name="Shape 16"/>
          <p:cNvSpPr/>
          <p:nvPr/>
        </p:nvSpPr>
        <p:spPr>
          <a:xfrm>
            <a:off x="7912608" y="3194304"/>
            <a:ext cx="3438144" cy="2621280"/>
          </a:xfrm>
          <a:prstGeom prst="roundRect">
            <a:avLst>
              <a:gd name="adj" fmla="val 6512"/>
            </a:avLst>
          </a:prstGeom>
          <a:solidFill>
            <a:srgbClr val="C8963E"/>
          </a:solidFill>
          <a:ln w="12700">
            <a:solidFill>
              <a:srgbClr val="C8963E"/>
            </a:solidFill>
            <a:prstDash val="solid"/>
          </a:ln>
          <a:effectLst>
            <a:outerShdw blurRad="88900" dist="25400" dir="2700000" algn="bl" rotWithShape="0">
              <a:srgbClr val="000000">
                <a:alpha val="13000"/>
              </a:srgbClr>
            </a:outerShdw>
          </a:effectLst>
        </p:spPr>
        <p:txBody>
          <a:bodyPr/>
          <a:lstStyle/>
          <a:p>
            <a:endParaRPr lang="fr-FR" sz="2400"/>
          </a:p>
        </p:txBody>
      </p:sp>
      <p:sp>
        <p:nvSpPr>
          <p:cNvPr id="19" name="Text 17"/>
          <p:cNvSpPr/>
          <p:nvPr/>
        </p:nvSpPr>
        <p:spPr>
          <a:xfrm>
            <a:off x="8083296" y="3364992"/>
            <a:ext cx="3096768" cy="390144"/>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2023</a:t>
            </a:r>
            <a:endParaRPr lang="en-US" sz="1467" dirty="0"/>
          </a:p>
        </p:txBody>
      </p:sp>
      <p:sp>
        <p:nvSpPr>
          <p:cNvPr id="20" name="Text 18"/>
          <p:cNvSpPr/>
          <p:nvPr/>
        </p:nvSpPr>
        <p:spPr>
          <a:xfrm>
            <a:off x="8083296" y="3779520"/>
            <a:ext cx="3096768" cy="487680"/>
          </a:xfrm>
          <a:prstGeom prst="rect">
            <a:avLst/>
          </a:prstGeom>
          <a:noFill/>
          <a:ln/>
        </p:spPr>
        <p:txBody>
          <a:bodyPr wrap="square" lIns="0" tIns="0" rIns="0" bIns="0" rtlCol="0" anchor="t"/>
          <a:lstStyle/>
          <a:p>
            <a:r>
              <a:rPr lang="en-US" sz="1867" b="1" dirty="0">
                <a:solidFill>
                  <a:srgbClr val="FFFFFF"/>
                </a:solidFill>
                <a:latin typeface="Cambria" pitchFamily="34" charset="0"/>
                <a:ea typeface="Cambria" pitchFamily="34" charset="-122"/>
                <a:cs typeface="Cambria" pitchFamily="34" charset="-120"/>
              </a:rPr>
              <a:t>Bilan mi-parcours France</a:t>
            </a:r>
            <a:endParaRPr lang="en-US" sz="1867" dirty="0"/>
          </a:p>
        </p:txBody>
      </p:sp>
      <p:sp>
        <p:nvSpPr>
          <p:cNvPr id="21" name="Text 19"/>
          <p:cNvSpPr/>
          <p:nvPr/>
        </p:nvSpPr>
        <p:spPr>
          <a:xfrm>
            <a:off x="8083296" y="4291584"/>
            <a:ext cx="3096768" cy="1389888"/>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La France identifie la sensibilisation de toutes les parties prenantes — dont les populations — comme axe prioritaire.</a:t>
            </a:r>
            <a:endParaRPr lang="en-US" sz="1467" dirty="0"/>
          </a:p>
        </p:txBody>
      </p:sp>
      <p:sp>
        <p:nvSpPr>
          <p:cNvPr id="22" name="Shape 20"/>
          <p:cNvSpPr/>
          <p:nvPr/>
        </p:nvSpPr>
        <p:spPr>
          <a:xfrm>
            <a:off x="548640" y="5998464"/>
            <a:ext cx="11094720" cy="512064"/>
          </a:xfrm>
          <a:prstGeom prst="roundRect">
            <a:avLst>
              <a:gd name="adj" fmla="val 19048"/>
            </a:avLst>
          </a:prstGeom>
          <a:solidFill>
            <a:srgbClr val="2E6E8E">
              <a:alpha val="12000"/>
            </a:srgbClr>
          </a:solidFill>
          <a:ln w="12700">
            <a:solidFill>
              <a:srgbClr val="2E6E8E">
                <a:alpha val="50000"/>
              </a:srgbClr>
            </a:solidFill>
            <a:prstDash val="solid"/>
          </a:ln>
        </p:spPr>
        <p:txBody>
          <a:bodyPr/>
          <a:lstStyle/>
          <a:p>
            <a:endParaRPr lang="fr-FR" sz="2400"/>
          </a:p>
        </p:txBody>
      </p:sp>
      <p:sp>
        <p:nvSpPr>
          <p:cNvPr id="23" name="Text 21"/>
          <p:cNvSpPr/>
          <p:nvPr/>
        </p:nvSpPr>
        <p:spPr>
          <a:xfrm>
            <a:off x="731520" y="6010656"/>
            <a:ext cx="10728960" cy="487680"/>
          </a:xfrm>
          <a:prstGeom prst="rect">
            <a:avLst/>
          </a:prstGeom>
          <a:noFill/>
          <a:ln/>
        </p:spPr>
        <p:txBody>
          <a:bodyPr wrap="square" lIns="0" tIns="0" rIns="0" bIns="0" rtlCol="0" anchor="ctr"/>
          <a:lstStyle/>
          <a:p>
            <a:r>
              <a:rPr lang="en-US" sz="1333" i="1" dirty="0">
                <a:solidFill>
                  <a:srgbClr val="1B3A4B"/>
                </a:solidFill>
                <a:latin typeface="Calibri" pitchFamily="34" charset="0"/>
                <a:ea typeface="Calibri" pitchFamily="34" charset="-122"/>
                <a:cs typeface="Calibri" pitchFamily="34" charset="-120"/>
              </a:rPr>
              <a:t>La tension persistante : la logique descendante des institutions coexiste difficilement avec l'approche ascendante que le CBDRM appelle. Le même paradoxe que McLennan identifie.</a:t>
            </a:r>
            <a:endParaRPr lang="en-US" sz="133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3</a:t>
            </a:r>
            <a:endParaRPr lang="en-US" sz="1200" dirty="0"/>
          </a:p>
        </p:txBody>
      </p:sp>
      <p:sp>
        <p:nvSpPr>
          <p:cNvPr id="4" name="Text 2"/>
          <p:cNvSpPr/>
          <p:nvPr/>
        </p:nvSpPr>
        <p:spPr>
          <a:xfrm>
            <a:off x="548640" y="755904"/>
            <a:ext cx="11094720" cy="755904"/>
          </a:xfrm>
          <a:prstGeom prst="rect">
            <a:avLst/>
          </a:prstGeom>
          <a:noFill/>
          <a:ln/>
        </p:spPr>
        <p:txBody>
          <a:bodyPr wrap="square" lIns="0" tIns="0" rIns="0" bIns="0" rtlCol="0" anchor="t"/>
          <a:lstStyle/>
          <a:p>
            <a:r>
              <a:rPr lang="en-US" sz="3600" b="1" dirty="0">
                <a:solidFill>
                  <a:srgbClr val="1B3A4B"/>
                </a:solidFill>
                <a:latin typeface="Cambria" pitchFamily="34" charset="0"/>
                <a:ea typeface="Cambria" pitchFamily="34" charset="-122"/>
                <a:cs typeface="Cambria" pitchFamily="34" charset="-120"/>
              </a:rPr>
              <a:t>30 ans d'évolution — MEAL et redevabilité</a:t>
            </a:r>
            <a:endParaRPr lang="en-US" sz="3600" dirty="0"/>
          </a:p>
        </p:txBody>
      </p:sp>
      <p:sp>
        <p:nvSpPr>
          <p:cNvPr id="5" name="Text 3"/>
          <p:cNvSpPr/>
          <p:nvPr/>
        </p:nvSpPr>
        <p:spPr>
          <a:xfrm>
            <a:off x="548640" y="1536192"/>
            <a:ext cx="11094720" cy="365760"/>
          </a:xfrm>
          <a:prstGeom prst="rect">
            <a:avLst/>
          </a:prstGeom>
          <a:noFill/>
          <a:ln/>
        </p:spPr>
        <p:txBody>
          <a:bodyPr wrap="square" lIns="0" tIns="0" rIns="0" bIns="0" rtlCol="0" anchor="t"/>
          <a:lstStyle/>
          <a:p>
            <a:r>
              <a:rPr lang="en-US" sz="1667" i="1" dirty="0">
                <a:solidFill>
                  <a:srgbClr val="2E6E8E"/>
                </a:solidFill>
                <a:latin typeface="Calibri" pitchFamily="34" charset="0"/>
                <a:ea typeface="Calibri" pitchFamily="34" charset="-122"/>
                <a:cs typeface="Calibri" pitchFamily="34" charset="-120"/>
              </a:rPr>
              <a:t>L'angle mort des années 1990, et comment il a été corrigé</a:t>
            </a:r>
            <a:endParaRPr lang="en-US" sz="1667" dirty="0"/>
          </a:p>
        </p:txBody>
      </p:sp>
      <p:sp>
        <p:nvSpPr>
          <p:cNvPr id="6" name="Shape 4"/>
          <p:cNvSpPr/>
          <p:nvPr/>
        </p:nvSpPr>
        <p:spPr>
          <a:xfrm>
            <a:off x="548640" y="2011680"/>
            <a:ext cx="11094720" cy="707136"/>
          </a:xfrm>
          <a:prstGeom prst="roundRect">
            <a:avLst>
              <a:gd name="adj" fmla="val 15517"/>
            </a:avLst>
          </a:prstGeom>
          <a:solidFill>
            <a:srgbClr val="C0392B">
              <a:alpha val="12000"/>
            </a:srgbClr>
          </a:solidFill>
          <a:ln w="12700">
            <a:solidFill>
              <a:srgbClr val="C0392B">
                <a:alpha val="50000"/>
              </a:srgbClr>
            </a:solidFill>
            <a:prstDash val="solid"/>
          </a:ln>
        </p:spPr>
        <p:txBody>
          <a:bodyPr/>
          <a:lstStyle/>
          <a:p>
            <a:endParaRPr lang="fr-FR" sz="2400"/>
          </a:p>
        </p:txBody>
      </p:sp>
      <p:pic>
        <p:nvPicPr>
          <p:cNvPr id="7" name="Image 0" descr="preencoded.png"/>
          <p:cNvPicPr>
            <a:picLocks noChangeAspect="1"/>
          </p:cNvPicPr>
          <p:nvPr/>
        </p:nvPicPr>
        <p:blipFill>
          <a:blip r:embed="rId3"/>
          <a:stretch>
            <a:fillRect/>
          </a:stretch>
        </p:blipFill>
        <p:spPr>
          <a:xfrm>
            <a:off x="731520" y="2145792"/>
            <a:ext cx="365760" cy="365760"/>
          </a:xfrm>
          <a:prstGeom prst="rect">
            <a:avLst/>
          </a:prstGeom>
        </p:spPr>
      </p:pic>
      <p:sp>
        <p:nvSpPr>
          <p:cNvPr id="8" name="Text 5"/>
          <p:cNvSpPr/>
          <p:nvPr/>
        </p:nvSpPr>
        <p:spPr>
          <a:xfrm>
            <a:off x="1280160" y="2048256"/>
            <a:ext cx="10180320" cy="633984"/>
          </a:xfrm>
          <a:prstGeom prst="rect">
            <a:avLst/>
          </a:prstGeom>
          <a:noFill/>
          <a:ln/>
        </p:spPr>
        <p:txBody>
          <a:bodyPr wrap="square" lIns="0" tIns="0" rIns="0" bIns="0" rtlCol="0" anchor="ctr"/>
          <a:lstStyle/>
          <a:p>
            <a:r>
              <a:rPr lang="en-US" sz="1467" dirty="0">
                <a:solidFill>
                  <a:srgbClr val="2C3E50"/>
                </a:solidFill>
                <a:latin typeface="Calibri" pitchFamily="34" charset="0"/>
                <a:ea typeface="Calibri" pitchFamily="34" charset="-122"/>
                <a:cs typeface="Calibri" pitchFamily="34" charset="-120"/>
              </a:rPr>
              <a:t>Angle mort du CBDRM des années 1990 : mobiliser les communautés, oui — mais rendre compte aux bailleurs, pas aux populations elles-mêmes.</a:t>
            </a:r>
            <a:endParaRPr lang="en-US" sz="1467" dirty="0"/>
          </a:p>
        </p:txBody>
      </p:sp>
      <p:sp>
        <p:nvSpPr>
          <p:cNvPr id="9" name="Shape 6"/>
          <p:cNvSpPr/>
          <p:nvPr/>
        </p:nvSpPr>
        <p:spPr>
          <a:xfrm>
            <a:off x="548640" y="2852928"/>
            <a:ext cx="5425440" cy="3249168"/>
          </a:xfrm>
          <a:prstGeom prst="roundRect">
            <a:avLst>
              <a:gd name="adj" fmla="val 5738"/>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10" name="Shape 7"/>
          <p:cNvSpPr/>
          <p:nvPr/>
        </p:nvSpPr>
        <p:spPr>
          <a:xfrm>
            <a:off x="548640" y="2852928"/>
            <a:ext cx="5425440" cy="707136"/>
          </a:xfrm>
          <a:prstGeom prst="roundRect">
            <a:avLst>
              <a:gd name="adj" fmla="val 24138"/>
            </a:avLst>
          </a:prstGeom>
          <a:solidFill>
            <a:srgbClr val="1B3A4B"/>
          </a:solidFill>
          <a:ln w="12700">
            <a:solidFill>
              <a:srgbClr val="1B3A4B"/>
            </a:solidFill>
            <a:prstDash val="solid"/>
          </a:ln>
        </p:spPr>
        <p:txBody>
          <a:bodyPr/>
          <a:lstStyle/>
          <a:p>
            <a:endParaRPr lang="fr-FR" sz="2400"/>
          </a:p>
        </p:txBody>
      </p:sp>
      <p:sp>
        <p:nvSpPr>
          <p:cNvPr id="11" name="Shape 8"/>
          <p:cNvSpPr/>
          <p:nvPr/>
        </p:nvSpPr>
        <p:spPr>
          <a:xfrm>
            <a:off x="548640" y="3267456"/>
            <a:ext cx="5425440" cy="292608"/>
          </a:xfrm>
          <a:prstGeom prst="rect">
            <a:avLst/>
          </a:prstGeom>
          <a:solidFill>
            <a:srgbClr val="1B3A4B"/>
          </a:solidFill>
          <a:ln w="12700">
            <a:solidFill>
              <a:srgbClr val="1B3A4B"/>
            </a:solidFill>
            <a:prstDash val="solid"/>
          </a:ln>
        </p:spPr>
        <p:txBody>
          <a:bodyPr/>
          <a:lstStyle/>
          <a:p>
            <a:endParaRPr lang="fr-FR" sz="2400"/>
          </a:p>
        </p:txBody>
      </p:sp>
      <p:pic>
        <p:nvPicPr>
          <p:cNvPr id="12" name="Image 1" descr="preencoded.png"/>
          <p:cNvPicPr>
            <a:picLocks noChangeAspect="1"/>
          </p:cNvPicPr>
          <p:nvPr/>
        </p:nvPicPr>
        <p:blipFill>
          <a:blip r:embed="rId4"/>
          <a:stretch>
            <a:fillRect/>
          </a:stretch>
        </p:blipFill>
        <p:spPr>
          <a:xfrm>
            <a:off x="731520" y="3011424"/>
            <a:ext cx="390144" cy="390144"/>
          </a:xfrm>
          <a:prstGeom prst="rect">
            <a:avLst/>
          </a:prstGeom>
        </p:spPr>
      </p:pic>
      <p:sp>
        <p:nvSpPr>
          <p:cNvPr id="13" name="Text 9"/>
          <p:cNvSpPr/>
          <p:nvPr/>
        </p:nvSpPr>
        <p:spPr>
          <a:xfrm>
            <a:off x="1255776" y="2974848"/>
            <a:ext cx="4572000" cy="219456"/>
          </a:xfrm>
          <a:prstGeom prst="rect">
            <a:avLst/>
          </a:prstGeom>
          <a:noFill/>
          <a:ln/>
        </p:spPr>
        <p:txBody>
          <a:bodyPr wrap="square" lIns="0" tIns="0" rIns="0" bIns="0" rtlCol="0" anchor="ctr"/>
          <a:lstStyle/>
          <a:p>
            <a:r>
              <a:rPr lang="en-US" sz="1133" b="1" kern="0" spc="133" dirty="0">
                <a:solidFill>
                  <a:srgbClr val="C8963E"/>
                </a:solidFill>
                <a:latin typeface="Calibri" pitchFamily="34" charset="0"/>
                <a:ea typeface="Calibri" pitchFamily="34" charset="-122"/>
                <a:cs typeface="Calibri" pitchFamily="34" charset="-120"/>
              </a:rPr>
              <a:t>Évolution 1</a:t>
            </a:r>
            <a:endParaRPr lang="en-US" sz="1133" dirty="0"/>
          </a:p>
        </p:txBody>
      </p:sp>
      <p:sp>
        <p:nvSpPr>
          <p:cNvPr id="14" name="Text 10"/>
          <p:cNvSpPr/>
          <p:nvPr/>
        </p:nvSpPr>
        <p:spPr>
          <a:xfrm>
            <a:off x="1255776" y="3194304"/>
            <a:ext cx="4572000" cy="316992"/>
          </a:xfrm>
          <a:prstGeom prst="rect">
            <a:avLst/>
          </a:prstGeom>
          <a:noFill/>
          <a:ln/>
        </p:spPr>
        <p:txBody>
          <a:bodyPr wrap="square" lIns="0" tIns="0" rIns="0" bIns="0" rtlCol="0" anchor="t"/>
          <a:lstStyle/>
          <a:p>
            <a:r>
              <a:rPr lang="en-US" sz="1733" b="1" dirty="0">
                <a:solidFill>
                  <a:srgbClr val="FFFFFF"/>
                </a:solidFill>
                <a:latin typeface="Cambria" pitchFamily="34" charset="0"/>
                <a:ea typeface="Cambria" pitchFamily="34" charset="-122"/>
                <a:cs typeface="Cambria" pitchFamily="34" charset="-120"/>
              </a:rPr>
              <a:t>Systèmes MEAL /SERA</a:t>
            </a:r>
            <a:endParaRPr lang="en-US" sz="1733" dirty="0"/>
          </a:p>
        </p:txBody>
      </p:sp>
      <p:sp>
        <p:nvSpPr>
          <p:cNvPr id="15" name="Text 11"/>
          <p:cNvSpPr/>
          <p:nvPr/>
        </p:nvSpPr>
        <p:spPr>
          <a:xfrm>
            <a:off x="731520" y="3645408"/>
            <a:ext cx="5059680" cy="316992"/>
          </a:xfrm>
          <a:prstGeom prst="rect">
            <a:avLst/>
          </a:prstGeom>
          <a:noFill/>
          <a:ln/>
        </p:spPr>
        <p:txBody>
          <a:bodyPr wrap="square" lIns="0" tIns="0" rIns="0" bIns="0" rtlCol="0" anchor="t"/>
          <a:lstStyle/>
          <a:p>
            <a:r>
              <a:rPr lang="en-US" sz="1267" i="1" dirty="0">
                <a:solidFill>
                  <a:srgbClr val="2E6E8E"/>
                </a:solidFill>
                <a:latin typeface="Calibri" pitchFamily="34" charset="0"/>
                <a:ea typeface="Calibri" pitchFamily="34" charset="-122"/>
                <a:cs typeface="Calibri" pitchFamily="34" charset="-120"/>
              </a:rPr>
              <a:t>Monitoring · Evaluation · Accountability · Learning</a:t>
            </a:r>
            <a:endParaRPr lang="en-US" sz="1267" dirty="0"/>
          </a:p>
        </p:txBody>
      </p:sp>
      <p:sp>
        <p:nvSpPr>
          <p:cNvPr id="16" name="Text 12"/>
          <p:cNvSpPr/>
          <p:nvPr/>
        </p:nvSpPr>
        <p:spPr>
          <a:xfrm>
            <a:off x="731520" y="3998976"/>
            <a:ext cx="5059680" cy="1682496"/>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L'ajout du « A » (Accountability= </a:t>
            </a:r>
            <a:r>
              <a:rPr lang="en-US" sz="1400" dirty="0" err="1">
                <a:solidFill>
                  <a:srgbClr val="4A6070"/>
                </a:solidFill>
                <a:latin typeface="Calibri" pitchFamily="34" charset="0"/>
                <a:ea typeface="Calibri" pitchFamily="34" charset="-122"/>
                <a:cs typeface="Calibri" pitchFamily="34" charset="-120"/>
              </a:rPr>
              <a:t>Redevabilité</a:t>
            </a:r>
            <a:r>
              <a:rPr lang="en-US" sz="1400" dirty="0">
                <a:solidFill>
                  <a:srgbClr val="4A6070"/>
                </a:solidFill>
                <a:latin typeface="Calibri" pitchFamily="34" charset="0"/>
                <a:ea typeface="Calibri" pitchFamily="34" charset="-122"/>
                <a:cs typeface="Calibri" pitchFamily="34" charset="-120"/>
              </a:rPr>
              <a:t>) marque le passage du reporting vers les financeurs à la redevabilité vers les bénéficiaires.</a:t>
            </a:r>
            <a:endParaRPr lang="en-US" sz="1400" dirty="0"/>
          </a:p>
          <a:p>
            <a:endParaRPr lang="en-US" sz="1400" dirty="0"/>
          </a:p>
          <a:p>
            <a:r>
              <a:rPr lang="en-US" sz="1400" dirty="0">
                <a:solidFill>
                  <a:srgbClr val="4A6070"/>
                </a:solidFill>
                <a:latin typeface="Calibri" pitchFamily="34" charset="0"/>
                <a:ea typeface="Calibri" pitchFamily="34" charset="-122"/>
                <a:cs typeface="Calibri" pitchFamily="34" charset="-120"/>
              </a:rPr>
              <a:t>Mécanismes concrets : hotlines communautaires, comités de suivi mixtes, restitutions publiques des évaluations (CARE, Oxfam, CRS).</a:t>
            </a:r>
            <a:endParaRPr lang="en-US" sz="1400" dirty="0"/>
          </a:p>
        </p:txBody>
      </p:sp>
      <p:sp>
        <p:nvSpPr>
          <p:cNvPr id="17" name="Shape 13"/>
          <p:cNvSpPr/>
          <p:nvPr/>
        </p:nvSpPr>
        <p:spPr>
          <a:xfrm>
            <a:off x="6101683" y="2852928"/>
            <a:ext cx="5425440" cy="3249168"/>
          </a:xfrm>
          <a:prstGeom prst="roundRect">
            <a:avLst>
              <a:gd name="adj" fmla="val 5738"/>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18" name="Shape 14"/>
          <p:cNvSpPr/>
          <p:nvPr/>
        </p:nvSpPr>
        <p:spPr>
          <a:xfrm>
            <a:off x="6217920" y="2852928"/>
            <a:ext cx="5425440" cy="707136"/>
          </a:xfrm>
          <a:prstGeom prst="roundRect">
            <a:avLst>
              <a:gd name="adj" fmla="val 24138"/>
            </a:avLst>
          </a:prstGeom>
          <a:solidFill>
            <a:srgbClr val="2E6E8E"/>
          </a:solidFill>
          <a:ln w="12700">
            <a:solidFill>
              <a:srgbClr val="2E6E8E"/>
            </a:solidFill>
            <a:prstDash val="solid"/>
          </a:ln>
        </p:spPr>
        <p:txBody>
          <a:bodyPr/>
          <a:lstStyle/>
          <a:p>
            <a:endParaRPr lang="fr-FR" sz="2400"/>
          </a:p>
        </p:txBody>
      </p:sp>
      <p:sp>
        <p:nvSpPr>
          <p:cNvPr id="19" name="Shape 15"/>
          <p:cNvSpPr/>
          <p:nvPr/>
        </p:nvSpPr>
        <p:spPr>
          <a:xfrm>
            <a:off x="6217920" y="3267456"/>
            <a:ext cx="5425440" cy="292608"/>
          </a:xfrm>
          <a:prstGeom prst="rect">
            <a:avLst/>
          </a:prstGeom>
          <a:solidFill>
            <a:srgbClr val="2E6E8E"/>
          </a:solidFill>
          <a:ln w="12700">
            <a:solidFill>
              <a:srgbClr val="2E6E8E"/>
            </a:solidFill>
            <a:prstDash val="solid"/>
          </a:ln>
        </p:spPr>
        <p:txBody>
          <a:bodyPr/>
          <a:lstStyle/>
          <a:p>
            <a:endParaRPr lang="fr-FR" sz="2400"/>
          </a:p>
        </p:txBody>
      </p:sp>
      <p:pic>
        <p:nvPicPr>
          <p:cNvPr id="20" name="Image 2" descr="preencoded.png"/>
          <p:cNvPicPr>
            <a:picLocks noChangeAspect="1"/>
          </p:cNvPicPr>
          <p:nvPr/>
        </p:nvPicPr>
        <p:blipFill>
          <a:blip r:embed="rId5"/>
          <a:stretch>
            <a:fillRect/>
          </a:stretch>
        </p:blipFill>
        <p:spPr>
          <a:xfrm>
            <a:off x="6400800" y="3011424"/>
            <a:ext cx="390144" cy="390144"/>
          </a:xfrm>
          <a:prstGeom prst="rect">
            <a:avLst/>
          </a:prstGeom>
        </p:spPr>
      </p:pic>
      <p:sp>
        <p:nvSpPr>
          <p:cNvPr id="21" name="Text 16"/>
          <p:cNvSpPr/>
          <p:nvPr/>
        </p:nvSpPr>
        <p:spPr>
          <a:xfrm>
            <a:off x="6925056" y="2974848"/>
            <a:ext cx="4572000" cy="219456"/>
          </a:xfrm>
          <a:prstGeom prst="rect">
            <a:avLst/>
          </a:prstGeom>
          <a:noFill/>
          <a:ln/>
        </p:spPr>
        <p:txBody>
          <a:bodyPr wrap="square" lIns="0" tIns="0" rIns="0" bIns="0" rtlCol="0" anchor="ctr"/>
          <a:lstStyle/>
          <a:p>
            <a:r>
              <a:rPr lang="en-US" sz="1133" b="1" kern="0" spc="133" dirty="0">
                <a:solidFill>
                  <a:srgbClr val="C8963E"/>
                </a:solidFill>
                <a:latin typeface="Calibri" pitchFamily="34" charset="0"/>
                <a:ea typeface="Calibri" pitchFamily="34" charset="-122"/>
                <a:cs typeface="Calibri" pitchFamily="34" charset="-120"/>
              </a:rPr>
              <a:t>Évolution 2</a:t>
            </a:r>
            <a:endParaRPr lang="en-US" sz="1133" dirty="0"/>
          </a:p>
        </p:txBody>
      </p:sp>
      <p:sp>
        <p:nvSpPr>
          <p:cNvPr id="22" name="Text 17"/>
          <p:cNvSpPr/>
          <p:nvPr/>
        </p:nvSpPr>
        <p:spPr>
          <a:xfrm>
            <a:off x="6925056" y="3194304"/>
            <a:ext cx="4572000" cy="316992"/>
          </a:xfrm>
          <a:prstGeom prst="rect">
            <a:avLst/>
          </a:prstGeom>
          <a:noFill/>
          <a:ln/>
        </p:spPr>
        <p:txBody>
          <a:bodyPr wrap="square" lIns="0" tIns="0" rIns="0" bIns="0" rtlCol="0" anchor="t"/>
          <a:lstStyle/>
          <a:p>
            <a:r>
              <a:rPr lang="en-US" sz="1733" b="1" dirty="0">
                <a:solidFill>
                  <a:srgbClr val="FFFFFF"/>
                </a:solidFill>
                <a:latin typeface="Cambria" pitchFamily="34" charset="0"/>
                <a:ea typeface="Cambria" pitchFamily="34" charset="-122"/>
                <a:cs typeface="Cambria" pitchFamily="34" charset="-120"/>
              </a:rPr>
              <a:t>Feedback communautaire</a:t>
            </a:r>
            <a:endParaRPr lang="en-US" sz="1733" dirty="0"/>
          </a:p>
        </p:txBody>
      </p:sp>
      <p:sp>
        <p:nvSpPr>
          <p:cNvPr id="23" name="Text 18"/>
          <p:cNvSpPr/>
          <p:nvPr/>
        </p:nvSpPr>
        <p:spPr>
          <a:xfrm>
            <a:off x="6400800" y="3645408"/>
            <a:ext cx="5059680" cy="316992"/>
          </a:xfrm>
          <a:prstGeom prst="rect">
            <a:avLst/>
          </a:prstGeom>
          <a:noFill/>
          <a:ln/>
        </p:spPr>
        <p:txBody>
          <a:bodyPr wrap="square" lIns="0" tIns="0" rIns="0" bIns="0" rtlCol="0" anchor="t"/>
          <a:lstStyle/>
          <a:p>
            <a:r>
              <a:rPr lang="en-US" sz="1267" i="1" dirty="0">
                <a:solidFill>
                  <a:srgbClr val="2E6E8E"/>
                </a:solidFill>
                <a:latin typeface="Calibri" pitchFamily="34" charset="0"/>
                <a:ea typeface="Calibri" pitchFamily="34" charset="-122"/>
                <a:cs typeface="Calibri" pitchFamily="34" charset="-120"/>
              </a:rPr>
              <a:t>Core Humanitarian Standard, 2014</a:t>
            </a:r>
            <a:endParaRPr lang="en-US" sz="1267" dirty="0"/>
          </a:p>
        </p:txBody>
      </p:sp>
      <p:sp>
        <p:nvSpPr>
          <p:cNvPr id="24" name="Text 19"/>
          <p:cNvSpPr/>
          <p:nvPr/>
        </p:nvSpPr>
        <p:spPr>
          <a:xfrm>
            <a:off x="6400800" y="3998976"/>
            <a:ext cx="5059680" cy="1682496"/>
          </a:xfrm>
          <a:prstGeom prst="rect">
            <a:avLst/>
          </a:prstGeom>
          <a:noFill/>
          <a:ln/>
        </p:spPr>
        <p:txBody>
          <a:bodyPr wrap="square" lIns="0" tIns="0" rIns="0" bIns="0" rtlCol="0" anchor="t"/>
          <a:lstStyle/>
          <a:p>
            <a:r>
              <a:rPr lang="en-US" sz="1400" dirty="0">
                <a:solidFill>
                  <a:srgbClr val="4A6070"/>
                </a:solidFill>
                <a:latin typeface="Calibri"/>
                <a:ea typeface="Calibri"/>
                <a:cs typeface="Calibri"/>
              </a:rPr>
              <a:t>Le Listening Project (CDA Collaborative, post-2004) </a:t>
            </a:r>
            <a:r>
              <a:rPr lang="en-US" sz="1400" dirty="0" err="1">
                <a:solidFill>
                  <a:srgbClr val="4A6070"/>
                </a:solidFill>
                <a:latin typeface="Calibri"/>
                <a:ea typeface="Calibri"/>
                <a:cs typeface="Calibri"/>
              </a:rPr>
              <a:t>documente</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ce</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que</a:t>
            </a:r>
            <a:r>
              <a:rPr lang="en-US" sz="1400" dirty="0">
                <a:solidFill>
                  <a:srgbClr val="4A6070"/>
                </a:solidFill>
                <a:latin typeface="Calibri"/>
                <a:ea typeface="Calibri"/>
                <a:cs typeface="Calibri"/>
              </a:rPr>
              <a:t> les populations </a:t>
            </a:r>
            <a:r>
              <a:rPr lang="en-US" sz="1400" dirty="0" err="1">
                <a:solidFill>
                  <a:srgbClr val="4A6070"/>
                </a:solidFill>
                <a:latin typeface="Calibri"/>
                <a:ea typeface="Calibri"/>
                <a:cs typeface="Calibri"/>
              </a:rPr>
              <a:t>pensaient</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réellement</a:t>
            </a:r>
            <a:r>
              <a:rPr lang="en-US" sz="1400" dirty="0">
                <a:solidFill>
                  <a:srgbClr val="4A6070"/>
                </a:solidFill>
                <a:latin typeface="Calibri"/>
                <a:ea typeface="Calibri"/>
                <a:cs typeface="Calibri"/>
              </a:rPr>
              <a:t> de </a:t>
            </a:r>
            <a:r>
              <a:rPr lang="en-US" sz="1400" dirty="0" err="1">
                <a:solidFill>
                  <a:srgbClr val="4A6070"/>
                </a:solidFill>
                <a:latin typeface="Calibri"/>
                <a:ea typeface="Calibri"/>
                <a:cs typeface="Calibri"/>
              </a:rPr>
              <a:t>l'aide</a:t>
            </a:r>
            <a:r>
              <a:rPr lang="en-US" sz="1400" dirty="0">
                <a:solidFill>
                  <a:srgbClr val="4A6070"/>
                </a:solidFill>
                <a:latin typeface="Calibri"/>
                <a:ea typeface="Calibri"/>
                <a:cs typeface="Calibri"/>
              </a:rPr>
              <a:t> reçue — </a:t>
            </a:r>
            <a:r>
              <a:rPr lang="en-US" sz="1400" dirty="0" err="1">
                <a:solidFill>
                  <a:srgbClr val="4A6070"/>
                </a:solidFill>
                <a:latin typeface="Calibri"/>
                <a:ea typeface="Calibri"/>
                <a:cs typeface="Calibri"/>
              </a:rPr>
              <a:t>résultats</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inconfortables</a:t>
            </a:r>
            <a:r>
              <a:rPr lang="en-US" sz="1400" dirty="0">
                <a:solidFill>
                  <a:srgbClr val="4A6070"/>
                </a:solidFill>
                <a:latin typeface="Calibri"/>
                <a:ea typeface="Calibri"/>
                <a:cs typeface="Calibri"/>
              </a:rPr>
              <a:t> pour le </a:t>
            </a:r>
            <a:r>
              <a:rPr lang="en-US" sz="1400" dirty="0" err="1">
                <a:solidFill>
                  <a:srgbClr val="4A6070"/>
                </a:solidFill>
                <a:latin typeface="Calibri"/>
                <a:ea typeface="Calibri"/>
                <a:cs typeface="Calibri"/>
              </a:rPr>
              <a:t>secteur</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Réponse</a:t>
            </a:r>
            <a:r>
              <a:rPr lang="en-US" sz="1400" dirty="0">
                <a:solidFill>
                  <a:srgbClr val="4A6070"/>
                </a:solidFill>
                <a:latin typeface="Calibri"/>
                <a:ea typeface="Calibri"/>
                <a:cs typeface="Calibri"/>
              </a:rPr>
              <a:t> Tsunami).</a:t>
            </a:r>
            <a:endParaRPr lang="en-US" sz="1400" dirty="0">
              <a:latin typeface="Calibri"/>
              <a:ea typeface="Calibri"/>
              <a:cs typeface="Calibri"/>
            </a:endParaRPr>
          </a:p>
          <a:p>
            <a:endParaRPr lang="en-US" sz="1400" dirty="0"/>
          </a:p>
          <a:p>
            <a:r>
              <a:rPr lang="en-US" sz="1400" dirty="0">
                <a:solidFill>
                  <a:srgbClr val="4A6070"/>
                </a:solidFill>
                <a:latin typeface="Calibri"/>
                <a:ea typeface="Calibri"/>
                <a:cs typeface="Calibri"/>
              </a:rPr>
              <a:t>Le CHS place la </a:t>
            </a:r>
            <a:r>
              <a:rPr lang="en-US" sz="1400" dirty="0" err="1">
                <a:solidFill>
                  <a:srgbClr val="4A6070"/>
                </a:solidFill>
                <a:latin typeface="Calibri"/>
                <a:ea typeface="Calibri"/>
                <a:cs typeface="Calibri"/>
              </a:rPr>
              <a:t>redevabilité</a:t>
            </a:r>
            <a:r>
              <a:rPr lang="en-US" sz="1400" dirty="0">
                <a:solidFill>
                  <a:srgbClr val="4A6070"/>
                </a:solidFill>
                <a:latin typeface="Calibri"/>
                <a:ea typeface="Calibri"/>
                <a:cs typeface="Calibri"/>
              </a:rPr>
              <a:t> aux populations au </a:t>
            </a:r>
            <a:r>
              <a:rPr lang="en-US" sz="1400" dirty="0" err="1">
                <a:solidFill>
                  <a:srgbClr val="4A6070"/>
                </a:solidFill>
                <a:latin typeface="Calibri"/>
                <a:ea typeface="Calibri"/>
                <a:cs typeface="Calibri"/>
              </a:rPr>
              <a:t>même</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niveau</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que</a:t>
            </a:r>
            <a:r>
              <a:rPr lang="en-US" sz="1400" dirty="0">
                <a:solidFill>
                  <a:srgbClr val="4A6070"/>
                </a:solidFill>
                <a:latin typeface="Calibri"/>
                <a:ea typeface="Calibri"/>
                <a:cs typeface="Calibri"/>
              </a:rPr>
              <a:t> la </a:t>
            </a:r>
            <a:r>
              <a:rPr lang="en-US" sz="1400" dirty="0" err="1">
                <a:solidFill>
                  <a:srgbClr val="4A6070"/>
                </a:solidFill>
                <a:latin typeface="Calibri"/>
                <a:ea typeface="Calibri"/>
                <a:cs typeface="Calibri"/>
              </a:rPr>
              <a:t>redevabilité</a:t>
            </a:r>
            <a:r>
              <a:rPr lang="en-US" sz="1400" dirty="0">
                <a:solidFill>
                  <a:srgbClr val="4A6070"/>
                </a:solidFill>
                <a:latin typeface="Calibri"/>
                <a:ea typeface="Calibri"/>
                <a:cs typeface="Calibri"/>
              </a:rPr>
              <a:t> financière aux </a:t>
            </a:r>
            <a:r>
              <a:rPr lang="en-US" sz="1400" dirty="0" err="1">
                <a:solidFill>
                  <a:srgbClr val="4A6070"/>
                </a:solidFill>
                <a:latin typeface="Calibri"/>
                <a:ea typeface="Calibri"/>
                <a:cs typeface="Calibri"/>
              </a:rPr>
              <a:t>donateurs</a:t>
            </a:r>
            <a:r>
              <a:rPr lang="en-US" sz="1400" dirty="0">
                <a:solidFill>
                  <a:srgbClr val="4A6070"/>
                </a:solidFill>
                <a:latin typeface="Calibri"/>
                <a:ea typeface="Calibri"/>
                <a:cs typeface="Calibri"/>
              </a:rPr>
              <a:t>.</a:t>
            </a:r>
          </a:p>
          <a:p>
            <a:endParaRPr lang="en-US" sz="1400" dirty="0">
              <a:solidFill>
                <a:srgbClr val="4A6070"/>
              </a:solidFill>
              <a:latin typeface="Calibri"/>
              <a:ea typeface="Calibri"/>
              <a:cs typeface="Calibri"/>
            </a:endParaRPr>
          </a:p>
          <a:p>
            <a:r>
              <a:rPr lang="en-US" sz="1400" dirty="0" err="1">
                <a:solidFill>
                  <a:srgbClr val="4A6070"/>
                </a:solidFill>
                <a:latin typeface="Calibri"/>
                <a:ea typeface="Calibri"/>
                <a:cs typeface="Calibri"/>
              </a:rPr>
              <a:t>Approches</a:t>
            </a:r>
            <a:r>
              <a:rPr lang="en-US" sz="1400" dirty="0">
                <a:solidFill>
                  <a:srgbClr val="4A6070"/>
                </a:solidFill>
                <a:latin typeface="Calibri"/>
                <a:ea typeface="Calibri"/>
                <a:cs typeface="Calibri"/>
              </a:rPr>
              <a:t> </a:t>
            </a:r>
            <a:r>
              <a:rPr lang="en-US" sz="1400" dirty="0" err="1">
                <a:solidFill>
                  <a:srgbClr val="4A6070"/>
                </a:solidFill>
                <a:latin typeface="Calibri"/>
                <a:ea typeface="Calibri"/>
                <a:cs typeface="Calibri"/>
              </a:rPr>
              <a:t>territoriales</a:t>
            </a:r>
            <a:r>
              <a:rPr lang="en-US" sz="1400" dirty="0">
                <a:solidFill>
                  <a:srgbClr val="4A6070"/>
                </a:solidFill>
                <a:latin typeface="Calibri"/>
                <a:ea typeface="Calibri"/>
                <a:cs typeface="Calibri"/>
              </a:rPr>
              <a:t> multi-</a:t>
            </a:r>
            <a:r>
              <a:rPr lang="en-US" sz="1400" dirty="0" err="1">
                <a:solidFill>
                  <a:srgbClr val="4A6070"/>
                </a:solidFill>
                <a:latin typeface="Calibri"/>
                <a:ea typeface="Calibri"/>
                <a:cs typeface="Calibri"/>
              </a:rPr>
              <a:t>acteurs</a:t>
            </a:r>
            <a:r>
              <a:rPr lang="en-US" sz="1400" dirty="0">
                <a:solidFill>
                  <a:srgbClr val="4A6070"/>
                </a:solidFill>
                <a:latin typeface="Calibri"/>
                <a:ea typeface="Calibri"/>
                <a:cs typeface="Calibri"/>
              </a:rPr>
              <a:t> avec systems de </a:t>
            </a:r>
            <a:r>
              <a:rPr lang="en-US" sz="1400" dirty="0" err="1">
                <a:solidFill>
                  <a:srgbClr val="4A6070"/>
                </a:solidFill>
                <a:latin typeface="Calibri"/>
                <a:ea typeface="Calibri"/>
                <a:cs typeface="Calibri"/>
              </a:rPr>
              <a:t>collecte</a:t>
            </a:r>
            <a:r>
              <a:rPr lang="en-US" sz="1400" dirty="0">
                <a:solidFill>
                  <a:srgbClr val="4A6070"/>
                </a:solidFill>
                <a:latin typeface="Calibri"/>
                <a:ea typeface="Calibri"/>
                <a:cs typeface="Calibri"/>
              </a:rPr>
              <a:t> de feedbacks et de mobilization collective</a:t>
            </a:r>
            <a:endParaRPr lang="en-US" sz="1400" dirty="0">
              <a:latin typeface="Calibri"/>
              <a:ea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43840"/>
            <a:ext cx="2072640" cy="365760"/>
          </a:xfrm>
          <a:prstGeom prst="roundRect">
            <a:avLst>
              <a:gd name="adj" fmla="val 23333"/>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43840"/>
            <a:ext cx="2072640" cy="365760"/>
          </a:xfrm>
          <a:prstGeom prst="rect">
            <a:avLst/>
          </a:prstGeom>
          <a:noFill/>
          <a:ln/>
        </p:spPr>
        <p:txBody>
          <a:bodyPr wrap="square" lIns="0" tIns="0" rIns="0" bIns="0" rtlCol="0" anchor="ctr"/>
          <a:lstStyle/>
          <a:p>
            <a:pPr algn="ctr"/>
            <a:r>
              <a:rPr lang="en-US" sz="1133" b="1" kern="0" spc="133" dirty="0">
                <a:solidFill>
                  <a:srgbClr val="FFFFFF"/>
                </a:solidFill>
                <a:latin typeface="Calibri" pitchFamily="34" charset="0"/>
                <a:ea typeface="Calibri" pitchFamily="34" charset="-122"/>
                <a:cs typeface="Calibri" pitchFamily="34" charset="-120"/>
              </a:rPr>
              <a:t>PARTIE 4 — A</a:t>
            </a:r>
            <a:endParaRPr lang="en-US" sz="1133" dirty="0"/>
          </a:p>
        </p:txBody>
      </p:sp>
      <p:sp>
        <p:nvSpPr>
          <p:cNvPr id="4" name="Text 2"/>
          <p:cNvSpPr/>
          <p:nvPr/>
        </p:nvSpPr>
        <p:spPr>
          <a:xfrm>
            <a:off x="548640" y="707136"/>
            <a:ext cx="11094720" cy="682752"/>
          </a:xfrm>
          <a:prstGeom prst="rect">
            <a:avLst/>
          </a:prstGeom>
          <a:noFill/>
          <a:ln/>
        </p:spPr>
        <p:txBody>
          <a:bodyPr wrap="square" lIns="0" tIns="0" rIns="0" bIns="0" rtlCol="0" anchor="t"/>
          <a:lstStyle/>
          <a:p>
            <a:r>
              <a:rPr lang="en-US" sz="3200" b="1" dirty="0">
                <a:solidFill>
                  <a:srgbClr val="1B3A4B"/>
                </a:solidFill>
                <a:latin typeface="Cambria" pitchFamily="34" charset="0"/>
                <a:ea typeface="Cambria" pitchFamily="34" charset="-122"/>
                <a:cs typeface="Cambria" pitchFamily="34" charset="-120"/>
              </a:rPr>
              <a:t>Le VCA — Analyse de la Vulnérabilité et des Capacités</a:t>
            </a:r>
            <a:endParaRPr lang="en-US" sz="3200" dirty="0"/>
          </a:p>
        </p:txBody>
      </p:sp>
      <p:sp>
        <p:nvSpPr>
          <p:cNvPr id="5" name="Text 3"/>
          <p:cNvSpPr/>
          <p:nvPr/>
        </p:nvSpPr>
        <p:spPr>
          <a:xfrm>
            <a:off x="548640" y="1414272"/>
            <a:ext cx="11094720" cy="341376"/>
          </a:xfrm>
          <a:prstGeom prst="rect">
            <a:avLst/>
          </a:prstGeom>
          <a:noFill/>
          <a:ln/>
        </p:spPr>
        <p:txBody>
          <a:bodyPr wrap="square" lIns="0" tIns="0" rIns="0" bIns="0" rtlCol="0" anchor="t"/>
          <a:lstStyle/>
          <a:p>
            <a:r>
              <a:rPr lang="en-US" sz="1467" i="1" dirty="0">
                <a:solidFill>
                  <a:srgbClr val="2E6E8E"/>
                </a:solidFill>
                <a:latin typeface="Calibri" pitchFamily="34" charset="0"/>
                <a:ea typeface="Calibri" pitchFamily="34" charset="-122"/>
                <a:cs typeface="Calibri" pitchFamily="34" charset="-120"/>
              </a:rPr>
              <a:t>Les communautés comme co-analystes — pas comme sources d'information passives</a:t>
            </a:r>
            <a:endParaRPr lang="en-US" sz="1467" dirty="0"/>
          </a:p>
        </p:txBody>
      </p:sp>
      <p:sp>
        <p:nvSpPr>
          <p:cNvPr id="6" name="Shape 4"/>
          <p:cNvSpPr/>
          <p:nvPr/>
        </p:nvSpPr>
        <p:spPr>
          <a:xfrm>
            <a:off x="548640" y="1853184"/>
            <a:ext cx="11094720" cy="902208"/>
          </a:xfrm>
          <a:prstGeom prst="roundRect">
            <a:avLst>
              <a:gd name="adj" fmla="val 13514"/>
            </a:avLst>
          </a:prstGeom>
          <a:solidFill>
            <a:srgbClr val="1B3A4B"/>
          </a:solidFill>
          <a:ln w="12700">
            <a:solidFill>
              <a:srgbClr val="1B3A4B"/>
            </a:solidFill>
            <a:prstDash val="solid"/>
          </a:ln>
        </p:spPr>
        <p:txBody>
          <a:bodyPr/>
          <a:lstStyle/>
          <a:p>
            <a:endParaRPr lang="fr-FR" sz="2400"/>
          </a:p>
        </p:txBody>
      </p:sp>
      <p:sp>
        <p:nvSpPr>
          <p:cNvPr id="7" name="Text 5"/>
          <p:cNvSpPr/>
          <p:nvPr/>
        </p:nvSpPr>
        <p:spPr>
          <a:xfrm>
            <a:off x="755904" y="1914144"/>
            <a:ext cx="2316480" cy="341376"/>
          </a:xfrm>
          <a:prstGeom prst="rect">
            <a:avLst/>
          </a:prstGeom>
          <a:noFill/>
          <a:ln/>
        </p:spPr>
        <p:txBody>
          <a:bodyPr wrap="square" lIns="0" tIns="0" rIns="0" bIns="0" rtlCol="0" anchor="ctr"/>
          <a:lstStyle/>
          <a:p>
            <a:r>
              <a:rPr lang="en-US" sz="1267" b="1" dirty="0">
                <a:solidFill>
                  <a:srgbClr val="C8963E"/>
                </a:solidFill>
                <a:latin typeface="Calibri" pitchFamily="34" charset="0"/>
                <a:ea typeface="Calibri" pitchFamily="34" charset="-122"/>
                <a:cs typeface="Calibri" pitchFamily="34" charset="-120"/>
              </a:rPr>
              <a:t>Formule structurante :</a:t>
            </a:r>
            <a:endParaRPr lang="en-US" sz="1267" dirty="0"/>
          </a:p>
        </p:txBody>
      </p:sp>
      <p:sp>
        <p:nvSpPr>
          <p:cNvPr id="8" name="Text 6"/>
          <p:cNvSpPr/>
          <p:nvPr/>
        </p:nvSpPr>
        <p:spPr>
          <a:xfrm>
            <a:off x="3108960" y="1914144"/>
            <a:ext cx="6339840" cy="341376"/>
          </a:xfrm>
          <a:prstGeom prst="rect">
            <a:avLst/>
          </a:prstGeom>
          <a:noFill/>
          <a:ln/>
        </p:spPr>
        <p:txBody>
          <a:bodyPr wrap="square" lIns="0" tIns="0" rIns="0" bIns="0" rtlCol="0" anchor="ctr"/>
          <a:lstStyle/>
          <a:p>
            <a:r>
              <a:rPr lang="en-US" b="1" dirty="0">
                <a:solidFill>
                  <a:srgbClr val="FFFFFF"/>
                </a:solidFill>
                <a:latin typeface="Cambria" pitchFamily="34" charset="0"/>
                <a:ea typeface="Cambria" pitchFamily="34" charset="-122"/>
                <a:cs typeface="Cambria" pitchFamily="34" charset="-120"/>
              </a:rPr>
              <a:t>Risque = Aléa × Exposition × Vulnérabilité  /  Capacité</a:t>
            </a:r>
            <a:endParaRPr lang="en-US" dirty="0"/>
          </a:p>
        </p:txBody>
      </p:sp>
      <p:sp>
        <p:nvSpPr>
          <p:cNvPr id="9" name="Text 7"/>
          <p:cNvSpPr/>
          <p:nvPr/>
        </p:nvSpPr>
        <p:spPr>
          <a:xfrm>
            <a:off x="755904" y="2267712"/>
            <a:ext cx="10607040" cy="365760"/>
          </a:xfrm>
          <a:prstGeom prst="rect">
            <a:avLst/>
          </a:prstGeom>
          <a:noFill/>
          <a:ln/>
        </p:spPr>
        <p:txBody>
          <a:bodyPr wrap="square" lIns="0" tIns="0" rIns="0" bIns="0" rtlCol="0" anchor="t"/>
          <a:lstStyle/>
          <a:p>
            <a:r>
              <a:rPr lang="en-US" sz="1333" i="1" dirty="0">
                <a:solidFill>
                  <a:srgbClr val="8EAFC0"/>
                </a:solidFill>
                <a:latin typeface="Calibri" pitchFamily="34" charset="0"/>
                <a:ea typeface="Calibri" pitchFamily="34" charset="-122"/>
                <a:cs typeface="Calibri" pitchFamily="34" charset="-120"/>
              </a:rPr>
              <a:t>La capacité est au dénominateur : renforcer les capacités locales réduit le risque aussi sûrement que réduire l'exposition.</a:t>
            </a:r>
            <a:endParaRPr lang="en-US" sz="1333" dirty="0"/>
          </a:p>
        </p:txBody>
      </p:sp>
      <p:sp>
        <p:nvSpPr>
          <p:cNvPr id="10" name="Shape 8"/>
          <p:cNvSpPr/>
          <p:nvPr/>
        </p:nvSpPr>
        <p:spPr>
          <a:xfrm>
            <a:off x="548640" y="2901696"/>
            <a:ext cx="3511296" cy="1341120"/>
          </a:xfrm>
          <a:prstGeom prst="roundRect">
            <a:avLst>
              <a:gd name="adj" fmla="val 909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11" name="Image 0" descr="preencoded.png"/>
          <p:cNvPicPr>
            <a:picLocks noChangeAspect="1"/>
          </p:cNvPicPr>
          <p:nvPr/>
        </p:nvPicPr>
        <p:blipFill>
          <a:blip r:embed="rId3"/>
          <a:stretch>
            <a:fillRect/>
          </a:stretch>
        </p:blipFill>
        <p:spPr>
          <a:xfrm>
            <a:off x="719328" y="3048000"/>
            <a:ext cx="316992" cy="316992"/>
          </a:xfrm>
          <a:prstGeom prst="rect">
            <a:avLst/>
          </a:prstGeom>
        </p:spPr>
      </p:pic>
      <p:sp>
        <p:nvSpPr>
          <p:cNvPr id="12" name="Text 9"/>
          <p:cNvSpPr/>
          <p:nvPr/>
        </p:nvSpPr>
        <p:spPr>
          <a:xfrm>
            <a:off x="1158240" y="2999232"/>
            <a:ext cx="2779776" cy="390144"/>
          </a:xfrm>
          <a:prstGeom prst="rect">
            <a:avLst/>
          </a:prstGeom>
          <a:noFill/>
          <a:ln/>
        </p:spPr>
        <p:txBody>
          <a:bodyPr wrap="square" lIns="0" tIns="0" rIns="0" bIns="0" rtlCol="0" anchor="ctr"/>
          <a:lstStyle/>
          <a:p>
            <a:r>
              <a:rPr lang="en-US" sz="1333" b="1" dirty="0">
                <a:solidFill>
                  <a:srgbClr val="1B3A4B"/>
                </a:solidFill>
                <a:latin typeface="Calibri" pitchFamily="34" charset="0"/>
                <a:ea typeface="Calibri" pitchFamily="34" charset="-122"/>
                <a:cs typeface="Calibri" pitchFamily="34" charset="-120"/>
              </a:rPr>
              <a:t>Cartographie participative</a:t>
            </a:r>
            <a:endParaRPr lang="en-US" sz="1333" dirty="0"/>
          </a:p>
        </p:txBody>
      </p:sp>
      <p:sp>
        <p:nvSpPr>
          <p:cNvPr id="13" name="Text 10"/>
          <p:cNvSpPr/>
          <p:nvPr/>
        </p:nvSpPr>
        <p:spPr>
          <a:xfrm>
            <a:off x="719328" y="3438144"/>
            <a:ext cx="3169920" cy="731520"/>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Zones à risque, ressources, groupes vulnérables — une information que les services techniques n'ont pas toujours.</a:t>
            </a:r>
            <a:endParaRPr lang="en-US" sz="1267" dirty="0"/>
          </a:p>
        </p:txBody>
      </p:sp>
      <p:sp>
        <p:nvSpPr>
          <p:cNvPr id="14" name="Shape 11"/>
          <p:cNvSpPr/>
          <p:nvPr/>
        </p:nvSpPr>
        <p:spPr>
          <a:xfrm>
            <a:off x="609045" y="4435672"/>
            <a:ext cx="2779776" cy="1341120"/>
          </a:xfrm>
          <a:prstGeom prst="roundRect">
            <a:avLst>
              <a:gd name="adj" fmla="val 909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15" name="Image 1" descr="preencoded.png"/>
          <p:cNvPicPr>
            <a:picLocks noChangeAspect="1"/>
          </p:cNvPicPr>
          <p:nvPr/>
        </p:nvPicPr>
        <p:blipFill>
          <a:blip r:embed="rId4"/>
          <a:stretch>
            <a:fillRect/>
          </a:stretch>
        </p:blipFill>
        <p:spPr>
          <a:xfrm>
            <a:off x="719328" y="4435672"/>
            <a:ext cx="316992" cy="316992"/>
          </a:xfrm>
          <a:prstGeom prst="rect">
            <a:avLst/>
          </a:prstGeom>
        </p:spPr>
      </p:pic>
      <p:sp>
        <p:nvSpPr>
          <p:cNvPr id="16" name="Text 12"/>
          <p:cNvSpPr/>
          <p:nvPr/>
        </p:nvSpPr>
        <p:spPr>
          <a:xfrm>
            <a:off x="1158240" y="4386904"/>
            <a:ext cx="2779776" cy="390144"/>
          </a:xfrm>
          <a:prstGeom prst="rect">
            <a:avLst/>
          </a:prstGeom>
          <a:noFill/>
          <a:ln/>
        </p:spPr>
        <p:txBody>
          <a:bodyPr wrap="square" lIns="0" tIns="0" rIns="0" bIns="0" rtlCol="0" anchor="ctr"/>
          <a:lstStyle/>
          <a:p>
            <a:r>
              <a:rPr lang="en-US" sz="1333" b="1" dirty="0">
                <a:solidFill>
                  <a:srgbClr val="1B3A4B"/>
                </a:solidFill>
                <a:latin typeface="Calibri" pitchFamily="34" charset="0"/>
                <a:ea typeface="Calibri" pitchFamily="34" charset="-122"/>
                <a:cs typeface="Calibri" pitchFamily="34" charset="-120"/>
              </a:rPr>
              <a:t>Calendrier saisonnier</a:t>
            </a:r>
            <a:endParaRPr lang="en-US" sz="1333" dirty="0"/>
          </a:p>
        </p:txBody>
      </p:sp>
      <p:sp>
        <p:nvSpPr>
          <p:cNvPr id="17" name="Text 13"/>
          <p:cNvSpPr/>
          <p:nvPr/>
        </p:nvSpPr>
        <p:spPr>
          <a:xfrm>
            <a:off x="719328" y="4825816"/>
            <a:ext cx="2353056" cy="731520"/>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Fenêtres de vulnérabilité : évolution des risques, charge de travail et ressources selon les saisons.</a:t>
            </a:r>
            <a:endParaRPr lang="en-US" sz="1267" dirty="0"/>
          </a:p>
        </p:txBody>
      </p:sp>
      <p:sp>
        <p:nvSpPr>
          <p:cNvPr id="18" name="Shape 14"/>
          <p:cNvSpPr/>
          <p:nvPr/>
        </p:nvSpPr>
        <p:spPr>
          <a:xfrm>
            <a:off x="3438698" y="4464723"/>
            <a:ext cx="3121152" cy="1341120"/>
          </a:xfrm>
          <a:prstGeom prst="roundRect">
            <a:avLst>
              <a:gd name="adj" fmla="val 909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19" name="Image 2" descr="preencoded.png"/>
          <p:cNvPicPr>
            <a:picLocks noChangeAspect="1"/>
          </p:cNvPicPr>
          <p:nvPr/>
        </p:nvPicPr>
        <p:blipFill>
          <a:blip r:embed="rId5"/>
          <a:stretch>
            <a:fillRect/>
          </a:stretch>
        </p:blipFill>
        <p:spPr>
          <a:xfrm>
            <a:off x="3730752" y="4539173"/>
            <a:ext cx="316992" cy="316992"/>
          </a:xfrm>
          <a:prstGeom prst="rect">
            <a:avLst/>
          </a:prstGeom>
        </p:spPr>
      </p:pic>
      <p:sp>
        <p:nvSpPr>
          <p:cNvPr id="20" name="Text 15"/>
          <p:cNvSpPr/>
          <p:nvPr/>
        </p:nvSpPr>
        <p:spPr>
          <a:xfrm>
            <a:off x="4304329" y="4425814"/>
            <a:ext cx="2779776" cy="390144"/>
          </a:xfrm>
          <a:prstGeom prst="rect">
            <a:avLst/>
          </a:prstGeom>
          <a:noFill/>
          <a:ln/>
        </p:spPr>
        <p:txBody>
          <a:bodyPr wrap="square" lIns="0" tIns="0" rIns="0" bIns="0" rtlCol="0" anchor="ctr"/>
          <a:lstStyle/>
          <a:p>
            <a:r>
              <a:rPr lang="en-US" sz="1333" b="1" dirty="0">
                <a:solidFill>
                  <a:srgbClr val="1B3A4B"/>
                </a:solidFill>
                <a:latin typeface="Calibri" pitchFamily="34" charset="0"/>
                <a:ea typeface="Calibri" pitchFamily="34" charset="-122"/>
                <a:cs typeface="Calibri" pitchFamily="34" charset="-120"/>
              </a:rPr>
              <a:t>Profil historique</a:t>
            </a:r>
            <a:endParaRPr lang="en-US" sz="1333" dirty="0"/>
          </a:p>
        </p:txBody>
      </p:sp>
      <p:sp>
        <p:nvSpPr>
          <p:cNvPr id="21" name="Text 16"/>
          <p:cNvSpPr/>
          <p:nvPr/>
        </p:nvSpPr>
        <p:spPr>
          <a:xfrm>
            <a:off x="3805566" y="4893777"/>
            <a:ext cx="2779776" cy="731520"/>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Mémoire collective des événements passés — temporalité longue absente des bases institutionnelles.</a:t>
            </a:r>
            <a:endParaRPr lang="en-US" sz="1267" dirty="0"/>
          </a:p>
        </p:txBody>
      </p:sp>
      <p:sp>
        <p:nvSpPr>
          <p:cNvPr id="22" name="Shape 17"/>
          <p:cNvSpPr/>
          <p:nvPr/>
        </p:nvSpPr>
        <p:spPr>
          <a:xfrm>
            <a:off x="6745501" y="4464723"/>
            <a:ext cx="2325901" cy="1341120"/>
          </a:xfrm>
          <a:prstGeom prst="roundRect">
            <a:avLst>
              <a:gd name="adj" fmla="val 909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23" name="Image 3" descr="preencoded.png"/>
          <p:cNvPicPr>
            <a:picLocks noChangeAspect="1"/>
          </p:cNvPicPr>
          <p:nvPr/>
        </p:nvPicPr>
        <p:blipFill>
          <a:blip r:embed="rId6"/>
          <a:stretch>
            <a:fillRect/>
          </a:stretch>
        </p:blipFill>
        <p:spPr>
          <a:xfrm>
            <a:off x="6810573" y="4521016"/>
            <a:ext cx="316992" cy="316992"/>
          </a:xfrm>
          <a:prstGeom prst="rect">
            <a:avLst/>
          </a:prstGeom>
        </p:spPr>
      </p:pic>
      <p:sp>
        <p:nvSpPr>
          <p:cNvPr id="24" name="Text 18"/>
          <p:cNvSpPr/>
          <p:nvPr/>
        </p:nvSpPr>
        <p:spPr>
          <a:xfrm>
            <a:off x="7307441" y="4447864"/>
            <a:ext cx="2779776" cy="390144"/>
          </a:xfrm>
          <a:prstGeom prst="rect">
            <a:avLst/>
          </a:prstGeom>
          <a:noFill/>
          <a:ln/>
        </p:spPr>
        <p:txBody>
          <a:bodyPr wrap="square" lIns="0" tIns="0" rIns="0" bIns="0" rtlCol="0" anchor="ctr"/>
          <a:lstStyle/>
          <a:p>
            <a:r>
              <a:rPr lang="en-US" sz="1333" b="1" dirty="0">
                <a:solidFill>
                  <a:srgbClr val="1B3A4B"/>
                </a:solidFill>
                <a:latin typeface="Calibri" pitchFamily="34" charset="0"/>
                <a:ea typeface="Calibri" pitchFamily="34" charset="-122"/>
                <a:cs typeface="Calibri" pitchFamily="34" charset="-120"/>
              </a:rPr>
              <a:t>Diagramme de Venn</a:t>
            </a:r>
            <a:endParaRPr lang="en-US" sz="1333" dirty="0"/>
          </a:p>
        </p:txBody>
      </p:sp>
      <p:sp>
        <p:nvSpPr>
          <p:cNvPr id="25" name="Text 19"/>
          <p:cNvSpPr/>
          <p:nvPr/>
        </p:nvSpPr>
        <p:spPr>
          <a:xfrm>
            <a:off x="6858554" y="5026394"/>
            <a:ext cx="2243882" cy="731520"/>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Cartographie des acteurs : rôles et relations réels vs. officiels.</a:t>
            </a:r>
            <a:endParaRPr lang="en-US" sz="1267" dirty="0"/>
          </a:p>
        </p:txBody>
      </p:sp>
      <p:sp>
        <p:nvSpPr>
          <p:cNvPr id="26" name="Shape 20"/>
          <p:cNvSpPr/>
          <p:nvPr/>
        </p:nvSpPr>
        <p:spPr>
          <a:xfrm>
            <a:off x="9327987" y="4428619"/>
            <a:ext cx="2325902" cy="1448934"/>
          </a:xfrm>
          <a:prstGeom prst="roundRect">
            <a:avLst>
              <a:gd name="adj" fmla="val 909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27" name="Image 4" descr="preencoded.png"/>
          <p:cNvPicPr>
            <a:picLocks noChangeAspect="1"/>
          </p:cNvPicPr>
          <p:nvPr/>
        </p:nvPicPr>
        <p:blipFill>
          <a:blip r:embed="rId7"/>
          <a:stretch>
            <a:fillRect/>
          </a:stretch>
        </p:blipFill>
        <p:spPr>
          <a:xfrm>
            <a:off x="9648305" y="4567568"/>
            <a:ext cx="316992" cy="316992"/>
          </a:xfrm>
          <a:prstGeom prst="rect">
            <a:avLst/>
          </a:prstGeom>
        </p:spPr>
      </p:pic>
      <p:sp>
        <p:nvSpPr>
          <p:cNvPr id="28" name="Text 21"/>
          <p:cNvSpPr/>
          <p:nvPr/>
        </p:nvSpPr>
        <p:spPr>
          <a:xfrm>
            <a:off x="10087217" y="4518800"/>
            <a:ext cx="2779776" cy="390144"/>
          </a:xfrm>
          <a:prstGeom prst="rect">
            <a:avLst/>
          </a:prstGeom>
          <a:noFill/>
          <a:ln/>
        </p:spPr>
        <p:txBody>
          <a:bodyPr wrap="square" lIns="0" tIns="0" rIns="0" bIns="0" rtlCol="0" anchor="ctr"/>
          <a:lstStyle/>
          <a:p>
            <a:r>
              <a:rPr lang="en-US" sz="1333" b="1" dirty="0">
                <a:solidFill>
                  <a:srgbClr val="1B3A4B"/>
                </a:solidFill>
                <a:latin typeface="Calibri" pitchFamily="34" charset="0"/>
                <a:ea typeface="Calibri" pitchFamily="34" charset="-122"/>
                <a:cs typeface="Calibri" pitchFamily="34" charset="-120"/>
              </a:rPr>
              <a:t>Étoile de résilience</a:t>
            </a:r>
            <a:endParaRPr lang="en-US" sz="1333" dirty="0"/>
          </a:p>
        </p:txBody>
      </p:sp>
      <p:sp>
        <p:nvSpPr>
          <p:cNvPr id="29" name="Text 22"/>
          <p:cNvSpPr/>
          <p:nvPr/>
        </p:nvSpPr>
        <p:spPr>
          <a:xfrm>
            <a:off x="9648305" y="4957712"/>
            <a:ext cx="1995055" cy="731520"/>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Représentation multidimensionnelle : visualiser les forces et lacunes de la communauté.</a:t>
            </a:r>
            <a:endParaRPr lang="en-US" sz="1267" dirty="0"/>
          </a:p>
        </p:txBody>
      </p:sp>
      <p:pic>
        <p:nvPicPr>
          <p:cNvPr id="32" name="Image 31">
            <a:extLst>
              <a:ext uri="{FF2B5EF4-FFF2-40B4-BE49-F238E27FC236}">
                <a16:creationId xmlns:a16="http://schemas.microsoft.com/office/drawing/2014/main" id="{A21F389A-D8E4-75F0-3CE0-648745522FA5}"/>
              </a:ext>
            </a:extLst>
          </p:cNvPr>
          <p:cNvPicPr/>
          <p:nvPr/>
        </p:nvPicPr>
        <p:blipFill>
          <a:blip r:embed="rId8"/>
          <a:stretch>
            <a:fillRect/>
          </a:stretch>
        </p:blipFill>
        <p:spPr>
          <a:xfrm>
            <a:off x="4606610" y="2814821"/>
            <a:ext cx="1727317" cy="1343533"/>
          </a:xfrm>
          <a:prstGeom prst="rect">
            <a:avLst/>
          </a:prstGeom>
          <a:noFill/>
          <a:ln>
            <a:noFill/>
            <a:prstDash/>
          </a:ln>
        </p:spPr>
      </p:pic>
      <p:pic>
        <p:nvPicPr>
          <p:cNvPr id="33" name="Image 32">
            <a:extLst>
              <a:ext uri="{FF2B5EF4-FFF2-40B4-BE49-F238E27FC236}">
                <a16:creationId xmlns:a16="http://schemas.microsoft.com/office/drawing/2014/main" id="{5C9A53B3-BF7C-BBEB-C162-E6169CC069A5}"/>
              </a:ext>
            </a:extLst>
          </p:cNvPr>
          <p:cNvPicPr/>
          <p:nvPr/>
        </p:nvPicPr>
        <p:blipFill>
          <a:blip r:embed="rId9"/>
          <a:stretch>
            <a:fillRect/>
          </a:stretch>
        </p:blipFill>
        <p:spPr>
          <a:xfrm>
            <a:off x="6260479" y="2792308"/>
            <a:ext cx="3169921" cy="1366046"/>
          </a:xfrm>
          <a:prstGeom prst="rect">
            <a:avLst/>
          </a:prstGeom>
          <a:noFill/>
          <a:ln>
            <a:noFill/>
            <a:prstDash/>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43840"/>
            <a:ext cx="2072640" cy="365760"/>
          </a:xfrm>
          <a:prstGeom prst="roundRect">
            <a:avLst>
              <a:gd name="adj" fmla="val 23333"/>
            </a:avLst>
          </a:prstGeom>
          <a:solidFill>
            <a:srgbClr val="1B3A4B"/>
          </a:solidFill>
          <a:ln w="12700">
            <a:solidFill>
              <a:srgbClr val="1B3A4B"/>
            </a:solidFill>
            <a:prstDash val="solid"/>
          </a:ln>
        </p:spPr>
        <p:txBody>
          <a:bodyPr/>
          <a:lstStyle/>
          <a:p>
            <a:endParaRPr lang="fr-FR" sz="2400"/>
          </a:p>
        </p:txBody>
      </p:sp>
      <p:sp>
        <p:nvSpPr>
          <p:cNvPr id="3" name="Text 1"/>
          <p:cNvSpPr/>
          <p:nvPr/>
        </p:nvSpPr>
        <p:spPr>
          <a:xfrm>
            <a:off x="548640" y="243840"/>
            <a:ext cx="2072640" cy="365760"/>
          </a:xfrm>
          <a:prstGeom prst="rect">
            <a:avLst/>
          </a:prstGeom>
          <a:noFill/>
          <a:ln/>
        </p:spPr>
        <p:txBody>
          <a:bodyPr wrap="square" lIns="0" tIns="0" rIns="0" bIns="0" rtlCol="0" anchor="ctr"/>
          <a:lstStyle/>
          <a:p>
            <a:pPr algn="ctr"/>
            <a:r>
              <a:rPr lang="en-US" sz="1133" b="1" kern="0" spc="133" dirty="0">
                <a:solidFill>
                  <a:srgbClr val="FFFFFF"/>
                </a:solidFill>
                <a:latin typeface="Calibri" pitchFamily="34" charset="0"/>
                <a:ea typeface="Calibri" pitchFamily="34" charset="-122"/>
                <a:cs typeface="Calibri" pitchFamily="34" charset="-120"/>
              </a:rPr>
              <a:t>PARTIE 4 — B</a:t>
            </a:r>
            <a:endParaRPr lang="en-US" sz="1133" dirty="0"/>
          </a:p>
        </p:txBody>
      </p:sp>
      <p:sp>
        <p:nvSpPr>
          <p:cNvPr id="4" name="Text 2"/>
          <p:cNvSpPr/>
          <p:nvPr/>
        </p:nvSpPr>
        <p:spPr>
          <a:xfrm>
            <a:off x="548640" y="707136"/>
            <a:ext cx="11094720" cy="682752"/>
          </a:xfrm>
          <a:prstGeom prst="rect">
            <a:avLst/>
          </a:prstGeom>
          <a:noFill/>
          <a:ln/>
        </p:spPr>
        <p:txBody>
          <a:bodyPr wrap="square" lIns="0" tIns="0" rIns="0" bIns="0" rtlCol="0" anchor="t"/>
          <a:lstStyle/>
          <a:p>
            <a:r>
              <a:rPr lang="en-US" sz="3600" b="1" dirty="0">
                <a:solidFill>
                  <a:srgbClr val="1B3A4B"/>
                </a:solidFill>
                <a:latin typeface="Cambria" pitchFamily="34" charset="0"/>
                <a:ea typeface="Cambria" pitchFamily="34" charset="-122"/>
                <a:cs typeface="Cambria" pitchFamily="34" charset="-120"/>
              </a:rPr>
              <a:t>L'Action Anticipatoire (AA)</a:t>
            </a:r>
            <a:endParaRPr lang="en-US" sz="3600" dirty="0"/>
          </a:p>
        </p:txBody>
      </p:sp>
      <p:sp>
        <p:nvSpPr>
          <p:cNvPr id="5" name="Text 3"/>
          <p:cNvSpPr/>
          <p:nvPr/>
        </p:nvSpPr>
        <p:spPr>
          <a:xfrm>
            <a:off x="548640" y="1414272"/>
            <a:ext cx="11094720" cy="341376"/>
          </a:xfrm>
          <a:prstGeom prst="rect">
            <a:avLst/>
          </a:prstGeom>
          <a:noFill/>
          <a:ln/>
        </p:spPr>
        <p:txBody>
          <a:bodyPr wrap="square" lIns="0" tIns="0" rIns="0" bIns="0" rtlCol="0" anchor="t"/>
          <a:lstStyle/>
          <a:p>
            <a:r>
              <a:rPr lang="en-US" sz="1600" i="1" dirty="0">
                <a:solidFill>
                  <a:srgbClr val="2E6E8E"/>
                </a:solidFill>
                <a:latin typeface="Calibri" pitchFamily="34" charset="0"/>
                <a:ea typeface="Calibri" pitchFamily="34" charset="-122"/>
                <a:cs typeface="Calibri" pitchFamily="34" charset="-120"/>
              </a:rPr>
              <a:t>Transformer l'alerte en </a:t>
            </a:r>
            <a:r>
              <a:rPr lang="en-US" sz="1600" i="1" dirty="0" err="1">
                <a:solidFill>
                  <a:srgbClr val="2E6E8E"/>
                </a:solidFill>
                <a:latin typeface="Calibri" pitchFamily="34" charset="0"/>
                <a:ea typeface="Calibri" pitchFamily="34" charset="-122"/>
                <a:cs typeface="Calibri" pitchFamily="34" charset="-120"/>
              </a:rPr>
              <a:t>décision</a:t>
            </a:r>
            <a:r>
              <a:rPr lang="en-US" sz="1600" i="1" dirty="0">
                <a:solidFill>
                  <a:srgbClr val="2E6E8E"/>
                </a:solidFill>
                <a:latin typeface="Calibri" pitchFamily="34" charset="0"/>
                <a:ea typeface="Calibri" pitchFamily="34" charset="-122"/>
                <a:cs typeface="Calibri" pitchFamily="34" charset="-120"/>
              </a:rPr>
              <a:t> </a:t>
            </a:r>
            <a:endParaRPr lang="en-US" sz="1600" dirty="0"/>
          </a:p>
        </p:txBody>
      </p:sp>
      <p:sp>
        <p:nvSpPr>
          <p:cNvPr id="6" name="Shape 4"/>
          <p:cNvSpPr/>
          <p:nvPr/>
        </p:nvSpPr>
        <p:spPr>
          <a:xfrm>
            <a:off x="1255776" y="1877568"/>
            <a:ext cx="3121152" cy="877824"/>
          </a:xfrm>
          <a:prstGeom prst="roundRect">
            <a:avLst>
              <a:gd name="adj" fmla="val 13889"/>
            </a:avLst>
          </a:prstGeom>
          <a:solidFill>
            <a:srgbClr val="2E6E8E"/>
          </a:solidFill>
          <a:ln w="12700">
            <a:solidFill>
              <a:srgbClr val="2E6E8E"/>
            </a:solidFill>
            <a:prstDash val="solid"/>
          </a:ln>
        </p:spPr>
        <p:txBody>
          <a:bodyPr/>
          <a:lstStyle/>
          <a:p>
            <a:endParaRPr lang="fr-FR" sz="2400"/>
          </a:p>
        </p:txBody>
      </p:sp>
      <p:sp>
        <p:nvSpPr>
          <p:cNvPr id="7" name="Text 5"/>
          <p:cNvSpPr/>
          <p:nvPr/>
        </p:nvSpPr>
        <p:spPr>
          <a:xfrm>
            <a:off x="1255776" y="1950720"/>
            <a:ext cx="3121152" cy="365760"/>
          </a:xfrm>
          <a:prstGeom prst="rect">
            <a:avLst/>
          </a:prstGeom>
          <a:noFill/>
          <a:ln/>
        </p:spPr>
        <p:txBody>
          <a:bodyPr wrap="square" lIns="0" tIns="0" rIns="0" bIns="0" rtlCol="0" anchor="ctr"/>
          <a:lstStyle/>
          <a:p>
            <a:pPr algn="ctr"/>
            <a:r>
              <a:rPr lang="en-US" sz="1733" b="1" dirty="0">
                <a:solidFill>
                  <a:srgbClr val="FFFFFF"/>
                </a:solidFill>
                <a:latin typeface="Calibri" pitchFamily="34" charset="0"/>
                <a:ea typeface="Calibri" pitchFamily="34" charset="-122"/>
                <a:cs typeface="Calibri" pitchFamily="34" charset="-120"/>
              </a:rPr>
              <a:t>ON SAIT</a:t>
            </a:r>
            <a:endParaRPr lang="en-US" sz="1733" dirty="0"/>
          </a:p>
        </p:txBody>
      </p:sp>
      <p:sp>
        <p:nvSpPr>
          <p:cNvPr id="8" name="Text 6"/>
          <p:cNvSpPr/>
          <p:nvPr/>
        </p:nvSpPr>
        <p:spPr>
          <a:xfrm>
            <a:off x="1255776" y="2340864"/>
            <a:ext cx="3121152" cy="316992"/>
          </a:xfrm>
          <a:prstGeom prst="rect">
            <a:avLst/>
          </a:prstGeom>
          <a:noFill/>
          <a:ln/>
        </p:spPr>
        <p:txBody>
          <a:bodyPr wrap="square" lIns="0" tIns="0" rIns="0" bIns="0" rtlCol="0" anchor="ctr"/>
          <a:lstStyle/>
          <a:p>
            <a:pPr algn="ctr"/>
            <a:r>
              <a:rPr lang="en-US" sz="1333" i="1" dirty="0">
                <a:solidFill>
                  <a:srgbClr val="FFFFFF"/>
                </a:solidFill>
                <a:latin typeface="Calibri" pitchFamily="34" charset="0"/>
                <a:ea typeface="Calibri" pitchFamily="34" charset="-122"/>
                <a:cs typeface="Calibri" pitchFamily="34" charset="-120"/>
              </a:rPr>
              <a:t>Alerte précoce</a:t>
            </a:r>
            <a:endParaRPr lang="en-US" sz="1333" dirty="0"/>
          </a:p>
        </p:txBody>
      </p:sp>
      <p:pic>
        <p:nvPicPr>
          <p:cNvPr id="9" name="Image 0" descr="preencoded.png"/>
          <p:cNvPicPr>
            <a:picLocks noChangeAspect="1"/>
          </p:cNvPicPr>
          <p:nvPr/>
        </p:nvPicPr>
        <p:blipFill>
          <a:blip r:embed="rId3"/>
          <a:stretch>
            <a:fillRect/>
          </a:stretch>
        </p:blipFill>
        <p:spPr>
          <a:xfrm>
            <a:off x="4376928" y="2170176"/>
            <a:ext cx="316992" cy="316992"/>
          </a:xfrm>
          <a:prstGeom prst="rect">
            <a:avLst/>
          </a:prstGeom>
        </p:spPr>
      </p:pic>
      <p:sp>
        <p:nvSpPr>
          <p:cNvPr id="10" name="Shape 7"/>
          <p:cNvSpPr/>
          <p:nvPr/>
        </p:nvSpPr>
        <p:spPr>
          <a:xfrm>
            <a:off x="4962144" y="1877568"/>
            <a:ext cx="3121152" cy="877824"/>
          </a:xfrm>
          <a:prstGeom prst="roundRect">
            <a:avLst>
              <a:gd name="adj" fmla="val 13889"/>
            </a:avLst>
          </a:prstGeom>
          <a:solidFill>
            <a:srgbClr val="1B3A4B"/>
          </a:solidFill>
          <a:ln w="12700">
            <a:solidFill>
              <a:srgbClr val="1B3A4B"/>
            </a:solidFill>
            <a:prstDash val="solid"/>
          </a:ln>
        </p:spPr>
        <p:txBody>
          <a:bodyPr/>
          <a:lstStyle/>
          <a:p>
            <a:endParaRPr lang="fr-FR" sz="2400"/>
          </a:p>
        </p:txBody>
      </p:sp>
      <p:sp>
        <p:nvSpPr>
          <p:cNvPr id="11" name="Text 8"/>
          <p:cNvSpPr/>
          <p:nvPr/>
        </p:nvSpPr>
        <p:spPr>
          <a:xfrm>
            <a:off x="4962144" y="1950720"/>
            <a:ext cx="3121152" cy="365760"/>
          </a:xfrm>
          <a:prstGeom prst="rect">
            <a:avLst/>
          </a:prstGeom>
          <a:noFill/>
          <a:ln/>
        </p:spPr>
        <p:txBody>
          <a:bodyPr wrap="square" lIns="0" tIns="0" rIns="0" bIns="0" rtlCol="0" anchor="ctr"/>
          <a:lstStyle/>
          <a:p>
            <a:pPr algn="ctr"/>
            <a:r>
              <a:rPr lang="en-US" sz="1733" b="1" dirty="0">
                <a:solidFill>
                  <a:srgbClr val="FFFFFF"/>
                </a:solidFill>
                <a:latin typeface="Calibri" pitchFamily="34" charset="0"/>
                <a:ea typeface="Calibri" pitchFamily="34" charset="-122"/>
                <a:cs typeface="Calibri" pitchFamily="34" charset="-120"/>
              </a:rPr>
              <a:t>ON DÉCIDE</a:t>
            </a:r>
            <a:endParaRPr lang="en-US" sz="1733" dirty="0"/>
          </a:p>
        </p:txBody>
      </p:sp>
      <p:sp>
        <p:nvSpPr>
          <p:cNvPr id="12" name="Text 9"/>
          <p:cNvSpPr/>
          <p:nvPr/>
        </p:nvSpPr>
        <p:spPr>
          <a:xfrm>
            <a:off x="4962144" y="2340864"/>
            <a:ext cx="3121152" cy="316992"/>
          </a:xfrm>
          <a:prstGeom prst="rect">
            <a:avLst/>
          </a:prstGeom>
          <a:noFill/>
          <a:ln/>
        </p:spPr>
        <p:txBody>
          <a:bodyPr wrap="square" lIns="0" tIns="0" rIns="0" bIns="0" rtlCol="0" anchor="ctr"/>
          <a:lstStyle/>
          <a:p>
            <a:pPr algn="ctr"/>
            <a:r>
              <a:rPr lang="en-US" sz="1333" i="1" dirty="0">
                <a:solidFill>
                  <a:srgbClr val="FFFFFF"/>
                </a:solidFill>
                <a:latin typeface="Calibri" pitchFamily="34" charset="0"/>
                <a:ea typeface="Calibri" pitchFamily="34" charset="-122"/>
                <a:cs typeface="Calibri" pitchFamily="34" charset="-120"/>
              </a:rPr>
              <a:t>Déclencheur prédéfini</a:t>
            </a:r>
            <a:endParaRPr lang="en-US" sz="1333" dirty="0"/>
          </a:p>
        </p:txBody>
      </p:sp>
      <p:pic>
        <p:nvPicPr>
          <p:cNvPr id="13" name="Image 1" descr="preencoded.png"/>
          <p:cNvPicPr>
            <a:picLocks noChangeAspect="1"/>
          </p:cNvPicPr>
          <p:nvPr/>
        </p:nvPicPr>
        <p:blipFill>
          <a:blip r:embed="rId3"/>
          <a:stretch>
            <a:fillRect/>
          </a:stretch>
        </p:blipFill>
        <p:spPr>
          <a:xfrm>
            <a:off x="8083296" y="2170176"/>
            <a:ext cx="316992" cy="316992"/>
          </a:xfrm>
          <a:prstGeom prst="rect">
            <a:avLst/>
          </a:prstGeom>
        </p:spPr>
      </p:pic>
      <p:sp>
        <p:nvSpPr>
          <p:cNvPr id="14" name="Shape 10"/>
          <p:cNvSpPr/>
          <p:nvPr/>
        </p:nvSpPr>
        <p:spPr>
          <a:xfrm>
            <a:off x="8668512" y="1877568"/>
            <a:ext cx="3121152" cy="877824"/>
          </a:xfrm>
          <a:prstGeom prst="roundRect">
            <a:avLst>
              <a:gd name="adj" fmla="val 13889"/>
            </a:avLst>
          </a:prstGeom>
          <a:solidFill>
            <a:srgbClr val="C8963E"/>
          </a:solidFill>
          <a:ln w="12700">
            <a:solidFill>
              <a:srgbClr val="C8963E"/>
            </a:solidFill>
            <a:prstDash val="solid"/>
          </a:ln>
        </p:spPr>
        <p:txBody>
          <a:bodyPr/>
          <a:lstStyle/>
          <a:p>
            <a:endParaRPr lang="fr-FR" sz="2400"/>
          </a:p>
        </p:txBody>
      </p:sp>
      <p:sp>
        <p:nvSpPr>
          <p:cNvPr id="15" name="Text 11"/>
          <p:cNvSpPr/>
          <p:nvPr/>
        </p:nvSpPr>
        <p:spPr>
          <a:xfrm>
            <a:off x="8668512" y="1950720"/>
            <a:ext cx="3121152" cy="365760"/>
          </a:xfrm>
          <a:prstGeom prst="rect">
            <a:avLst/>
          </a:prstGeom>
          <a:noFill/>
          <a:ln/>
        </p:spPr>
        <p:txBody>
          <a:bodyPr wrap="square" lIns="0" tIns="0" rIns="0" bIns="0" rtlCol="0" anchor="ctr"/>
          <a:lstStyle/>
          <a:p>
            <a:pPr algn="ctr"/>
            <a:r>
              <a:rPr lang="en-US" sz="1733" b="1" dirty="0">
                <a:solidFill>
                  <a:srgbClr val="FFFFFF"/>
                </a:solidFill>
                <a:latin typeface="Calibri" pitchFamily="34" charset="0"/>
                <a:ea typeface="Calibri" pitchFamily="34" charset="-122"/>
                <a:cs typeface="Calibri" pitchFamily="34" charset="-120"/>
              </a:rPr>
              <a:t>ON AGIT</a:t>
            </a:r>
            <a:endParaRPr lang="en-US" sz="1733" dirty="0"/>
          </a:p>
        </p:txBody>
      </p:sp>
      <p:sp>
        <p:nvSpPr>
          <p:cNvPr id="16" name="Text 12"/>
          <p:cNvSpPr/>
          <p:nvPr/>
        </p:nvSpPr>
        <p:spPr>
          <a:xfrm>
            <a:off x="8668512" y="2340864"/>
            <a:ext cx="3121152" cy="316992"/>
          </a:xfrm>
          <a:prstGeom prst="rect">
            <a:avLst/>
          </a:prstGeom>
          <a:noFill/>
          <a:ln/>
        </p:spPr>
        <p:txBody>
          <a:bodyPr wrap="square" lIns="0" tIns="0" rIns="0" bIns="0" rtlCol="0" anchor="ctr"/>
          <a:lstStyle/>
          <a:p>
            <a:pPr algn="ctr"/>
            <a:r>
              <a:rPr lang="en-US" sz="1333" i="1" dirty="0">
                <a:solidFill>
                  <a:srgbClr val="FFFFFF"/>
                </a:solidFill>
                <a:latin typeface="Calibri" pitchFamily="34" charset="0"/>
                <a:ea typeface="Calibri" pitchFamily="34" charset="-122"/>
                <a:cs typeface="Calibri" pitchFamily="34" charset="-120"/>
              </a:rPr>
              <a:t>Actions précoces</a:t>
            </a:r>
            <a:endParaRPr lang="en-US" sz="1333" dirty="0"/>
          </a:p>
        </p:txBody>
      </p:sp>
      <p:sp>
        <p:nvSpPr>
          <p:cNvPr id="17" name="Shape 13"/>
          <p:cNvSpPr/>
          <p:nvPr/>
        </p:nvSpPr>
        <p:spPr>
          <a:xfrm>
            <a:off x="548640" y="2926080"/>
            <a:ext cx="5413248" cy="1536192"/>
          </a:xfrm>
          <a:prstGeom prst="roundRect">
            <a:avLst>
              <a:gd name="adj" fmla="val 9524"/>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18" name="Image 2" descr="preencoded.png"/>
          <p:cNvPicPr>
            <a:picLocks noChangeAspect="1"/>
          </p:cNvPicPr>
          <p:nvPr/>
        </p:nvPicPr>
        <p:blipFill>
          <a:blip r:embed="rId4"/>
          <a:stretch>
            <a:fillRect/>
          </a:stretch>
        </p:blipFill>
        <p:spPr>
          <a:xfrm>
            <a:off x="743712" y="3096768"/>
            <a:ext cx="341376" cy="341376"/>
          </a:xfrm>
          <a:prstGeom prst="rect">
            <a:avLst/>
          </a:prstGeom>
        </p:spPr>
      </p:pic>
      <p:sp>
        <p:nvSpPr>
          <p:cNvPr id="19" name="Text 14"/>
          <p:cNvSpPr/>
          <p:nvPr/>
        </p:nvSpPr>
        <p:spPr>
          <a:xfrm>
            <a:off x="1207008" y="3048000"/>
            <a:ext cx="4632960" cy="390144"/>
          </a:xfrm>
          <a:prstGeom prst="rect">
            <a:avLst/>
          </a:prstGeom>
          <a:noFill/>
          <a:ln/>
        </p:spPr>
        <p:txBody>
          <a:bodyPr wrap="square" lIns="0" tIns="0" rIns="0" bIns="0" rtlCol="0" anchor="ctr"/>
          <a:lstStyle/>
          <a:p>
            <a:r>
              <a:rPr lang="en-US" sz="1533" b="1" dirty="0">
                <a:solidFill>
                  <a:srgbClr val="1B3A4B"/>
                </a:solidFill>
                <a:latin typeface="Cambria" pitchFamily="34" charset="0"/>
                <a:ea typeface="Cambria" pitchFamily="34" charset="-122"/>
                <a:cs typeface="Cambria" pitchFamily="34" charset="-120"/>
              </a:rPr>
              <a:t>Déclencheurs prédéfinis</a:t>
            </a:r>
            <a:endParaRPr lang="en-US" sz="1533" dirty="0"/>
          </a:p>
        </p:txBody>
      </p:sp>
      <p:sp>
        <p:nvSpPr>
          <p:cNvPr id="20" name="Text 15"/>
          <p:cNvSpPr/>
          <p:nvPr/>
        </p:nvSpPr>
        <p:spPr>
          <a:xfrm>
            <a:off x="743712" y="3511296"/>
            <a:ext cx="5047488"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Seuils convenus à </a:t>
            </a:r>
            <a:r>
              <a:rPr lang="en-US" sz="1400" dirty="0" err="1">
                <a:solidFill>
                  <a:srgbClr val="4A6070"/>
                </a:solidFill>
                <a:latin typeface="Calibri" pitchFamily="34" charset="0"/>
                <a:ea typeface="Calibri" pitchFamily="34" charset="-122"/>
                <a:cs typeface="Calibri" pitchFamily="34" charset="-120"/>
              </a:rPr>
              <a:t>l’avance</a:t>
            </a:r>
            <a:r>
              <a:rPr lang="en-US" sz="1400" dirty="0">
                <a:solidFill>
                  <a:srgbClr val="4A6070"/>
                </a:solidFill>
                <a:latin typeface="Calibri" pitchFamily="34" charset="0"/>
                <a:ea typeface="Calibri" pitchFamily="34" charset="-122"/>
                <a:cs typeface="Calibri" pitchFamily="34" charset="-120"/>
              </a:rPr>
              <a:t> — les décisions ne se redébattent pas au moment le plus difficile.</a:t>
            </a:r>
            <a:endParaRPr lang="en-US" sz="1400" dirty="0"/>
          </a:p>
        </p:txBody>
      </p:sp>
      <p:sp>
        <p:nvSpPr>
          <p:cNvPr id="21" name="Shape 16"/>
          <p:cNvSpPr/>
          <p:nvPr/>
        </p:nvSpPr>
        <p:spPr>
          <a:xfrm>
            <a:off x="6181344" y="2926080"/>
            <a:ext cx="5413248" cy="1536192"/>
          </a:xfrm>
          <a:prstGeom prst="roundRect">
            <a:avLst>
              <a:gd name="adj" fmla="val 9524"/>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22" name="Image 3" descr="preencoded.png"/>
          <p:cNvPicPr>
            <a:picLocks noChangeAspect="1"/>
          </p:cNvPicPr>
          <p:nvPr/>
        </p:nvPicPr>
        <p:blipFill>
          <a:blip r:embed="rId5"/>
          <a:stretch>
            <a:fillRect/>
          </a:stretch>
        </p:blipFill>
        <p:spPr>
          <a:xfrm>
            <a:off x="6376416" y="3096768"/>
            <a:ext cx="341376" cy="341376"/>
          </a:xfrm>
          <a:prstGeom prst="rect">
            <a:avLst/>
          </a:prstGeom>
        </p:spPr>
      </p:pic>
      <p:sp>
        <p:nvSpPr>
          <p:cNvPr id="23" name="Text 17"/>
          <p:cNvSpPr/>
          <p:nvPr/>
        </p:nvSpPr>
        <p:spPr>
          <a:xfrm>
            <a:off x="6839712" y="3048000"/>
            <a:ext cx="4632960" cy="390144"/>
          </a:xfrm>
          <a:prstGeom prst="rect">
            <a:avLst/>
          </a:prstGeom>
          <a:noFill/>
          <a:ln/>
        </p:spPr>
        <p:txBody>
          <a:bodyPr wrap="square" lIns="0" tIns="0" rIns="0" bIns="0" rtlCol="0" anchor="ctr"/>
          <a:lstStyle/>
          <a:p>
            <a:r>
              <a:rPr lang="en-US" sz="1533" b="1" dirty="0">
                <a:solidFill>
                  <a:srgbClr val="1B3A4B"/>
                </a:solidFill>
                <a:latin typeface="Cambria" pitchFamily="34" charset="0"/>
                <a:ea typeface="Cambria" pitchFamily="34" charset="-122"/>
                <a:cs typeface="Cambria" pitchFamily="34" charset="-120"/>
              </a:rPr>
              <a:t>Actions précoces préidentifiées</a:t>
            </a:r>
            <a:endParaRPr lang="en-US" sz="1533" dirty="0"/>
          </a:p>
        </p:txBody>
      </p:sp>
      <p:sp>
        <p:nvSpPr>
          <p:cNvPr id="24" name="Text 18"/>
          <p:cNvSpPr/>
          <p:nvPr/>
        </p:nvSpPr>
        <p:spPr>
          <a:xfrm>
            <a:off x="6376416" y="3511296"/>
            <a:ext cx="5047488"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Renforcement d'habitations, distributions préventives d'argent, formations de bénévoles, évacuations anticipées.</a:t>
            </a:r>
            <a:endParaRPr lang="en-US" sz="1400" dirty="0"/>
          </a:p>
        </p:txBody>
      </p:sp>
      <p:sp>
        <p:nvSpPr>
          <p:cNvPr id="25" name="Shape 19"/>
          <p:cNvSpPr/>
          <p:nvPr/>
        </p:nvSpPr>
        <p:spPr>
          <a:xfrm>
            <a:off x="548640" y="4681728"/>
            <a:ext cx="5413248" cy="1536192"/>
          </a:xfrm>
          <a:prstGeom prst="roundRect">
            <a:avLst>
              <a:gd name="adj" fmla="val 9524"/>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26" name="Image 4" descr="preencoded.png"/>
          <p:cNvPicPr>
            <a:picLocks noChangeAspect="1"/>
          </p:cNvPicPr>
          <p:nvPr/>
        </p:nvPicPr>
        <p:blipFill>
          <a:blip r:embed="rId6"/>
          <a:stretch>
            <a:fillRect/>
          </a:stretch>
        </p:blipFill>
        <p:spPr>
          <a:xfrm>
            <a:off x="743712" y="4852416"/>
            <a:ext cx="341376" cy="341376"/>
          </a:xfrm>
          <a:prstGeom prst="rect">
            <a:avLst/>
          </a:prstGeom>
        </p:spPr>
      </p:pic>
      <p:sp>
        <p:nvSpPr>
          <p:cNvPr id="27" name="Text 20"/>
          <p:cNvSpPr/>
          <p:nvPr/>
        </p:nvSpPr>
        <p:spPr>
          <a:xfrm>
            <a:off x="1207008" y="4803648"/>
            <a:ext cx="4632960" cy="390144"/>
          </a:xfrm>
          <a:prstGeom prst="rect">
            <a:avLst/>
          </a:prstGeom>
          <a:noFill/>
          <a:ln/>
        </p:spPr>
        <p:txBody>
          <a:bodyPr wrap="square" lIns="0" tIns="0" rIns="0" bIns="0" rtlCol="0" anchor="ctr"/>
          <a:lstStyle/>
          <a:p>
            <a:r>
              <a:rPr lang="en-US" sz="1533" b="1" dirty="0">
                <a:solidFill>
                  <a:srgbClr val="1B3A4B"/>
                </a:solidFill>
                <a:latin typeface="Cambria" pitchFamily="34" charset="0"/>
                <a:ea typeface="Cambria" pitchFamily="34" charset="-122"/>
                <a:cs typeface="Cambria" pitchFamily="34" charset="-120"/>
              </a:rPr>
              <a:t>Financement préalloué</a:t>
            </a:r>
            <a:endParaRPr lang="en-US" sz="1533" dirty="0"/>
          </a:p>
        </p:txBody>
      </p:sp>
      <p:sp>
        <p:nvSpPr>
          <p:cNvPr id="28" name="Text 21"/>
          <p:cNvSpPr/>
          <p:nvPr/>
        </p:nvSpPr>
        <p:spPr>
          <a:xfrm>
            <a:off x="743712" y="5266944"/>
            <a:ext cx="5047488"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Ressources mobilisables immédiatement — déboursement automatique dès que le seuil est atteint.</a:t>
            </a:r>
            <a:endParaRPr lang="en-US" sz="1400" dirty="0"/>
          </a:p>
        </p:txBody>
      </p:sp>
      <p:sp>
        <p:nvSpPr>
          <p:cNvPr id="29" name="Shape 22"/>
          <p:cNvSpPr/>
          <p:nvPr/>
        </p:nvSpPr>
        <p:spPr>
          <a:xfrm>
            <a:off x="6181344" y="4681728"/>
            <a:ext cx="5413248" cy="1536192"/>
          </a:xfrm>
          <a:prstGeom prst="roundRect">
            <a:avLst>
              <a:gd name="adj" fmla="val 9524"/>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pic>
        <p:nvPicPr>
          <p:cNvPr id="30" name="Image 5" descr="preencoded.png"/>
          <p:cNvPicPr>
            <a:picLocks noChangeAspect="1"/>
          </p:cNvPicPr>
          <p:nvPr/>
        </p:nvPicPr>
        <p:blipFill>
          <a:blip r:embed="rId7"/>
          <a:stretch>
            <a:fillRect/>
          </a:stretch>
        </p:blipFill>
        <p:spPr>
          <a:xfrm>
            <a:off x="6376416" y="4852416"/>
            <a:ext cx="341376" cy="341376"/>
          </a:xfrm>
          <a:prstGeom prst="rect">
            <a:avLst/>
          </a:prstGeom>
        </p:spPr>
      </p:pic>
      <p:sp>
        <p:nvSpPr>
          <p:cNvPr id="31" name="Text 23"/>
          <p:cNvSpPr/>
          <p:nvPr/>
        </p:nvSpPr>
        <p:spPr>
          <a:xfrm>
            <a:off x="6839712" y="4803648"/>
            <a:ext cx="4632960" cy="390144"/>
          </a:xfrm>
          <a:prstGeom prst="rect">
            <a:avLst/>
          </a:prstGeom>
          <a:noFill/>
          <a:ln/>
        </p:spPr>
        <p:txBody>
          <a:bodyPr wrap="square" lIns="0" tIns="0" rIns="0" bIns="0" rtlCol="0" anchor="ctr"/>
          <a:lstStyle/>
          <a:p>
            <a:r>
              <a:rPr lang="en-US" sz="1533" b="1" dirty="0">
                <a:solidFill>
                  <a:srgbClr val="1B3A4B"/>
                </a:solidFill>
                <a:latin typeface="Cambria" pitchFamily="34" charset="0"/>
                <a:ea typeface="Cambria" pitchFamily="34" charset="-122"/>
                <a:cs typeface="Cambria" pitchFamily="34" charset="-120"/>
              </a:rPr>
              <a:t>Logique « no-regret »</a:t>
            </a:r>
            <a:endParaRPr lang="en-US" sz="1533" dirty="0"/>
          </a:p>
        </p:txBody>
      </p:sp>
      <p:sp>
        <p:nvSpPr>
          <p:cNvPr id="32" name="Text 24"/>
          <p:cNvSpPr/>
          <p:nvPr/>
        </p:nvSpPr>
        <p:spPr>
          <a:xfrm>
            <a:off x="6376416" y="5266944"/>
            <a:ext cx="5047488"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Actions pertinentes même si l'événement ne se matérialise pas pleinement. Dépasse l'aversion au risque institutionnel.</a:t>
            </a:r>
            <a:endParaRPr lang="en-US" sz="1400" dirty="0"/>
          </a:p>
        </p:txBody>
      </p:sp>
      <p:sp>
        <p:nvSpPr>
          <p:cNvPr id="33" name="Shape 25"/>
          <p:cNvSpPr/>
          <p:nvPr/>
        </p:nvSpPr>
        <p:spPr>
          <a:xfrm>
            <a:off x="548640" y="6071616"/>
            <a:ext cx="11094720" cy="463296"/>
          </a:xfrm>
          <a:prstGeom prst="roundRect">
            <a:avLst>
              <a:gd name="adj" fmla="val 21053"/>
            </a:avLst>
          </a:prstGeom>
          <a:solidFill>
            <a:srgbClr val="1B3A4B"/>
          </a:solidFill>
          <a:ln w="12700">
            <a:solidFill>
              <a:srgbClr val="1B3A4B"/>
            </a:solidFill>
            <a:prstDash val="solid"/>
          </a:ln>
        </p:spPr>
        <p:txBody>
          <a:bodyPr/>
          <a:lstStyle/>
          <a:p>
            <a:r>
              <a:rPr lang="en-US" sz="2400" dirty="0">
                <a:solidFill>
                  <a:srgbClr val="FFFFFF"/>
                </a:solidFill>
                <a:latin typeface="Calibri" pitchFamily="34" charset="0"/>
                <a:ea typeface="Calibri" pitchFamily="34" charset="-122"/>
                <a:cs typeface="Calibri" pitchFamily="34" charset="-120"/>
              </a:rPr>
              <a:t>.</a:t>
            </a:r>
            <a:endParaRPr lang="fr-FR" sz="2400" dirty="0"/>
          </a:p>
        </p:txBody>
      </p:sp>
      <p:pic>
        <p:nvPicPr>
          <p:cNvPr id="34" name="Image 6" descr="preencoded.png"/>
          <p:cNvPicPr>
            <a:picLocks noChangeAspect="1"/>
          </p:cNvPicPr>
          <p:nvPr/>
        </p:nvPicPr>
        <p:blipFill>
          <a:blip r:embed="rId8"/>
          <a:stretch>
            <a:fillRect/>
          </a:stretch>
        </p:blipFill>
        <p:spPr>
          <a:xfrm>
            <a:off x="707136" y="6144768"/>
            <a:ext cx="316992" cy="316992"/>
          </a:xfrm>
          <a:prstGeom prst="rect">
            <a:avLst/>
          </a:prstGeom>
        </p:spPr>
      </p:pic>
      <p:sp>
        <p:nvSpPr>
          <p:cNvPr id="35" name="Text 26"/>
          <p:cNvSpPr/>
          <p:nvPr/>
        </p:nvSpPr>
        <p:spPr>
          <a:xfrm>
            <a:off x="1170432" y="6083808"/>
            <a:ext cx="10216896" cy="438912"/>
          </a:xfrm>
          <a:prstGeom prst="rect">
            <a:avLst/>
          </a:prstGeom>
          <a:noFill/>
          <a:ln/>
        </p:spPr>
        <p:txBody>
          <a:bodyPr wrap="square" lIns="0" tIns="0" rIns="0" bIns="0" rtlCol="0" anchor="ctr"/>
          <a:lstStyle/>
          <a:p>
            <a:r>
              <a:rPr lang="en-US" sz="1400" dirty="0">
                <a:solidFill>
                  <a:srgbClr val="FFFFFF"/>
                </a:solidFill>
                <a:latin typeface="Calibri" pitchFamily="34" charset="0"/>
                <a:ea typeface="Calibri" pitchFamily="34" charset="-122"/>
                <a:cs typeface="Calibri" pitchFamily="34" charset="-120"/>
              </a:rPr>
              <a:t>Co-construction entre scientifiques, autorités, praticiens et </a:t>
            </a:r>
            <a:r>
              <a:rPr lang="en-US" sz="1400" dirty="0" err="1">
                <a:solidFill>
                  <a:srgbClr val="FFFFFF"/>
                </a:solidFill>
                <a:latin typeface="Calibri" pitchFamily="34" charset="0"/>
                <a:ea typeface="Calibri" pitchFamily="34" charset="-122"/>
                <a:cs typeface="Calibri" pitchFamily="34" charset="-120"/>
              </a:rPr>
              <a:t>communautés</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43840"/>
            <a:ext cx="2072640" cy="365760"/>
          </a:xfrm>
          <a:prstGeom prst="roundRect">
            <a:avLst>
              <a:gd name="adj" fmla="val 23333"/>
            </a:avLst>
          </a:prstGeom>
          <a:solidFill>
            <a:srgbClr val="EC6332"/>
          </a:solidFill>
          <a:ln w="12700">
            <a:solidFill>
              <a:srgbClr val="C8963E"/>
            </a:solidFill>
            <a:prstDash val="solid"/>
          </a:ln>
        </p:spPr>
        <p:txBody>
          <a:bodyPr/>
          <a:lstStyle/>
          <a:p>
            <a:endParaRPr lang="fr-FR" sz="2400"/>
          </a:p>
        </p:txBody>
      </p:sp>
      <p:sp>
        <p:nvSpPr>
          <p:cNvPr id="3" name="Text 1"/>
          <p:cNvSpPr/>
          <p:nvPr/>
        </p:nvSpPr>
        <p:spPr>
          <a:xfrm>
            <a:off x="548640" y="243840"/>
            <a:ext cx="2072640" cy="365760"/>
          </a:xfrm>
          <a:prstGeom prst="rect">
            <a:avLst/>
          </a:prstGeom>
          <a:noFill/>
          <a:ln/>
        </p:spPr>
        <p:txBody>
          <a:bodyPr wrap="square" lIns="0" tIns="0" rIns="0" bIns="0" rtlCol="0" anchor="ctr"/>
          <a:lstStyle/>
          <a:p>
            <a:pPr algn="ctr"/>
            <a:r>
              <a:rPr lang="en-US" sz="1133" b="1" kern="0" spc="133" dirty="0">
                <a:solidFill>
                  <a:srgbClr val="FFFFFF"/>
                </a:solidFill>
                <a:latin typeface="Calibri" pitchFamily="34" charset="0"/>
                <a:ea typeface="Calibri" pitchFamily="34" charset="-122"/>
                <a:cs typeface="Calibri" pitchFamily="34" charset="-120"/>
              </a:rPr>
              <a:t>PARTIE 4 — B</a:t>
            </a:r>
            <a:endParaRPr lang="en-US" sz="1133" dirty="0"/>
          </a:p>
        </p:txBody>
      </p:sp>
      <p:sp>
        <p:nvSpPr>
          <p:cNvPr id="4" name="Text 2"/>
          <p:cNvSpPr/>
          <p:nvPr/>
        </p:nvSpPr>
        <p:spPr>
          <a:xfrm>
            <a:off x="548640" y="731520"/>
            <a:ext cx="11094720" cy="707136"/>
          </a:xfrm>
          <a:prstGeom prst="rect">
            <a:avLst/>
          </a:prstGeom>
          <a:noFill/>
          <a:ln/>
        </p:spPr>
        <p:txBody>
          <a:bodyPr wrap="square" lIns="0" tIns="0" rIns="0" bIns="0" rtlCol="0" anchor="t"/>
          <a:lstStyle/>
          <a:p>
            <a:r>
              <a:rPr lang="en-US" sz="3467" b="1" dirty="0">
                <a:solidFill>
                  <a:schemeClr val="bg2">
                    <a:lumMod val="50000"/>
                  </a:schemeClr>
                </a:solidFill>
                <a:latin typeface="Cambria" pitchFamily="34" charset="0"/>
                <a:ea typeface="Cambria" pitchFamily="34" charset="-122"/>
                <a:cs typeface="Cambria" pitchFamily="34" charset="-120"/>
              </a:rPr>
              <a:t>L'AA dans le monde — et près de chez nous</a:t>
            </a:r>
            <a:endParaRPr lang="en-US" sz="3467" dirty="0">
              <a:solidFill>
                <a:schemeClr val="bg2">
                  <a:lumMod val="50000"/>
                </a:schemeClr>
              </a:solidFill>
            </a:endParaRPr>
          </a:p>
        </p:txBody>
      </p:sp>
      <p:sp>
        <p:nvSpPr>
          <p:cNvPr id="5" name="Text 3"/>
          <p:cNvSpPr/>
          <p:nvPr/>
        </p:nvSpPr>
        <p:spPr>
          <a:xfrm>
            <a:off x="548640" y="1463040"/>
            <a:ext cx="11094720" cy="341376"/>
          </a:xfrm>
          <a:prstGeom prst="rect">
            <a:avLst/>
          </a:prstGeom>
          <a:noFill/>
          <a:ln/>
        </p:spPr>
        <p:txBody>
          <a:bodyPr wrap="square" lIns="0" tIns="0" rIns="0" bIns="0" rtlCol="0" anchor="t"/>
          <a:lstStyle/>
          <a:p>
            <a:r>
              <a:rPr lang="en-US" sz="1600" i="1" dirty="0">
                <a:solidFill>
                  <a:srgbClr val="8EAFC0"/>
                </a:solidFill>
                <a:latin typeface="Calibri" pitchFamily="34" charset="0"/>
                <a:ea typeface="Calibri" pitchFamily="34" charset="-122"/>
                <a:cs typeface="Calibri" pitchFamily="34" charset="-120"/>
              </a:rPr>
              <a:t>De la reconnaissance internationale aux terrains montagnards</a:t>
            </a:r>
            <a:endParaRPr lang="en-US" sz="1600" dirty="0"/>
          </a:p>
        </p:txBody>
      </p:sp>
      <p:sp>
        <p:nvSpPr>
          <p:cNvPr id="6" name="Shape 4"/>
          <p:cNvSpPr/>
          <p:nvPr/>
        </p:nvSpPr>
        <p:spPr>
          <a:xfrm>
            <a:off x="548640" y="1889760"/>
            <a:ext cx="2560320" cy="853440"/>
          </a:xfrm>
          <a:prstGeom prst="roundRect">
            <a:avLst>
              <a:gd name="adj" fmla="val 12857"/>
            </a:avLst>
          </a:prstGeom>
          <a:solidFill>
            <a:srgbClr val="2E6E8E">
              <a:alpha val="60000"/>
            </a:srgbClr>
          </a:solidFill>
          <a:ln w="12700">
            <a:solidFill>
              <a:srgbClr val="8EAFC0">
                <a:alpha val="40000"/>
              </a:srgbClr>
            </a:solidFill>
            <a:prstDash val="solid"/>
          </a:ln>
        </p:spPr>
        <p:txBody>
          <a:bodyPr/>
          <a:lstStyle/>
          <a:p>
            <a:endParaRPr lang="fr-FR" sz="2400"/>
          </a:p>
        </p:txBody>
      </p:sp>
      <p:pic>
        <p:nvPicPr>
          <p:cNvPr id="7" name="Image 0" descr="preencoded.png"/>
          <p:cNvPicPr>
            <a:picLocks noChangeAspect="1"/>
          </p:cNvPicPr>
          <p:nvPr/>
        </p:nvPicPr>
        <p:blipFill>
          <a:blip r:embed="rId3"/>
          <a:stretch>
            <a:fillRect/>
          </a:stretch>
        </p:blipFill>
        <p:spPr>
          <a:xfrm>
            <a:off x="707136" y="2060448"/>
            <a:ext cx="268224" cy="268224"/>
          </a:xfrm>
          <a:prstGeom prst="rect">
            <a:avLst/>
          </a:prstGeom>
        </p:spPr>
      </p:pic>
      <p:sp>
        <p:nvSpPr>
          <p:cNvPr id="8" name="Text 5"/>
          <p:cNvSpPr/>
          <p:nvPr/>
        </p:nvSpPr>
        <p:spPr>
          <a:xfrm>
            <a:off x="1085088" y="1999488"/>
            <a:ext cx="1926336" cy="316992"/>
          </a:xfrm>
          <a:prstGeom prst="rect">
            <a:avLst/>
          </a:prstGeom>
          <a:noFill/>
          <a:ln/>
        </p:spPr>
        <p:txBody>
          <a:bodyPr wrap="square" lIns="0" tIns="0" rIns="0" bIns="0" rtlCol="0" anchor="ctr"/>
          <a:lstStyle/>
          <a:p>
            <a:r>
              <a:rPr lang="en-US" sz="1333" b="1" dirty="0">
                <a:solidFill>
                  <a:srgbClr val="FFFFFF"/>
                </a:solidFill>
                <a:latin typeface="Calibri" pitchFamily="34" charset="0"/>
                <a:ea typeface="Calibri" pitchFamily="34" charset="-122"/>
                <a:cs typeface="Calibri" pitchFamily="34" charset="-120"/>
              </a:rPr>
              <a:t>ASEAN 2022–23</a:t>
            </a:r>
            <a:endParaRPr lang="en-US" sz="1333" dirty="0"/>
          </a:p>
        </p:txBody>
      </p:sp>
      <p:sp>
        <p:nvSpPr>
          <p:cNvPr id="9" name="Text 6"/>
          <p:cNvSpPr/>
          <p:nvPr/>
        </p:nvSpPr>
        <p:spPr>
          <a:xfrm>
            <a:off x="1085088" y="2340864"/>
            <a:ext cx="1926336" cy="316992"/>
          </a:xfrm>
          <a:prstGeom prst="rect">
            <a:avLst/>
          </a:prstGeom>
          <a:noFill/>
          <a:ln/>
        </p:spPr>
        <p:txBody>
          <a:bodyPr wrap="square" lIns="0" tIns="0" rIns="0" bIns="0" rtlCol="0" anchor="t"/>
          <a:lstStyle/>
          <a:p>
            <a:r>
              <a:rPr lang="en-US" sz="1400" b="1" i="1" dirty="0">
                <a:solidFill>
                  <a:srgbClr val="EC6332"/>
                </a:solidFill>
                <a:latin typeface="Calibri" pitchFamily="34" charset="0"/>
                <a:ea typeface="Calibri" pitchFamily="34" charset="-122"/>
                <a:cs typeface="Calibri" pitchFamily="34" charset="-120"/>
              </a:rPr>
              <a:t>Cadre régional AA</a:t>
            </a:r>
            <a:endParaRPr lang="en-US" sz="1400" b="1" dirty="0">
              <a:solidFill>
                <a:srgbClr val="EC6332"/>
              </a:solidFill>
            </a:endParaRPr>
          </a:p>
        </p:txBody>
      </p:sp>
      <p:sp>
        <p:nvSpPr>
          <p:cNvPr id="14" name="Shape 10"/>
          <p:cNvSpPr/>
          <p:nvPr/>
        </p:nvSpPr>
        <p:spPr>
          <a:xfrm>
            <a:off x="3511296" y="1877568"/>
            <a:ext cx="2560320" cy="853440"/>
          </a:xfrm>
          <a:prstGeom prst="roundRect">
            <a:avLst>
              <a:gd name="adj" fmla="val 12857"/>
            </a:avLst>
          </a:prstGeom>
          <a:solidFill>
            <a:srgbClr val="2E6E8E">
              <a:alpha val="60000"/>
            </a:srgbClr>
          </a:solidFill>
          <a:ln w="12700">
            <a:solidFill>
              <a:srgbClr val="8EAFC0">
                <a:alpha val="40000"/>
              </a:srgbClr>
            </a:solidFill>
            <a:prstDash val="solid"/>
          </a:ln>
        </p:spPr>
        <p:txBody>
          <a:bodyPr/>
          <a:lstStyle/>
          <a:p>
            <a:endParaRPr lang="fr-FR" sz="2400"/>
          </a:p>
        </p:txBody>
      </p:sp>
      <p:pic>
        <p:nvPicPr>
          <p:cNvPr id="15" name="Image 2" descr="preencoded.png"/>
          <p:cNvPicPr>
            <a:picLocks noChangeAspect="1"/>
          </p:cNvPicPr>
          <p:nvPr/>
        </p:nvPicPr>
        <p:blipFill>
          <a:blip r:embed="rId3"/>
          <a:stretch>
            <a:fillRect/>
          </a:stretch>
        </p:blipFill>
        <p:spPr>
          <a:xfrm>
            <a:off x="3889248" y="1943247"/>
            <a:ext cx="268224" cy="268224"/>
          </a:xfrm>
          <a:prstGeom prst="rect">
            <a:avLst/>
          </a:prstGeom>
        </p:spPr>
      </p:pic>
      <p:sp>
        <p:nvSpPr>
          <p:cNvPr id="16" name="Text 11"/>
          <p:cNvSpPr/>
          <p:nvPr/>
        </p:nvSpPr>
        <p:spPr>
          <a:xfrm>
            <a:off x="4620768" y="1938528"/>
            <a:ext cx="1926336" cy="316992"/>
          </a:xfrm>
          <a:prstGeom prst="rect">
            <a:avLst/>
          </a:prstGeom>
          <a:noFill/>
          <a:ln/>
        </p:spPr>
        <p:txBody>
          <a:bodyPr wrap="square" lIns="0" tIns="0" rIns="0" bIns="0" rtlCol="0" anchor="ctr"/>
          <a:lstStyle/>
          <a:p>
            <a:r>
              <a:rPr lang="en-US" sz="1333" b="1" dirty="0">
                <a:solidFill>
                  <a:srgbClr val="FFFFFF"/>
                </a:solidFill>
                <a:latin typeface="Calibri" pitchFamily="34" charset="0"/>
                <a:ea typeface="Calibri" pitchFamily="34" charset="-122"/>
                <a:cs typeface="Calibri" pitchFamily="34" charset="-120"/>
              </a:rPr>
              <a:t>Philippines 2025</a:t>
            </a:r>
            <a:endParaRPr lang="en-US" sz="1333" dirty="0"/>
          </a:p>
        </p:txBody>
      </p:sp>
      <p:sp>
        <p:nvSpPr>
          <p:cNvPr id="17" name="Text 12"/>
          <p:cNvSpPr/>
          <p:nvPr/>
        </p:nvSpPr>
        <p:spPr>
          <a:xfrm>
            <a:off x="3950208" y="2194560"/>
            <a:ext cx="1926336" cy="316992"/>
          </a:xfrm>
          <a:prstGeom prst="rect">
            <a:avLst/>
          </a:prstGeom>
          <a:noFill/>
          <a:ln/>
        </p:spPr>
        <p:txBody>
          <a:bodyPr wrap="square" lIns="0" tIns="0" rIns="0" bIns="0" rtlCol="0" anchor="t"/>
          <a:lstStyle/>
          <a:p>
            <a:r>
              <a:rPr lang="en-US" sz="1400" b="1" i="1" dirty="0">
                <a:solidFill>
                  <a:srgbClr val="EC6332"/>
                </a:solidFill>
                <a:latin typeface="Calibri" pitchFamily="34" charset="0"/>
                <a:ea typeface="Calibri" pitchFamily="34" charset="-122"/>
                <a:cs typeface="Calibri" pitchFamily="34" charset="-120"/>
              </a:rPr>
              <a:t>Loi « catastrophe imminente »</a:t>
            </a:r>
            <a:endParaRPr lang="en-US" sz="1400" b="1" dirty="0">
              <a:solidFill>
                <a:srgbClr val="EC6332"/>
              </a:solidFill>
            </a:endParaRPr>
          </a:p>
        </p:txBody>
      </p:sp>
      <p:sp>
        <p:nvSpPr>
          <p:cNvPr id="18" name="Shape 13"/>
          <p:cNvSpPr/>
          <p:nvPr/>
        </p:nvSpPr>
        <p:spPr>
          <a:xfrm>
            <a:off x="6278880" y="1859673"/>
            <a:ext cx="2560320" cy="853440"/>
          </a:xfrm>
          <a:prstGeom prst="roundRect">
            <a:avLst>
              <a:gd name="adj" fmla="val 12857"/>
            </a:avLst>
          </a:prstGeom>
          <a:solidFill>
            <a:srgbClr val="2E6E8E">
              <a:alpha val="60000"/>
            </a:srgbClr>
          </a:solidFill>
          <a:ln w="12700">
            <a:solidFill>
              <a:srgbClr val="8EAFC0">
                <a:alpha val="40000"/>
              </a:srgbClr>
            </a:solidFill>
            <a:prstDash val="solid"/>
          </a:ln>
        </p:spPr>
        <p:txBody>
          <a:bodyPr/>
          <a:lstStyle/>
          <a:p>
            <a:endParaRPr lang="fr-FR" sz="2400"/>
          </a:p>
        </p:txBody>
      </p:sp>
      <p:pic>
        <p:nvPicPr>
          <p:cNvPr id="19" name="Image 3" descr="preencoded.png"/>
          <p:cNvPicPr>
            <a:picLocks noChangeAspect="1"/>
          </p:cNvPicPr>
          <p:nvPr/>
        </p:nvPicPr>
        <p:blipFill>
          <a:blip r:embed="rId3"/>
          <a:stretch>
            <a:fillRect/>
          </a:stretch>
        </p:blipFill>
        <p:spPr>
          <a:xfrm>
            <a:off x="6376416" y="2018169"/>
            <a:ext cx="268224" cy="268224"/>
          </a:xfrm>
          <a:prstGeom prst="rect">
            <a:avLst/>
          </a:prstGeom>
        </p:spPr>
      </p:pic>
      <p:sp>
        <p:nvSpPr>
          <p:cNvPr id="20" name="Text 14"/>
          <p:cNvSpPr/>
          <p:nvPr/>
        </p:nvSpPr>
        <p:spPr>
          <a:xfrm>
            <a:off x="6754368" y="1957209"/>
            <a:ext cx="1926336" cy="316992"/>
          </a:xfrm>
          <a:prstGeom prst="rect">
            <a:avLst/>
          </a:prstGeom>
          <a:noFill/>
          <a:ln/>
        </p:spPr>
        <p:txBody>
          <a:bodyPr wrap="square" lIns="0" tIns="0" rIns="0" bIns="0" rtlCol="0" anchor="ctr"/>
          <a:lstStyle/>
          <a:p>
            <a:r>
              <a:rPr lang="en-US" sz="1333" b="1" dirty="0">
                <a:solidFill>
                  <a:srgbClr val="FFFFFF"/>
                </a:solidFill>
                <a:latin typeface="Calibri" pitchFamily="34" charset="0"/>
                <a:ea typeface="Calibri" pitchFamily="34" charset="-122"/>
                <a:cs typeface="Calibri" pitchFamily="34" charset="-120"/>
              </a:rPr>
              <a:t>UE + G7</a:t>
            </a:r>
            <a:endParaRPr lang="en-US" sz="1333" dirty="0"/>
          </a:p>
        </p:txBody>
      </p:sp>
      <p:sp>
        <p:nvSpPr>
          <p:cNvPr id="21" name="Text 15"/>
          <p:cNvSpPr/>
          <p:nvPr/>
        </p:nvSpPr>
        <p:spPr>
          <a:xfrm>
            <a:off x="6754368" y="2298585"/>
            <a:ext cx="1926336" cy="316992"/>
          </a:xfrm>
          <a:prstGeom prst="rect">
            <a:avLst/>
          </a:prstGeom>
          <a:noFill/>
          <a:ln/>
        </p:spPr>
        <p:txBody>
          <a:bodyPr wrap="square" lIns="0" tIns="0" rIns="0" bIns="0" rtlCol="0" anchor="t"/>
          <a:lstStyle/>
          <a:p>
            <a:r>
              <a:rPr lang="en-US" sz="1600" b="1" i="1" dirty="0">
                <a:solidFill>
                  <a:srgbClr val="EC6332"/>
                </a:solidFill>
                <a:latin typeface="Calibri" pitchFamily="34" charset="0"/>
                <a:ea typeface="Calibri" pitchFamily="34" charset="-122"/>
                <a:cs typeface="Calibri" pitchFamily="34" charset="-120"/>
              </a:rPr>
              <a:t>Engagements formels</a:t>
            </a:r>
            <a:endParaRPr lang="en-US" sz="1600" b="1" dirty="0">
              <a:solidFill>
                <a:srgbClr val="EC6332"/>
              </a:solidFill>
            </a:endParaRPr>
          </a:p>
        </p:txBody>
      </p:sp>
      <p:sp>
        <p:nvSpPr>
          <p:cNvPr id="22" name="Shape 16"/>
          <p:cNvSpPr/>
          <p:nvPr/>
        </p:nvSpPr>
        <p:spPr>
          <a:xfrm>
            <a:off x="4224626" y="2981337"/>
            <a:ext cx="4303579" cy="3513852"/>
          </a:xfrm>
          <a:prstGeom prst="roundRect">
            <a:avLst>
              <a:gd name="adj" fmla="val 6364"/>
            </a:avLst>
          </a:prstGeom>
          <a:solidFill>
            <a:srgbClr val="2E6E8E"/>
          </a:solidFill>
          <a:ln w="12700">
            <a:solidFill>
              <a:srgbClr val="2E6E8E"/>
            </a:solidFill>
            <a:prstDash val="solid"/>
          </a:ln>
          <a:effectLst>
            <a:outerShdw blurRad="76200" dist="25400" dir="2700000" algn="bl" rotWithShape="0">
              <a:srgbClr val="000000">
                <a:alpha val="12000"/>
              </a:srgbClr>
            </a:outerShdw>
          </a:effectLst>
        </p:spPr>
        <p:txBody>
          <a:bodyPr/>
          <a:lstStyle/>
          <a:p>
            <a:endParaRPr lang="fr-FR" sz="2400"/>
          </a:p>
        </p:txBody>
      </p:sp>
      <p:sp>
        <p:nvSpPr>
          <p:cNvPr id="23" name="Shape 17"/>
          <p:cNvSpPr/>
          <p:nvPr/>
        </p:nvSpPr>
        <p:spPr>
          <a:xfrm>
            <a:off x="4395315" y="3127641"/>
            <a:ext cx="1828800" cy="304800"/>
          </a:xfrm>
          <a:prstGeom prst="roundRect">
            <a:avLst>
              <a:gd name="adj" fmla="val 20000"/>
            </a:avLst>
          </a:prstGeom>
          <a:solidFill>
            <a:srgbClr val="FFFFFF">
              <a:alpha val="22000"/>
            </a:srgbClr>
          </a:solidFill>
          <a:ln w="12700">
            <a:solidFill>
              <a:srgbClr val="FFFFFF">
                <a:alpha val="40000"/>
              </a:srgbClr>
            </a:solidFill>
            <a:prstDash val="solid"/>
          </a:ln>
        </p:spPr>
        <p:txBody>
          <a:bodyPr/>
          <a:lstStyle/>
          <a:p>
            <a:endParaRPr lang="fr-FR" sz="2400"/>
          </a:p>
        </p:txBody>
      </p:sp>
      <p:sp>
        <p:nvSpPr>
          <p:cNvPr id="24" name="Text 18"/>
          <p:cNvSpPr/>
          <p:nvPr/>
        </p:nvSpPr>
        <p:spPr>
          <a:xfrm>
            <a:off x="4395315" y="3127641"/>
            <a:ext cx="1828800" cy="304800"/>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Andes </a:t>
            </a:r>
            <a:endParaRPr lang="en-US" sz="1133" dirty="0"/>
          </a:p>
        </p:txBody>
      </p:sp>
      <p:sp>
        <p:nvSpPr>
          <p:cNvPr id="25" name="Text 19"/>
          <p:cNvSpPr/>
          <p:nvPr/>
        </p:nvSpPr>
        <p:spPr>
          <a:xfrm>
            <a:off x="4395315" y="3517785"/>
            <a:ext cx="3169920" cy="414528"/>
          </a:xfrm>
          <a:prstGeom prst="rect">
            <a:avLst/>
          </a:prstGeom>
          <a:noFill/>
          <a:ln/>
        </p:spPr>
        <p:txBody>
          <a:bodyPr wrap="square" lIns="0" tIns="0" rIns="0" bIns="0" rtlCol="0" anchor="t"/>
          <a:lstStyle/>
          <a:p>
            <a:r>
              <a:rPr lang="en-US" sz="1733" b="1" dirty="0">
                <a:solidFill>
                  <a:srgbClr val="FFFFFF"/>
                </a:solidFill>
                <a:latin typeface="Cambria" pitchFamily="34" charset="0"/>
                <a:ea typeface="Cambria" pitchFamily="34" charset="-122"/>
                <a:cs typeface="Cambria" pitchFamily="34" charset="-120"/>
              </a:rPr>
              <a:t>Vagues de froid</a:t>
            </a:r>
            <a:endParaRPr lang="en-US" sz="1733" dirty="0"/>
          </a:p>
        </p:txBody>
      </p:sp>
      <p:sp>
        <p:nvSpPr>
          <p:cNvPr id="26" name="Text 20"/>
          <p:cNvSpPr/>
          <p:nvPr/>
        </p:nvSpPr>
        <p:spPr>
          <a:xfrm>
            <a:off x="4395315" y="3956697"/>
            <a:ext cx="3169920" cy="292608"/>
          </a:xfrm>
          <a:prstGeom prst="rect">
            <a:avLst/>
          </a:prstGeom>
          <a:noFill/>
          <a:ln/>
        </p:spPr>
        <p:txBody>
          <a:bodyPr wrap="square" lIns="0" tIns="0" rIns="0" bIns="0" rtlCol="0" anchor="t"/>
          <a:lstStyle/>
          <a:p>
            <a:r>
              <a:rPr lang="en-US" sz="1200" i="1" dirty="0">
                <a:solidFill>
                  <a:srgbClr val="FFFFFF"/>
                </a:solidFill>
                <a:latin typeface="Calibri" pitchFamily="34" charset="0"/>
                <a:ea typeface="Calibri" pitchFamily="34" charset="-122"/>
                <a:cs typeface="Calibri" pitchFamily="34" charset="-120"/>
              </a:rPr>
              <a:t>Croix-Rouge péruvienne — 1er EAP FICR/DREF (2018)</a:t>
            </a:r>
            <a:endParaRPr lang="en-US" sz="1200" dirty="0"/>
          </a:p>
        </p:txBody>
      </p:sp>
      <p:sp>
        <p:nvSpPr>
          <p:cNvPr id="27" name="Text 21"/>
          <p:cNvSpPr/>
          <p:nvPr/>
        </p:nvSpPr>
        <p:spPr>
          <a:xfrm>
            <a:off x="4395315" y="4273689"/>
            <a:ext cx="3901440" cy="1267968"/>
          </a:xfrm>
          <a:prstGeom prst="rect">
            <a:avLst/>
          </a:prstGeom>
          <a:noFill/>
          <a:ln/>
        </p:spPr>
        <p:txBody>
          <a:bodyPr wrap="square" lIns="0" tIns="0" rIns="0" bIns="0" rtlCol="0" anchor="t"/>
          <a:lstStyle/>
          <a:p>
            <a:r>
              <a:rPr lang="en-US" sz="1333" dirty="0">
                <a:solidFill>
                  <a:srgbClr val="FFFFFF"/>
                </a:solidFill>
                <a:latin typeface="Calibri" pitchFamily="34" charset="0"/>
                <a:ea typeface="Calibri" pitchFamily="34" charset="-122"/>
                <a:cs typeface="Calibri" pitchFamily="34" charset="-120"/>
              </a:rPr>
              <a:t>Déclencheur : prévision à 5 jours. Actions : protection des troupeaux d'alpacas, kits de protection. Activé en conditions réelles (Arequipa &amp; Puno, 2018).</a:t>
            </a:r>
            <a:endParaRPr lang="en-US" sz="1333" dirty="0"/>
          </a:p>
        </p:txBody>
      </p:sp>
      <p:sp>
        <p:nvSpPr>
          <p:cNvPr id="31" name="Text 25"/>
          <p:cNvSpPr/>
          <p:nvPr/>
        </p:nvSpPr>
        <p:spPr>
          <a:xfrm>
            <a:off x="4395315" y="4986921"/>
            <a:ext cx="3169920" cy="414528"/>
          </a:xfrm>
          <a:prstGeom prst="rect">
            <a:avLst/>
          </a:prstGeom>
          <a:noFill/>
          <a:ln/>
        </p:spPr>
        <p:txBody>
          <a:bodyPr wrap="square" lIns="0" tIns="0" rIns="0" bIns="0" rtlCol="0" anchor="t"/>
          <a:lstStyle/>
          <a:p>
            <a:r>
              <a:rPr lang="en-US" sz="1733" b="1" dirty="0">
                <a:solidFill>
                  <a:srgbClr val="FFFFFF"/>
                </a:solidFill>
                <a:latin typeface="Cambria" pitchFamily="34" charset="0"/>
                <a:ea typeface="Cambria" pitchFamily="34" charset="-122"/>
                <a:cs typeface="Cambria" pitchFamily="34" charset="-120"/>
              </a:rPr>
              <a:t>Crues</a:t>
            </a:r>
            <a:endParaRPr lang="en-US" sz="1733" dirty="0"/>
          </a:p>
        </p:txBody>
      </p:sp>
      <p:sp>
        <p:nvSpPr>
          <p:cNvPr id="32" name="Text 26"/>
          <p:cNvSpPr/>
          <p:nvPr/>
        </p:nvSpPr>
        <p:spPr>
          <a:xfrm>
            <a:off x="4383123" y="5386209"/>
            <a:ext cx="3169920" cy="292608"/>
          </a:xfrm>
          <a:prstGeom prst="rect">
            <a:avLst/>
          </a:prstGeom>
          <a:noFill/>
          <a:ln/>
        </p:spPr>
        <p:txBody>
          <a:bodyPr wrap="square" lIns="0" tIns="0" rIns="0" bIns="0" rtlCol="0" anchor="t"/>
          <a:lstStyle/>
          <a:p>
            <a:r>
              <a:rPr lang="en-US" sz="1200" i="1" dirty="0">
                <a:solidFill>
                  <a:srgbClr val="FFFFFF"/>
                </a:solidFill>
                <a:latin typeface="Calibri" pitchFamily="34" charset="0"/>
                <a:ea typeface="Calibri" pitchFamily="34" charset="-122"/>
                <a:cs typeface="Calibri" pitchFamily="34" charset="-120"/>
              </a:rPr>
              <a:t>Practical Action</a:t>
            </a:r>
            <a:endParaRPr lang="en-US" sz="1200" dirty="0"/>
          </a:p>
        </p:txBody>
      </p:sp>
      <p:sp>
        <p:nvSpPr>
          <p:cNvPr id="33" name="Text 27"/>
          <p:cNvSpPr/>
          <p:nvPr/>
        </p:nvSpPr>
        <p:spPr>
          <a:xfrm>
            <a:off x="4383123" y="5620905"/>
            <a:ext cx="3913632" cy="1267968"/>
          </a:xfrm>
          <a:prstGeom prst="rect">
            <a:avLst/>
          </a:prstGeom>
          <a:noFill/>
          <a:ln/>
        </p:spPr>
        <p:txBody>
          <a:bodyPr wrap="square" lIns="0" tIns="0" rIns="0" bIns="0" rtlCol="0" anchor="t"/>
          <a:lstStyle/>
          <a:p>
            <a:r>
              <a:rPr lang="en-US" sz="1333" dirty="0">
                <a:solidFill>
                  <a:srgbClr val="FFFFFF"/>
                </a:solidFill>
                <a:latin typeface="Calibri" pitchFamily="34" charset="0"/>
                <a:ea typeface="Calibri" pitchFamily="34" charset="-122"/>
                <a:cs typeface="Calibri" pitchFamily="34" charset="-120"/>
              </a:rPr>
              <a:t>Pluviomètres en bouteilles plastique + stations 3D. Brigades communautaires polyvalentes (inondations, séismes, incendies). Co-production bas coût / haute appropriation.</a:t>
            </a:r>
            <a:endParaRPr lang="en-US" sz="1333" dirty="0"/>
          </a:p>
        </p:txBody>
      </p:sp>
      <p:sp>
        <p:nvSpPr>
          <p:cNvPr id="34" name="Shape 28"/>
          <p:cNvSpPr/>
          <p:nvPr/>
        </p:nvSpPr>
        <p:spPr>
          <a:xfrm>
            <a:off x="8686702" y="3005329"/>
            <a:ext cx="3511296" cy="1981592"/>
          </a:xfrm>
          <a:prstGeom prst="roundRect">
            <a:avLst>
              <a:gd name="adj" fmla="val 6364"/>
            </a:avLst>
          </a:prstGeom>
          <a:solidFill>
            <a:srgbClr val="C8963E"/>
          </a:solidFill>
          <a:ln w="12700">
            <a:solidFill>
              <a:srgbClr val="C8963E"/>
            </a:solidFill>
            <a:prstDash val="solid"/>
          </a:ln>
          <a:effectLst>
            <a:outerShdw blurRad="76200" dist="25400" dir="2700000" algn="bl" rotWithShape="0">
              <a:srgbClr val="000000">
                <a:alpha val="12000"/>
              </a:srgbClr>
            </a:outerShdw>
          </a:effectLst>
        </p:spPr>
        <p:txBody>
          <a:bodyPr/>
          <a:lstStyle/>
          <a:p>
            <a:endParaRPr lang="fr-FR" sz="2400"/>
          </a:p>
        </p:txBody>
      </p:sp>
      <p:sp>
        <p:nvSpPr>
          <p:cNvPr id="35" name="Shape 29"/>
          <p:cNvSpPr/>
          <p:nvPr/>
        </p:nvSpPr>
        <p:spPr>
          <a:xfrm>
            <a:off x="9003694" y="3167069"/>
            <a:ext cx="1828800" cy="304800"/>
          </a:xfrm>
          <a:prstGeom prst="roundRect">
            <a:avLst>
              <a:gd name="adj" fmla="val 20000"/>
            </a:avLst>
          </a:prstGeom>
          <a:solidFill>
            <a:srgbClr val="FFFFFF">
              <a:alpha val="22000"/>
            </a:srgbClr>
          </a:solidFill>
          <a:ln w="12700">
            <a:solidFill>
              <a:srgbClr val="FFFFFF">
                <a:alpha val="40000"/>
              </a:srgbClr>
            </a:solidFill>
            <a:prstDash val="solid"/>
          </a:ln>
        </p:spPr>
        <p:txBody>
          <a:bodyPr/>
          <a:lstStyle/>
          <a:p>
            <a:endParaRPr lang="fr-FR" sz="2400"/>
          </a:p>
        </p:txBody>
      </p:sp>
      <p:sp>
        <p:nvSpPr>
          <p:cNvPr id="36" name="Text 30"/>
          <p:cNvSpPr/>
          <p:nvPr/>
        </p:nvSpPr>
        <p:spPr>
          <a:xfrm>
            <a:off x="9003694" y="3167069"/>
            <a:ext cx="1828800" cy="304800"/>
          </a:xfrm>
          <a:prstGeom prst="rect">
            <a:avLst/>
          </a:prstGeom>
          <a:noFill/>
          <a:ln/>
        </p:spPr>
        <p:txBody>
          <a:bodyPr wrap="square" lIns="0" tIns="0" rIns="0" bIns="0" rtlCol="0" anchor="ctr"/>
          <a:lstStyle/>
          <a:p>
            <a:pPr algn="ctr"/>
            <a:r>
              <a:rPr lang="en-US" sz="1133" b="1" dirty="0">
                <a:solidFill>
                  <a:srgbClr val="FFFFFF"/>
                </a:solidFill>
                <a:latin typeface="Calibri" pitchFamily="34" charset="0"/>
                <a:ea typeface="Calibri" pitchFamily="34" charset="-122"/>
                <a:cs typeface="Calibri" pitchFamily="34" charset="-120"/>
              </a:rPr>
              <a:t>Népal </a:t>
            </a:r>
            <a:r>
              <a:rPr lang="en-US" sz="1133" b="1" dirty="0" err="1">
                <a:solidFill>
                  <a:srgbClr val="FFFFFF"/>
                </a:solidFill>
                <a:latin typeface="Calibri" pitchFamily="34" charset="0"/>
                <a:ea typeface="Calibri" pitchFamily="34" charset="-122"/>
                <a:cs typeface="Calibri" pitchFamily="34" charset="-120"/>
              </a:rPr>
              <a:t>himalaya</a:t>
            </a:r>
            <a:r>
              <a:rPr lang="en-US" sz="1133" b="1" dirty="0">
                <a:solidFill>
                  <a:srgbClr val="FFFFFF"/>
                </a:solidFill>
                <a:latin typeface="Calibri" pitchFamily="34" charset="0"/>
                <a:ea typeface="Calibri" pitchFamily="34" charset="-122"/>
                <a:cs typeface="Calibri" pitchFamily="34" charset="-120"/>
              </a:rPr>
              <a:t> </a:t>
            </a:r>
            <a:endParaRPr lang="en-US" sz="1133" dirty="0"/>
          </a:p>
        </p:txBody>
      </p:sp>
      <p:sp>
        <p:nvSpPr>
          <p:cNvPr id="37" name="Text 31"/>
          <p:cNvSpPr/>
          <p:nvPr/>
        </p:nvSpPr>
        <p:spPr>
          <a:xfrm>
            <a:off x="9003694" y="3557213"/>
            <a:ext cx="3169920" cy="414528"/>
          </a:xfrm>
          <a:prstGeom prst="rect">
            <a:avLst/>
          </a:prstGeom>
          <a:noFill/>
          <a:ln/>
        </p:spPr>
        <p:txBody>
          <a:bodyPr wrap="square" lIns="0" tIns="0" rIns="0" bIns="0" rtlCol="0" anchor="t"/>
          <a:lstStyle/>
          <a:p>
            <a:r>
              <a:rPr lang="en-US" sz="1733" b="1" dirty="0">
                <a:solidFill>
                  <a:srgbClr val="FFFFFF"/>
                </a:solidFill>
                <a:latin typeface="Cambria" pitchFamily="34" charset="0"/>
                <a:ea typeface="Cambria" pitchFamily="34" charset="-122"/>
                <a:cs typeface="Cambria" pitchFamily="34" charset="-120"/>
              </a:rPr>
              <a:t>Double déclencheur</a:t>
            </a:r>
            <a:endParaRPr lang="en-US" sz="1733" dirty="0"/>
          </a:p>
        </p:txBody>
      </p:sp>
      <p:sp>
        <p:nvSpPr>
          <p:cNvPr id="38" name="Text 32"/>
          <p:cNvSpPr/>
          <p:nvPr/>
        </p:nvSpPr>
        <p:spPr>
          <a:xfrm>
            <a:off x="9003694" y="3996125"/>
            <a:ext cx="3169920" cy="292608"/>
          </a:xfrm>
          <a:prstGeom prst="rect">
            <a:avLst/>
          </a:prstGeom>
          <a:noFill/>
          <a:ln/>
        </p:spPr>
        <p:txBody>
          <a:bodyPr wrap="square" lIns="0" tIns="0" rIns="0" bIns="0" rtlCol="0" anchor="t"/>
          <a:lstStyle/>
          <a:p>
            <a:r>
              <a:rPr lang="en-US" sz="1200" i="1" dirty="0">
                <a:solidFill>
                  <a:srgbClr val="FFFFFF"/>
                </a:solidFill>
                <a:latin typeface="Calibri" pitchFamily="34" charset="0"/>
                <a:ea typeface="Calibri" pitchFamily="34" charset="-122"/>
                <a:cs typeface="Calibri" pitchFamily="34" charset="-120"/>
              </a:rPr>
              <a:t>OCHA / Croix-Rouge — et Croix-Rouge allemande</a:t>
            </a:r>
            <a:endParaRPr lang="en-US" sz="1200" dirty="0"/>
          </a:p>
        </p:txBody>
      </p:sp>
      <p:sp>
        <p:nvSpPr>
          <p:cNvPr id="39" name="Text 33"/>
          <p:cNvSpPr/>
          <p:nvPr/>
        </p:nvSpPr>
        <p:spPr>
          <a:xfrm>
            <a:off x="8954926" y="4288733"/>
            <a:ext cx="3169920" cy="1267968"/>
          </a:xfrm>
          <a:prstGeom prst="rect">
            <a:avLst/>
          </a:prstGeom>
          <a:noFill/>
          <a:ln/>
        </p:spPr>
        <p:txBody>
          <a:bodyPr wrap="square" lIns="0" tIns="0" rIns="0" bIns="0" rtlCol="0" anchor="t"/>
          <a:lstStyle/>
          <a:p>
            <a:r>
              <a:rPr lang="en-US" sz="1333" dirty="0">
                <a:solidFill>
                  <a:srgbClr val="FFFFFF"/>
                </a:solidFill>
                <a:latin typeface="Calibri" pitchFamily="34" charset="0"/>
                <a:ea typeface="Calibri" pitchFamily="34" charset="-122"/>
                <a:cs typeface="Calibri" pitchFamily="34" charset="-120"/>
              </a:rPr>
              <a:t>Seuils différenciés par bassin versant (GloFAS + gouvernement). </a:t>
            </a:r>
            <a:endParaRPr lang="en-US" sz="1333" dirty="0"/>
          </a:p>
        </p:txBody>
      </p:sp>
      <p:sp>
        <p:nvSpPr>
          <p:cNvPr id="40" name="Shape 13">
            <a:extLst>
              <a:ext uri="{FF2B5EF4-FFF2-40B4-BE49-F238E27FC236}">
                <a16:creationId xmlns:a16="http://schemas.microsoft.com/office/drawing/2014/main" id="{27CBCD09-077F-67EF-9027-C1CE8F916B3C}"/>
              </a:ext>
            </a:extLst>
          </p:cNvPr>
          <p:cNvSpPr/>
          <p:nvPr/>
        </p:nvSpPr>
        <p:spPr>
          <a:xfrm>
            <a:off x="9058558" y="1871865"/>
            <a:ext cx="2767584" cy="853440"/>
          </a:xfrm>
          <a:prstGeom prst="roundRect">
            <a:avLst>
              <a:gd name="adj" fmla="val 12857"/>
            </a:avLst>
          </a:prstGeom>
          <a:solidFill>
            <a:srgbClr val="2E6E8E">
              <a:alpha val="60000"/>
            </a:srgbClr>
          </a:solidFill>
          <a:ln w="12700">
            <a:solidFill>
              <a:srgbClr val="8EAFC0">
                <a:alpha val="40000"/>
              </a:srgbClr>
            </a:solidFill>
            <a:prstDash val="solid"/>
          </a:ln>
        </p:spPr>
        <p:txBody>
          <a:bodyPr/>
          <a:lstStyle/>
          <a:p>
            <a:endParaRPr lang="fr-FR" sz="2400" dirty="0"/>
          </a:p>
        </p:txBody>
      </p:sp>
      <p:pic>
        <p:nvPicPr>
          <p:cNvPr id="41" name="Image 3" descr="preencoded.png">
            <a:extLst>
              <a:ext uri="{FF2B5EF4-FFF2-40B4-BE49-F238E27FC236}">
                <a16:creationId xmlns:a16="http://schemas.microsoft.com/office/drawing/2014/main" id="{A25E9D56-2D8D-E0DE-C9CA-E5DCFECE0845}"/>
              </a:ext>
            </a:extLst>
          </p:cNvPr>
          <p:cNvPicPr>
            <a:picLocks noChangeAspect="1"/>
          </p:cNvPicPr>
          <p:nvPr/>
        </p:nvPicPr>
        <p:blipFill>
          <a:blip r:embed="rId3"/>
          <a:stretch>
            <a:fillRect/>
          </a:stretch>
        </p:blipFill>
        <p:spPr>
          <a:xfrm>
            <a:off x="9144000" y="1987296"/>
            <a:ext cx="268224" cy="268224"/>
          </a:xfrm>
          <a:prstGeom prst="rect">
            <a:avLst/>
          </a:prstGeom>
        </p:spPr>
      </p:pic>
      <p:sp>
        <p:nvSpPr>
          <p:cNvPr id="42" name="Text 14">
            <a:extLst>
              <a:ext uri="{FF2B5EF4-FFF2-40B4-BE49-F238E27FC236}">
                <a16:creationId xmlns:a16="http://schemas.microsoft.com/office/drawing/2014/main" id="{D3929742-2991-A6AB-1E93-B4DC15FD08A4}"/>
              </a:ext>
            </a:extLst>
          </p:cNvPr>
          <p:cNvSpPr/>
          <p:nvPr/>
        </p:nvSpPr>
        <p:spPr>
          <a:xfrm>
            <a:off x="9521952" y="1926336"/>
            <a:ext cx="1926336" cy="316992"/>
          </a:xfrm>
          <a:prstGeom prst="rect">
            <a:avLst/>
          </a:prstGeom>
          <a:noFill/>
          <a:ln/>
        </p:spPr>
        <p:txBody>
          <a:bodyPr wrap="square" lIns="0" tIns="0" rIns="0" bIns="0" rtlCol="0" anchor="ctr"/>
          <a:lstStyle/>
          <a:p>
            <a:r>
              <a:rPr lang="en-US" sz="1333" b="1" dirty="0" err="1">
                <a:solidFill>
                  <a:srgbClr val="FFFFFF"/>
                </a:solidFill>
                <a:latin typeface="Calibri" pitchFamily="34" charset="0"/>
                <a:ea typeface="Calibri" pitchFamily="34" charset="-122"/>
                <a:cs typeface="Calibri" pitchFamily="34" charset="-120"/>
              </a:rPr>
              <a:t>Allemagne</a:t>
            </a:r>
            <a:endParaRPr lang="en-US" sz="1333" dirty="0"/>
          </a:p>
        </p:txBody>
      </p:sp>
      <p:sp>
        <p:nvSpPr>
          <p:cNvPr id="43" name="Text 15">
            <a:extLst>
              <a:ext uri="{FF2B5EF4-FFF2-40B4-BE49-F238E27FC236}">
                <a16:creationId xmlns:a16="http://schemas.microsoft.com/office/drawing/2014/main" id="{DB7CA77A-C6D4-814E-FBD6-6BEEB65C25F8}"/>
              </a:ext>
            </a:extLst>
          </p:cNvPr>
          <p:cNvSpPr/>
          <p:nvPr/>
        </p:nvSpPr>
        <p:spPr>
          <a:xfrm>
            <a:off x="9156192" y="2255520"/>
            <a:ext cx="2657856" cy="373233"/>
          </a:xfrm>
          <a:prstGeom prst="rect">
            <a:avLst/>
          </a:prstGeom>
          <a:noFill/>
          <a:ln/>
        </p:spPr>
        <p:txBody>
          <a:bodyPr wrap="square" lIns="0" tIns="0" rIns="0" bIns="0" rtlCol="0" anchor="t"/>
          <a:lstStyle/>
          <a:p>
            <a:r>
              <a:rPr lang="en-US" sz="1600" b="1" i="1" dirty="0" err="1">
                <a:solidFill>
                  <a:srgbClr val="EC6332"/>
                </a:solidFill>
                <a:latin typeface="Calibri" pitchFamily="34" charset="0"/>
                <a:ea typeface="Calibri" pitchFamily="34" charset="-122"/>
                <a:cs typeface="Calibri" pitchFamily="34" charset="-120"/>
              </a:rPr>
              <a:t>Pilote</a:t>
            </a:r>
            <a:r>
              <a:rPr lang="en-US" sz="1600" b="1" i="1" dirty="0">
                <a:solidFill>
                  <a:srgbClr val="EC6332"/>
                </a:solidFill>
                <a:latin typeface="Calibri" pitchFamily="34" charset="0"/>
                <a:ea typeface="Calibri" pitchFamily="34" charset="-122"/>
                <a:cs typeface="Calibri" pitchFamily="34" charset="-120"/>
              </a:rPr>
              <a:t> </a:t>
            </a:r>
            <a:r>
              <a:rPr lang="en-US" sz="1600" b="1" i="1" dirty="0" err="1">
                <a:solidFill>
                  <a:srgbClr val="EC6332"/>
                </a:solidFill>
                <a:latin typeface="Calibri" pitchFamily="34" charset="0"/>
                <a:ea typeface="Calibri" pitchFamily="34" charset="-122"/>
                <a:cs typeface="Calibri" pitchFamily="34" charset="-120"/>
              </a:rPr>
              <a:t>l'AA</a:t>
            </a:r>
            <a:r>
              <a:rPr lang="en-US" sz="1600" b="1" i="1" dirty="0">
                <a:solidFill>
                  <a:srgbClr val="EC6332"/>
                </a:solidFill>
                <a:latin typeface="Calibri" pitchFamily="34" charset="0"/>
                <a:ea typeface="Calibri" pitchFamily="34" charset="-122"/>
                <a:cs typeface="Calibri" pitchFamily="34" charset="-120"/>
              </a:rPr>
              <a:t> pour les </a:t>
            </a:r>
            <a:r>
              <a:rPr lang="en-US" sz="1600" b="1" i="1" dirty="0" err="1">
                <a:solidFill>
                  <a:srgbClr val="EC6332"/>
                </a:solidFill>
                <a:latin typeface="Calibri" pitchFamily="34" charset="0"/>
                <a:ea typeface="Calibri" pitchFamily="34" charset="-122"/>
                <a:cs typeface="Calibri" pitchFamily="34" charset="-120"/>
              </a:rPr>
              <a:t>inondations</a:t>
            </a:r>
            <a:r>
              <a:rPr lang="en-US" sz="1600" b="1" i="1" dirty="0">
                <a:solidFill>
                  <a:srgbClr val="EC6332"/>
                </a:solidFill>
                <a:latin typeface="Calibri" pitchFamily="34" charset="0"/>
                <a:ea typeface="Calibri" pitchFamily="34" charset="-122"/>
                <a:cs typeface="Calibri" pitchFamily="34" charset="-120"/>
              </a:rPr>
              <a:t>  </a:t>
            </a:r>
          </a:p>
        </p:txBody>
      </p:sp>
      <p:pic>
        <p:nvPicPr>
          <p:cNvPr id="44" name="Image 43">
            <a:extLst>
              <a:ext uri="{FF2B5EF4-FFF2-40B4-BE49-F238E27FC236}">
                <a16:creationId xmlns:a16="http://schemas.microsoft.com/office/drawing/2014/main" id="{62021512-AFA5-9C8A-DCA7-7F3C593855A5}"/>
              </a:ext>
            </a:extLst>
          </p:cNvPr>
          <p:cNvPicPr/>
          <p:nvPr/>
        </p:nvPicPr>
        <p:blipFill>
          <a:blip r:embed="rId4"/>
          <a:stretch>
            <a:fillRect/>
          </a:stretch>
        </p:blipFill>
        <p:spPr>
          <a:xfrm>
            <a:off x="115825" y="2817434"/>
            <a:ext cx="3950305" cy="2796097"/>
          </a:xfrm>
          <a:prstGeom prst="rect">
            <a:avLst/>
          </a:prstGeom>
          <a:noFill/>
          <a:ln>
            <a:noFill/>
            <a:prstDash/>
          </a:ln>
        </p:spPr>
      </p:pic>
      <p:pic>
        <p:nvPicPr>
          <p:cNvPr id="45" name="Image 44">
            <a:extLst>
              <a:ext uri="{FF2B5EF4-FFF2-40B4-BE49-F238E27FC236}">
                <a16:creationId xmlns:a16="http://schemas.microsoft.com/office/drawing/2014/main" id="{80453686-C58F-6B9B-11B4-62A67502D611}"/>
              </a:ext>
            </a:extLst>
          </p:cNvPr>
          <p:cNvPicPr/>
          <p:nvPr/>
        </p:nvPicPr>
        <p:blipFill>
          <a:blip r:embed="rId5"/>
          <a:stretch>
            <a:fillRect/>
          </a:stretch>
        </p:blipFill>
        <p:spPr>
          <a:xfrm>
            <a:off x="137456" y="5475605"/>
            <a:ext cx="2120900" cy="1301750"/>
          </a:xfrm>
          <a:prstGeom prst="rect">
            <a:avLst/>
          </a:prstGeom>
          <a:noFill/>
          <a:ln>
            <a:noFill/>
            <a:prstDash/>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43840"/>
            <a:ext cx="2072640" cy="365760"/>
          </a:xfrm>
          <a:prstGeom prst="roundRect">
            <a:avLst>
              <a:gd name="adj" fmla="val 23333"/>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43840"/>
            <a:ext cx="2072640" cy="365760"/>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5</a:t>
            </a:r>
            <a:endParaRPr lang="en-US" sz="1200" dirty="0"/>
          </a:p>
        </p:txBody>
      </p:sp>
      <p:sp>
        <p:nvSpPr>
          <p:cNvPr id="4" name="Text 2"/>
          <p:cNvSpPr/>
          <p:nvPr/>
        </p:nvSpPr>
        <p:spPr>
          <a:xfrm>
            <a:off x="548640" y="707136"/>
            <a:ext cx="11094720" cy="682752"/>
          </a:xfrm>
          <a:prstGeom prst="rect">
            <a:avLst/>
          </a:prstGeom>
          <a:noFill/>
          <a:ln/>
        </p:spPr>
        <p:txBody>
          <a:bodyPr wrap="square" lIns="0" tIns="0" rIns="0" bIns="0" rtlCol="0" anchor="t"/>
          <a:lstStyle/>
          <a:p>
            <a:r>
              <a:rPr lang="en-US" sz="3067" b="1" dirty="0">
                <a:solidFill>
                  <a:srgbClr val="1B3A4B"/>
                </a:solidFill>
                <a:latin typeface="Cambria" pitchFamily="34" charset="0"/>
                <a:ea typeface="Cambria" pitchFamily="34" charset="-122"/>
                <a:cs typeface="Cambria" pitchFamily="34" charset="-120"/>
              </a:rPr>
              <a:t>L'Action Anticipatoire — pistes pour les collectivités alpines</a:t>
            </a:r>
            <a:endParaRPr lang="en-US" sz="3067" dirty="0"/>
          </a:p>
        </p:txBody>
      </p:sp>
      <p:sp>
        <p:nvSpPr>
          <p:cNvPr id="5" name="Shape 3"/>
          <p:cNvSpPr/>
          <p:nvPr/>
        </p:nvSpPr>
        <p:spPr>
          <a:xfrm>
            <a:off x="548640" y="1487424"/>
            <a:ext cx="5413248" cy="1097280"/>
          </a:xfrm>
          <a:prstGeom prst="roundRect">
            <a:avLst>
              <a:gd name="adj" fmla="val 11111"/>
            </a:avLst>
          </a:prstGeom>
          <a:solidFill>
            <a:srgbClr val="2E7D5E">
              <a:alpha val="85000"/>
            </a:srgbClr>
          </a:solidFill>
          <a:ln w="12700">
            <a:solidFill>
              <a:srgbClr val="2E7D5E">
                <a:alpha val="60000"/>
              </a:srgbClr>
            </a:solidFill>
            <a:prstDash val="solid"/>
          </a:ln>
        </p:spPr>
        <p:txBody>
          <a:bodyPr/>
          <a:lstStyle/>
          <a:p>
            <a:endParaRPr lang="fr-FR" sz="2400"/>
          </a:p>
        </p:txBody>
      </p:sp>
      <p:pic>
        <p:nvPicPr>
          <p:cNvPr id="6" name="Image 0" descr="preencoded.png"/>
          <p:cNvPicPr>
            <a:picLocks noChangeAspect="1"/>
          </p:cNvPicPr>
          <p:nvPr/>
        </p:nvPicPr>
        <p:blipFill>
          <a:blip r:embed="rId3"/>
          <a:stretch>
            <a:fillRect/>
          </a:stretch>
        </p:blipFill>
        <p:spPr>
          <a:xfrm>
            <a:off x="731520" y="1609344"/>
            <a:ext cx="341376" cy="341376"/>
          </a:xfrm>
          <a:prstGeom prst="rect">
            <a:avLst/>
          </a:prstGeom>
        </p:spPr>
      </p:pic>
      <p:sp>
        <p:nvSpPr>
          <p:cNvPr id="7" name="Text 4"/>
          <p:cNvSpPr/>
          <p:nvPr/>
        </p:nvSpPr>
        <p:spPr>
          <a:xfrm>
            <a:off x="1219200" y="1548384"/>
            <a:ext cx="4511040" cy="316992"/>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Ce que l'Europe a déjà</a:t>
            </a:r>
            <a:endParaRPr lang="en-US" sz="1467" dirty="0"/>
          </a:p>
        </p:txBody>
      </p:sp>
      <p:sp>
        <p:nvSpPr>
          <p:cNvPr id="8" name="Text 5"/>
          <p:cNvSpPr/>
          <p:nvPr/>
        </p:nvSpPr>
        <p:spPr>
          <a:xfrm>
            <a:off x="731520" y="1889760"/>
            <a:ext cx="5096256" cy="633984"/>
          </a:xfrm>
          <a:prstGeom prst="rect">
            <a:avLst/>
          </a:prstGeom>
          <a:noFill/>
          <a:ln/>
        </p:spPr>
        <p:txBody>
          <a:bodyPr wrap="square" lIns="0" tIns="0" rIns="0" bIns="0" rtlCol="0" anchor="t"/>
          <a:lstStyle/>
          <a:p>
            <a:r>
              <a:rPr lang="en-US" sz="1333" dirty="0">
                <a:solidFill>
                  <a:srgbClr val="FFFFFF"/>
                </a:solidFill>
                <a:latin typeface="Calibri" pitchFamily="34" charset="0"/>
                <a:ea typeface="Calibri" pitchFamily="34" charset="-122"/>
                <a:cs typeface="Calibri" pitchFamily="34" charset="-120"/>
              </a:rPr>
              <a:t>EFAS (inondations) · EFFIS (incendies) · Copernicus</a:t>
            </a:r>
            <a:endParaRPr lang="en-US" sz="1333" dirty="0"/>
          </a:p>
          <a:p>
            <a:r>
              <a:rPr lang="en-US" sz="1333" dirty="0">
                <a:solidFill>
                  <a:srgbClr val="FFFFFF"/>
                </a:solidFill>
                <a:latin typeface="Calibri" pitchFamily="34" charset="0"/>
                <a:ea typeface="Calibri" pitchFamily="34" charset="-122"/>
                <a:cs typeface="Calibri" pitchFamily="34" charset="-120"/>
              </a:rPr>
              <a:t>Des systèmes d'alerte techniquement avancés — l'information ne manque pas.</a:t>
            </a:r>
            <a:endParaRPr lang="en-US" sz="1333" dirty="0"/>
          </a:p>
        </p:txBody>
      </p:sp>
      <p:sp>
        <p:nvSpPr>
          <p:cNvPr id="9" name="Shape 6"/>
          <p:cNvSpPr/>
          <p:nvPr/>
        </p:nvSpPr>
        <p:spPr>
          <a:xfrm>
            <a:off x="6169152" y="1487424"/>
            <a:ext cx="5413248" cy="1097280"/>
          </a:xfrm>
          <a:prstGeom prst="roundRect">
            <a:avLst>
              <a:gd name="adj" fmla="val 11111"/>
            </a:avLst>
          </a:prstGeom>
          <a:solidFill>
            <a:srgbClr val="C8963E">
              <a:alpha val="85000"/>
            </a:srgbClr>
          </a:solidFill>
          <a:ln w="12700">
            <a:solidFill>
              <a:srgbClr val="C8963E">
                <a:alpha val="60000"/>
              </a:srgbClr>
            </a:solidFill>
            <a:prstDash val="solid"/>
          </a:ln>
        </p:spPr>
        <p:txBody>
          <a:bodyPr/>
          <a:lstStyle/>
          <a:p>
            <a:endParaRPr lang="fr-FR" sz="2400"/>
          </a:p>
        </p:txBody>
      </p:sp>
      <p:pic>
        <p:nvPicPr>
          <p:cNvPr id="10" name="Image 1" descr="preencoded.png"/>
          <p:cNvPicPr>
            <a:picLocks noChangeAspect="1"/>
          </p:cNvPicPr>
          <p:nvPr/>
        </p:nvPicPr>
        <p:blipFill>
          <a:blip r:embed="rId4"/>
          <a:stretch>
            <a:fillRect/>
          </a:stretch>
        </p:blipFill>
        <p:spPr>
          <a:xfrm>
            <a:off x="6339840" y="1609344"/>
            <a:ext cx="341376" cy="341376"/>
          </a:xfrm>
          <a:prstGeom prst="rect">
            <a:avLst/>
          </a:prstGeom>
        </p:spPr>
      </p:pic>
      <p:sp>
        <p:nvSpPr>
          <p:cNvPr id="11" name="Text 7"/>
          <p:cNvSpPr/>
          <p:nvPr/>
        </p:nvSpPr>
        <p:spPr>
          <a:xfrm>
            <a:off x="6827520" y="1548384"/>
            <a:ext cx="4511040" cy="316992"/>
          </a:xfrm>
          <a:prstGeom prst="rect">
            <a:avLst/>
          </a:prstGeom>
          <a:noFill/>
          <a:ln/>
        </p:spPr>
        <p:txBody>
          <a:bodyPr wrap="square" lIns="0" tIns="0" rIns="0" bIns="0" rtlCol="0" anchor="ctr"/>
          <a:lstStyle/>
          <a:p>
            <a:r>
              <a:rPr lang="en-US" sz="1467" b="1" dirty="0">
                <a:solidFill>
                  <a:srgbClr val="FFFFFF"/>
                </a:solidFill>
                <a:latin typeface="Calibri" pitchFamily="34" charset="0"/>
                <a:ea typeface="Calibri" pitchFamily="34" charset="-122"/>
                <a:cs typeface="Calibri" pitchFamily="34" charset="-120"/>
              </a:rPr>
              <a:t>Ce qui peut manquer parfois</a:t>
            </a:r>
            <a:endParaRPr lang="en-US" sz="1467" dirty="0"/>
          </a:p>
        </p:txBody>
      </p:sp>
      <p:sp>
        <p:nvSpPr>
          <p:cNvPr id="12" name="Text 8"/>
          <p:cNvSpPr/>
          <p:nvPr/>
        </p:nvSpPr>
        <p:spPr>
          <a:xfrm>
            <a:off x="6339840" y="1889760"/>
            <a:ext cx="5096256" cy="633984"/>
          </a:xfrm>
          <a:prstGeom prst="rect">
            <a:avLst/>
          </a:prstGeom>
          <a:noFill/>
          <a:ln/>
        </p:spPr>
        <p:txBody>
          <a:bodyPr wrap="square" lIns="0" tIns="0" rIns="0" bIns="0" rtlCol="0" anchor="t"/>
          <a:lstStyle/>
          <a:p>
            <a:r>
              <a:rPr lang="en-US" sz="1333" dirty="0">
                <a:solidFill>
                  <a:srgbClr val="FFFFFF"/>
                </a:solidFill>
                <a:latin typeface="Calibri" pitchFamily="34" charset="0"/>
                <a:ea typeface="Calibri" pitchFamily="34" charset="-122"/>
                <a:cs typeface="Calibri" pitchFamily="34" charset="-120"/>
              </a:rPr>
              <a:t>Le lien entre l'information et la décision — et son implication sur l'engagement citoyen.</a:t>
            </a:r>
            <a:endParaRPr lang="en-US" sz="1333" dirty="0"/>
          </a:p>
        </p:txBody>
      </p:sp>
      <p:sp>
        <p:nvSpPr>
          <p:cNvPr id="13" name="Shape 9"/>
          <p:cNvSpPr/>
          <p:nvPr/>
        </p:nvSpPr>
        <p:spPr>
          <a:xfrm>
            <a:off x="548640" y="2731008"/>
            <a:ext cx="5413248" cy="1024128"/>
          </a:xfrm>
          <a:prstGeom prst="roundRect">
            <a:avLst>
              <a:gd name="adj" fmla="val 11905"/>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14" name="Shape 10"/>
          <p:cNvSpPr/>
          <p:nvPr/>
        </p:nvSpPr>
        <p:spPr>
          <a:xfrm>
            <a:off x="719328" y="3060192"/>
            <a:ext cx="365760" cy="365760"/>
          </a:xfrm>
          <a:prstGeom prst="ellipse">
            <a:avLst/>
          </a:prstGeom>
          <a:solidFill>
            <a:srgbClr val="1B3A4B"/>
          </a:solidFill>
          <a:ln w="12700">
            <a:solidFill>
              <a:srgbClr val="1B3A4B"/>
            </a:solidFill>
            <a:prstDash val="solid"/>
          </a:ln>
        </p:spPr>
        <p:txBody>
          <a:bodyPr/>
          <a:lstStyle/>
          <a:p>
            <a:endParaRPr lang="fr-FR" sz="2400"/>
          </a:p>
        </p:txBody>
      </p:sp>
      <p:sp>
        <p:nvSpPr>
          <p:cNvPr id="15" name="Text 11"/>
          <p:cNvSpPr/>
          <p:nvPr/>
        </p:nvSpPr>
        <p:spPr>
          <a:xfrm>
            <a:off x="719328" y="3060192"/>
            <a:ext cx="365760" cy="36576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1</a:t>
            </a:r>
            <a:endParaRPr lang="en-US" sz="1333" dirty="0"/>
          </a:p>
        </p:txBody>
      </p:sp>
      <p:sp>
        <p:nvSpPr>
          <p:cNvPr id="16" name="Text 12"/>
          <p:cNvSpPr/>
          <p:nvPr/>
        </p:nvSpPr>
        <p:spPr>
          <a:xfrm>
            <a:off x="1207008" y="2852928"/>
            <a:ext cx="4608576" cy="780288"/>
          </a:xfrm>
          <a:prstGeom prst="rect">
            <a:avLst/>
          </a:prstGeom>
          <a:noFill/>
          <a:ln/>
        </p:spPr>
        <p:txBody>
          <a:bodyPr wrap="square" lIns="0" tIns="0" rIns="0" bIns="0" rtlCol="0" anchor="ctr"/>
          <a:lstStyle/>
          <a:p>
            <a:r>
              <a:rPr lang="en-US" sz="1400" dirty="0">
                <a:solidFill>
                  <a:srgbClr val="2C3E50"/>
                </a:solidFill>
                <a:latin typeface="Calibri" pitchFamily="34" charset="0"/>
                <a:ea typeface="Calibri" pitchFamily="34" charset="-122"/>
                <a:cs typeface="Calibri" pitchFamily="34" charset="-120"/>
              </a:rPr>
              <a:t>Définir hors crise les seuils, les actions, les porteurs (y compris les habitants) et les moyens. Pas au moment où on doit décider vite.</a:t>
            </a:r>
            <a:endParaRPr lang="en-US" sz="1400" dirty="0"/>
          </a:p>
        </p:txBody>
      </p:sp>
      <p:sp>
        <p:nvSpPr>
          <p:cNvPr id="17" name="Shape 13"/>
          <p:cNvSpPr/>
          <p:nvPr/>
        </p:nvSpPr>
        <p:spPr>
          <a:xfrm>
            <a:off x="6181344" y="2731008"/>
            <a:ext cx="5413248" cy="1024128"/>
          </a:xfrm>
          <a:prstGeom prst="roundRect">
            <a:avLst>
              <a:gd name="adj" fmla="val 11905"/>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18" name="Shape 14"/>
          <p:cNvSpPr/>
          <p:nvPr/>
        </p:nvSpPr>
        <p:spPr>
          <a:xfrm>
            <a:off x="6352032" y="3060192"/>
            <a:ext cx="365760" cy="365760"/>
          </a:xfrm>
          <a:prstGeom prst="ellipse">
            <a:avLst/>
          </a:prstGeom>
          <a:solidFill>
            <a:srgbClr val="1B3A4B"/>
          </a:solidFill>
          <a:ln w="12700">
            <a:solidFill>
              <a:srgbClr val="1B3A4B"/>
            </a:solidFill>
            <a:prstDash val="solid"/>
          </a:ln>
        </p:spPr>
        <p:txBody>
          <a:bodyPr/>
          <a:lstStyle/>
          <a:p>
            <a:endParaRPr lang="fr-FR" sz="2400"/>
          </a:p>
        </p:txBody>
      </p:sp>
      <p:sp>
        <p:nvSpPr>
          <p:cNvPr id="19" name="Text 15"/>
          <p:cNvSpPr/>
          <p:nvPr/>
        </p:nvSpPr>
        <p:spPr>
          <a:xfrm>
            <a:off x="6352032" y="3060192"/>
            <a:ext cx="365760" cy="36576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2</a:t>
            </a:r>
            <a:endParaRPr lang="en-US" sz="1333" dirty="0"/>
          </a:p>
        </p:txBody>
      </p:sp>
      <p:sp>
        <p:nvSpPr>
          <p:cNvPr id="20" name="Text 16"/>
          <p:cNvSpPr/>
          <p:nvPr/>
        </p:nvSpPr>
        <p:spPr>
          <a:xfrm>
            <a:off x="6839712" y="2852928"/>
            <a:ext cx="4608576" cy="780288"/>
          </a:xfrm>
          <a:prstGeom prst="rect">
            <a:avLst/>
          </a:prstGeom>
          <a:noFill/>
          <a:ln/>
        </p:spPr>
        <p:txBody>
          <a:bodyPr wrap="square" lIns="0" tIns="0" rIns="0" bIns="0" rtlCol="0" anchor="ctr"/>
          <a:lstStyle/>
          <a:p>
            <a:r>
              <a:rPr lang="en-US" sz="1400" dirty="0">
                <a:solidFill>
                  <a:srgbClr val="2C3E50"/>
                </a:solidFill>
                <a:latin typeface="Calibri" pitchFamily="34" charset="0"/>
                <a:ea typeface="Calibri" pitchFamily="34" charset="-122"/>
                <a:cs typeface="Calibri" pitchFamily="34" charset="-120"/>
              </a:rPr>
              <a:t>Intégrer dans les seuils non seulement les paramètres physiques mais les impacts attendus sur les populations — ce qui implique de les connaître.</a:t>
            </a:r>
            <a:endParaRPr lang="en-US" sz="1400" dirty="0"/>
          </a:p>
        </p:txBody>
      </p:sp>
      <p:sp>
        <p:nvSpPr>
          <p:cNvPr id="21" name="Shape 17"/>
          <p:cNvSpPr/>
          <p:nvPr/>
        </p:nvSpPr>
        <p:spPr>
          <a:xfrm>
            <a:off x="548640" y="3901440"/>
            <a:ext cx="5413248" cy="1024128"/>
          </a:xfrm>
          <a:prstGeom prst="roundRect">
            <a:avLst>
              <a:gd name="adj" fmla="val 11905"/>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22" name="Shape 18"/>
          <p:cNvSpPr/>
          <p:nvPr/>
        </p:nvSpPr>
        <p:spPr>
          <a:xfrm>
            <a:off x="719328" y="4230624"/>
            <a:ext cx="365760" cy="365760"/>
          </a:xfrm>
          <a:prstGeom prst="ellipse">
            <a:avLst/>
          </a:prstGeom>
          <a:solidFill>
            <a:srgbClr val="1B3A4B"/>
          </a:solidFill>
          <a:ln w="12700">
            <a:solidFill>
              <a:srgbClr val="1B3A4B"/>
            </a:solidFill>
            <a:prstDash val="solid"/>
          </a:ln>
        </p:spPr>
        <p:txBody>
          <a:bodyPr/>
          <a:lstStyle/>
          <a:p>
            <a:endParaRPr lang="fr-FR" sz="2400"/>
          </a:p>
        </p:txBody>
      </p:sp>
      <p:sp>
        <p:nvSpPr>
          <p:cNvPr id="23" name="Text 19"/>
          <p:cNvSpPr/>
          <p:nvPr/>
        </p:nvSpPr>
        <p:spPr>
          <a:xfrm>
            <a:off x="719328" y="4230624"/>
            <a:ext cx="365760" cy="36576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3</a:t>
            </a:r>
            <a:endParaRPr lang="en-US" sz="1333" dirty="0"/>
          </a:p>
        </p:txBody>
      </p:sp>
      <p:sp>
        <p:nvSpPr>
          <p:cNvPr id="24" name="Text 20"/>
          <p:cNvSpPr/>
          <p:nvPr/>
        </p:nvSpPr>
        <p:spPr>
          <a:xfrm>
            <a:off x="1207008" y="4023360"/>
            <a:ext cx="4608576" cy="780288"/>
          </a:xfrm>
          <a:prstGeom prst="rect">
            <a:avLst/>
          </a:prstGeom>
          <a:noFill/>
          <a:ln/>
        </p:spPr>
        <p:txBody>
          <a:bodyPr wrap="square" lIns="0" tIns="0" rIns="0" bIns="0" rtlCol="0" anchor="ctr"/>
          <a:lstStyle/>
          <a:p>
            <a:r>
              <a:rPr lang="en-US" sz="1400" dirty="0">
                <a:solidFill>
                  <a:srgbClr val="2C3E50"/>
                </a:solidFill>
                <a:latin typeface="Calibri" pitchFamily="34" charset="0"/>
                <a:ea typeface="Calibri" pitchFamily="34" charset="-122"/>
                <a:cs typeface="Calibri" pitchFamily="34" charset="-120"/>
              </a:rPr>
              <a:t>Co-construire seuils et plans avec les acteurs locaux pour assurer l'appropriation. Un plan non-approprié est un plan qui ne s'active pas.</a:t>
            </a:r>
            <a:endParaRPr lang="en-US" sz="1400" dirty="0"/>
          </a:p>
        </p:txBody>
      </p:sp>
      <p:sp>
        <p:nvSpPr>
          <p:cNvPr id="25" name="Shape 21"/>
          <p:cNvSpPr/>
          <p:nvPr/>
        </p:nvSpPr>
        <p:spPr>
          <a:xfrm>
            <a:off x="6181344" y="3901440"/>
            <a:ext cx="5413248" cy="1024128"/>
          </a:xfrm>
          <a:prstGeom prst="roundRect">
            <a:avLst>
              <a:gd name="adj" fmla="val 11905"/>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26" name="Shape 22"/>
          <p:cNvSpPr/>
          <p:nvPr/>
        </p:nvSpPr>
        <p:spPr>
          <a:xfrm>
            <a:off x="6352032" y="4230624"/>
            <a:ext cx="365760" cy="365760"/>
          </a:xfrm>
          <a:prstGeom prst="ellipse">
            <a:avLst/>
          </a:prstGeom>
          <a:solidFill>
            <a:srgbClr val="1B3A4B"/>
          </a:solidFill>
          <a:ln w="12700">
            <a:solidFill>
              <a:srgbClr val="1B3A4B"/>
            </a:solidFill>
            <a:prstDash val="solid"/>
          </a:ln>
        </p:spPr>
        <p:txBody>
          <a:bodyPr/>
          <a:lstStyle/>
          <a:p>
            <a:endParaRPr lang="fr-FR" sz="2400"/>
          </a:p>
        </p:txBody>
      </p:sp>
      <p:sp>
        <p:nvSpPr>
          <p:cNvPr id="27" name="Text 23"/>
          <p:cNvSpPr/>
          <p:nvPr/>
        </p:nvSpPr>
        <p:spPr>
          <a:xfrm>
            <a:off x="6352032" y="4230624"/>
            <a:ext cx="365760" cy="365760"/>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4</a:t>
            </a:r>
            <a:endParaRPr lang="en-US" sz="1333" dirty="0"/>
          </a:p>
        </p:txBody>
      </p:sp>
      <p:sp>
        <p:nvSpPr>
          <p:cNvPr id="28" name="Text 24"/>
          <p:cNvSpPr/>
          <p:nvPr/>
        </p:nvSpPr>
        <p:spPr>
          <a:xfrm>
            <a:off x="6839712" y="4023360"/>
            <a:ext cx="4608576" cy="780288"/>
          </a:xfrm>
          <a:prstGeom prst="rect">
            <a:avLst/>
          </a:prstGeom>
          <a:noFill/>
          <a:ln/>
        </p:spPr>
        <p:txBody>
          <a:bodyPr wrap="square" lIns="0" tIns="0" rIns="0" bIns="0" rtlCol="0" anchor="ctr"/>
          <a:lstStyle/>
          <a:p>
            <a:r>
              <a:rPr lang="en-US" sz="1400" dirty="0">
                <a:solidFill>
                  <a:srgbClr val="2C3E50"/>
                </a:solidFill>
                <a:latin typeface="Calibri" pitchFamily="34" charset="0"/>
                <a:ea typeface="Calibri" pitchFamily="34" charset="-122"/>
                <a:cs typeface="Calibri" pitchFamily="34" charset="-120"/>
              </a:rPr>
              <a:t>Formaliser la logique « no-regret » : poser explicitement ce qui justifie d'agir même sous incertitude — pour dépasser les blocages institutionnels.</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43840"/>
            <a:ext cx="2072640" cy="365760"/>
          </a:xfrm>
          <a:prstGeom prst="roundRect">
            <a:avLst>
              <a:gd name="adj" fmla="val 23333"/>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43840"/>
            <a:ext cx="2072640" cy="365760"/>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5</a:t>
            </a:r>
            <a:endParaRPr lang="en-US" sz="1200" dirty="0"/>
          </a:p>
        </p:txBody>
      </p:sp>
      <p:sp>
        <p:nvSpPr>
          <p:cNvPr id="4" name="Text 2"/>
          <p:cNvSpPr/>
          <p:nvPr/>
        </p:nvSpPr>
        <p:spPr>
          <a:xfrm>
            <a:off x="548640" y="707136"/>
            <a:ext cx="11094720" cy="682752"/>
          </a:xfrm>
          <a:prstGeom prst="rect">
            <a:avLst/>
          </a:prstGeom>
          <a:noFill/>
          <a:ln/>
        </p:spPr>
        <p:txBody>
          <a:bodyPr wrap="square" lIns="0" tIns="0" rIns="0" bIns="0" rtlCol="0" anchor="t"/>
          <a:lstStyle/>
          <a:p>
            <a:r>
              <a:rPr lang="en-US" sz="2900" b="1" dirty="0">
                <a:solidFill>
                  <a:srgbClr val="1B3A4B"/>
                </a:solidFill>
                <a:latin typeface="Cambria"/>
                <a:ea typeface="Cambria"/>
                <a:cs typeface="Cambria" pitchFamily="34" charset="-120"/>
              </a:rPr>
              <a:t>Le VCA et </a:t>
            </a:r>
            <a:r>
              <a:rPr lang="en-US" sz="2900" b="1" dirty="0" err="1">
                <a:solidFill>
                  <a:srgbClr val="1B3A4B"/>
                </a:solidFill>
                <a:latin typeface="Cambria"/>
                <a:ea typeface="Cambria"/>
                <a:cs typeface="Cambria" pitchFamily="34" charset="-120"/>
              </a:rPr>
              <a:t>l'engagement</a:t>
            </a:r>
            <a:r>
              <a:rPr lang="en-US" sz="2900" b="1" dirty="0">
                <a:solidFill>
                  <a:srgbClr val="1B3A4B"/>
                </a:solidFill>
                <a:latin typeface="Cambria"/>
                <a:ea typeface="Cambria"/>
                <a:cs typeface="Cambria" pitchFamily="34" charset="-120"/>
              </a:rPr>
              <a:t> </a:t>
            </a:r>
            <a:r>
              <a:rPr lang="en-US" sz="2900" b="1" dirty="0" err="1">
                <a:solidFill>
                  <a:srgbClr val="1B3A4B"/>
                </a:solidFill>
                <a:latin typeface="Cambria"/>
                <a:ea typeface="Cambria"/>
                <a:cs typeface="Cambria" pitchFamily="34" charset="-120"/>
              </a:rPr>
              <a:t>citoyen</a:t>
            </a:r>
            <a:r>
              <a:rPr lang="en-US" sz="2900" b="1" dirty="0">
                <a:solidFill>
                  <a:srgbClr val="1B3A4B"/>
                </a:solidFill>
                <a:latin typeface="Cambria"/>
                <a:ea typeface="Cambria"/>
                <a:cs typeface="Cambria" pitchFamily="34" charset="-120"/>
              </a:rPr>
              <a:t> — trois principes </a:t>
            </a:r>
            <a:r>
              <a:rPr lang="en-US" sz="2900" b="1" dirty="0" err="1">
                <a:solidFill>
                  <a:srgbClr val="1B3A4B"/>
                </a:solidFill>
                <a:latin typeface="Cambria"/>
                <a:ea typeface="Cambria"/>
                <a:cs typeface="Cambria" pitchFamily="34" charset="-120"/>
              </a:rPr>
              <a:t>transférables</a:t>
            </a:r>
            <a:r>
              <a:rPr lang="en-US" sz="2900" b="1" dirty="0">
                <a:solidFill>
                  <a:srgbClr val="1B3A4B"/>
                </a:solidFill>
                <a:latin typeface="Cambria"/>
                <a:ea typeface="Cambria"/>
                <a:cs typeface="Cambria" pitchFamily="34" charset="-120"/>
              </a:rPr>
              <a:t> ?</a:t>
            </a:r>
            <a:endParaRPr lang="en-US" sz="2933" dirty="0"/>
          </a:p>
        </p:txBody>
      </p:sp>
      <p:sp>
        <p:nvSpPr>
          <p:cNvPr id="5" name="Shape 3"/>
          <p:cNvSpPr/>
          <p:nvPr/>
        </p:nvSpPr>
        <p:spPr>
          <a:xfrm>
            <a:off x="548640" y="1487424"/>
            <a:ext cx="11094720" cy="853440"/>
          </a:xfrm>
          <a:prstGeom prst="roundRect">
            <a:avLst>
              <a:gd name="adj" fmla="val 14286"/>
            </a:avLst>
          </a:prstGeom>
          <a:solidFill>
            <a:srgbClr val="1B3A4B"/>
          </a:solidFill>
          <a:ln w="12700">
            <a:solidFill>
              <a:srgbClr val="1B3A4B"/>
            </a:solidFill>
            <a:prstDash val="solid"/>
          </a:ln>
        </p:spPr>
        <p:txBody>
          <a:bodyPr/>
          <a:lstStyle/>
          <a:p>
            <a:endParaRPr lang="fr-FR" sz="2400"/>
          </a:p>
        </p:txBody>
      </p:sp>
      <p:pic>
        <p:nvPicPr>
          <p:cNvPr id="6" name="Image 0" descr="preencoded.png"/>
          <p:cNvPicPr>
            <a:picLocks noChangeAspect="1"/>
          </p:cNvPicPr>
          <p:nvPr/>
        </p:nvPicPr>
        <p:blipFill>
          <a:blip r:embed="rId3"/>
          <a:stretch>
            <a:fillRect/>
          </a:stretch>
        </p:blipFill>
        <p:spPr>
          <a:xfrm>
            <a:off x="731520" y="1682496"/>
            <a:ext cx="341376" cy="341376"/>
          </a:xfrm>
          <a:prstGeom prst="rect">
            <a:avLst/>
          </a:prstGeom>
        </p:spPr>
      </p:pic>
      <p:sp>
        <p:nvSpPr>
          <p:cNvPr id="7" name="Text 4"/>
          <p:cNvSpPr/>
          <p:nvPr/>
        </p:nvSpPr>
        <p:spPr>
          <a:xfrm>
            <a:off x="1243584" y="1536192"/>
            <a:ext cx="2926080" cy="341376"/>
          </a:xfrm>
          <a:prstGeom prst="rect">
            <a:avLst/>
          </a:prstGeom>
          <a:noFill/>
          <a:ln/>
        </p:spPr>
        <p:txBody>
          <a:bodyPr wrap="square" lIns="0" tIns="0" rIns="0" bIns="0" rtlCol="0" anchor="ctr"/>
          <a:lstStyle/>
          <a:p>
            <a:r>
              <a:rPr lang="en-US" sz="1333" b="1" dirty="0">
                <a:solidFill>
                  <a:srgbClr val="C8963E"/>
                </a:solidFill>
                <a:latin typeface="Calibri" pitchFamily="34" charset="0"/>
                <a:ea typeface="Calibri" pitchFamily="34" charset="-122"/>
                <a:cs typeface="Calibri" pitchFamily="34" charset="-120"/>
              </a:rPr>
              <a:t>Le constat dans la pratique française :</a:t>
            </a:r>
            <a:endParaRPr lang="en-US" sz="1333" dirty="0"/>
          </a:p>
        </p:txBody>
      </p:sp>
      <p:sp>
        <p:nvSpPr>
          <p:cNvPr id="8" name="Text 5"/>
          <p:cNvSpPr/>
          <p:nvPr/>
        </p:nvSpPr>
        <p:spPr>
          <a:xfrm>
            <a:off x="1243584" y="1853184"/>
            <a:ext cx="10216896" cy="438912"/>
          </a:xfrm>
          <a:prstGeom prst="rect">
            <a:avLst/>
          </a:prstGeom>
          <a:noFill/>
          <a:ln/>
        </p:spPr>
        <p:txBody>
          <a:bodyPr wrap="square" lIns="0" tIns="0" rIns="0" bIns="0" rtlCol="0" anchor="t"/>
          <a:lstStyle/>
          <a:p>
            <a:r>
              <a:rPr lang="en-US" sz="1400" dirty="0">
                <a:solidFill>
                  <a:srgbClr val="FFFFFF"/>
                </a:solidFill>
                <a:latin typeface="Calibri" pitchFamily="34" charset="0"/>
                <a:ea typeface="Calibri" pitchFamily="34" charset="-122"/>
                <a:cs typeface="Calibri" pitchFamily="34" charset="-120"/>
              </a:rPr>
              <a:t>PCS, réserves communales, DICRIM — un cadre solide. Mais l'initiative reste descendante : les habitants sont informés, parfois consultés, rarement positionnés comme co-analystes de leur propre vulnérabilité.</a:t>
            </a:r>
            <a:endParaRPr lang="en-US" sz="1400" dirty="0"/>
          </a:p>
        </p:txBody>
      </p:sp>
      <p:sp>
        <p:nvSpPr>
          <p:cNvPr id="9" name="Shape 6"/>
          <p:cNvSpPr/>
          <p:nvPr/>
        </p:nvSpPr>
        <p:spPr>
          <a:xfrm>
            <a:off x="548640" y="2487168"/>
            <a:ext cx="3511296" cy="3681984"/>
          </a:xfrm>
          <a:prstGeom prst="roundRect">
            <a:avLst>
              <a:gd name="adj" fmla="val 486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10" name="Shape 7"/>
          <p:cNvSpPr/>
          <p:nvPr/>
        </p:nvSpPr>
        <p:spPr>
          <a:xfrm>
            <a:off x="548640" y="2487168"/>
            <a:ext cx="3511296" cy="707136"/>
          </a:xfrm>
          <a:prstGeom prst="roundRect">
            <a:avLst>
              <a:gd name="adj" fmla="val 24138"/>
            </a:avLst>
          </a:prstGeom>
          <a:solidFill>
            <a:srgbClr val="2E6E8E"/>
          </a:solidFill>
          <a:ln w="12700">
            <a:solidFill>
              <a:srgbClr val="2E6E8E"/>
            </a:solidFill>
            <a:prstDash val="solid"/>
          </a:ln>
        </p:spPr>
        <p:txBody>
          <a:bodyPr/>
          <a:lstStyle/>
          <a:p>
            <a:endParaRPr lang="fr-FR" sz="2400"/>
          </a:p>
        </p:txBody>
      </p:sp>
      <p:sp>
        <p:nvSpPr>
          <p:cNvPr id="11" name="Shape 8"/>
          <p:cNvSpPr/>
          <p:nvPr/>
        </p:nvSpPr>
        <p:spPr>
          <a:xfrm>
            <a:off x="548640" y="2901696"/>
            <a:ext cx="3511296" cy="292608"/>
          </a:xfrm>
          <a:prstGeom prst="rect">
            <a:avLst/>
          </a:prstGeom>
          <a:solidFill>
            <a:srgbClr val="2E6E8E"/>
          </a:solidFill>
          <a:ln w="12700">
            <a:solidFill>
              <a:srgbClr val="2E6E8E"/>
            </a:solidFill>
            <a:prstDash val="solid"/>
          </a:ln>
        </p:spPr>
        <p:txBody>
          <a:bodyPr/>
          <a:lstStyle/>
          <a:p>
            <a:endParaRPr lang="fr-FR" sz="2400"/>
          </a:p>
        </p:txBody>
      </p:sp>
      <p:sp>
        <p:nvSpPr>
          <p:cNvPr id="12" name="Shape 9"/>
          <p:cNvSpPr/>
          <p:nvPr/>
        </p:nvSpPr>
        <p:spPr>
          <a:xfrm>
            <a:off x="731520" y="2633472"/>
            <a:ext cx="414528" cy="414528"/>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13" name="Text 10"/>
          <p:cNvSpPr/>
          <p:nvPr/>
        </p:nvSpPr>
        <p:spPr>
          <a:xfrm>
            <a:off x="731520" y="2633472"/>
            <a:ext cx="414528" cy="414528"/>
          </a:xfrm>
          <a:prstGeom prst="rect">
            <a:avLst/>
          </a:prstGeom>
          <a:noFill/>
          <a:ln/>
        </p:spPr>
        <p:txBody>
          <a:bodyPr wrap="square" lIns="0" tIns="0" rIns="0" bIns="0" rtlCol="0" anchor="ctr"/>
          <a:lstStyle/>
          <a:p>
            <a:pPr algn="ctr"/>
            <a:r>
              <a:rPr lang="en-US" sz="1733" b="1" dirty="0">
                <a:solidFill>
                  <a:srgbClr val="FFFFFF"/>
                </a:solidFill>
                <a:latin typeface="Cambria" pitchFamily="34" charset="0"/>
                <a:ea typeface="Cambria" pitchFamily="34" charset="-122"/>
                <a:cs typeface="Cambria" pitchFamily="34" charset="-120"/>
              </a:rPr>
              <a:t>1</a:t>
            </a:r>
            <a:endParaRPr lang="en-US" sz="1733" dirty="0"/>
          </a:p>
        </p:txBody>
      </p:sp>
      <p:pic>
        <p:nvPicPr>
          <p:cNvPr id="14" name="Image 1" descr="preencoded.png"/>
          <p:cNvPicPr>
            <a:picLocks noChangeAspect="1"/>
          </p:cNvPicPr>
          <p:nvPr/>
        </p:nvPicPr>
        <p:blipFill>
          <a:blip r:embed="rId4"/>
          <a:stretch>
            <a:fillRect/>
          </a:stretch>
        </p:blipFill>
        <p:spPr>
          <a:xfrm>
            <a:off x="3425952" y="2645664"/>
            <a:ext cx="390144" cy="390144"/>
          </a:xfrm>
          <a:prstGeom prst="rect">
            <a:avLst/>
          </a:prstGeom>
        </p:spPr>
      </p:pic>
      <p:sp>
        <p:nvSpPr>
          <p:cNvPr id="15" name="Text 11"/>
          <p:cNvSpPr/>
          <p:nvPr/>
        </p:nvSpPr>
        <p:spPr>
          <a:xfrm>
            <a:off x="719328" y="3291840"/>
            <a:ext cx="3169920" cy="877824"/>
          </a:xfrm>
          <a:prstGeom prst="rect">
            <a:avLst/>
          </a:prstGeom>
          <a:noFill/>
          <a:ln/>
        </p:spPr>
        <p:txBody>
          <a:bodyPr wrap="square" lIns="0" tIns="0" rIns="0" bIns="0" rtlCol="0" anchor="t"/>
          <a:lstStyle/>
          <a:p>
            <a:r>
              <a:rPr lang="en-US" sz="1667" b="1" dirty="0">
                <a:solidFill>
                  <a:srgbClr val="1B3A4B"/>
                </a:solidFill>
                <a:latin typeface="Cambria" pitchFamily="34" charset="0"/>
                <a:ea typeface="Cambria" pitchFamily="34" charset="-122"/>
                <a:cs typeface="Cambria" pitchFamily="34" charset="-120"/>
              </a:rPr>
              <a:t>La participation ne doit pas être extractive</a:t>
            </a:r>
            <a:endParaRPr lang="en-US" sz="1667" dirty="0"/>
          </a:p>
        </p:txBody>
      </p:sp>
      <p:sp>
        <p:nvSpPr>
          <p:cNvPr id="16" name="Text 12"/>
          <p:cNvSpPr/>
          <p:nvPr/>
        </p:nvSpPr>
        <p:spPr>
          <a:xfrm>
            <a:off x="719328" y="4194048"/>
            <a:ext cx="3169920" cy="1853184"/>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Valider un plan déjà fait ≠ identifier ensemble les vulnérabilités et capacités.</a:t>
            </a:r>
            <a:endParaRPr lang="en-US" sz="1400" dirty="0"/>
          </a:p>
          <a:p>
            <a:endParaRPr lang="en-US" sz="1400" dirty="0"/>
          </a:p>
          <a:p>
            <a:r>
              <a:rPr lang="en-US" sz="1400" dirty="0">
                <a:solidFill>
                  <a:srgbClr val="4A6070"/>
                </a:solidFill>
                <a:latin typeface="Calibri" pitchFamily="34" charset="0"/>
                <a:ea typeface="Calibri" pitchFamily="34" charset="-122"/>
                <a:cs typeface="Calibri" pitchFamily="34" charset="-120"/>
              </a:rPr>
              <a:t>La différence n'est pas d'intensité — elle est de nature.</a:t>
            </a:r>
            <a:endParaRPr lang="en-US" sz="1400" dirty="0"/>
          </a:p>
        </p:txBody>
      </p:sp>
      <p:sp>
        <p:nvSpPr>
          <p:cNvPr id="17" name="Shape 13"/>
          <p:cNvSpPr/>
          <p:nvPr/>
        </p:nvSpPr>
        <p:spPr>
          <a:xfrm>
            <a:off x="4291584" y="2487168"/>
            <a:ext cx="3511296" cy="3681984"/>
          </a:xfrm>
          <a:prstGeom prst="roundRect">
            <a:avLst>
              <a:gd name="adj" fmla="val 486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18" name="Shape 14"/>
          <p:cNvSpPr/>
          <p:nvPr/>
        </p:nvSpPr>
        <p:spPr>
          <a:xfrm>
            <a:off x="4291584" y="2487168"/>
            <a:ext cx="3511296" cy="707136"/>
          </a:xfrm>
          <a:prstGeom prst="roundRect">
            <a:avLst>
              <a:gd name="adj" fmla="val 24138"/>
            </a:avLst>
          </a:prstGeom>
          <a:solidFill>
            <a:srgbClr val="1B3A4B"/>
          </a:solidFill>
          <a:ln w="12700">
            <a:solidFill>
              <a:srgbClr val="1B3A4B"/>
            </a:solidFill>
            <a:prstDash val="solid"/>
          </a:ln>
        </p:spPr>
        <p:txBody>
          <a:bodyPr/>
          <a:lstStyle/>
          <a:p>
            <a:endParaRPr lang="fr-FR" sz="2400"/>
          </a:p>
        </p:txBody>
      </p:sp>
      <p:sp>
        <p:nvSpPr>
          <p:cNvPr id="19" name="Shape 15"/>
          <p:cNvSpPr/>
          <p:nvPr/>
        </p:nvSpPr>
        <p:spPr>
          <a:xfrm>
            <a:off x="4291584" y="2901696"/>
            <a:ext cx="3511296" cy="292608"/>
          </a:xfrm>
          <a:prstGeom prst="rect">
            <a:avLst/>
          </a:prstGeom>
          <a:solidFill>
            <a:srgbClr val="1B3A4B"/>
          </a:solidFill>
          <a:ln w="12700">
            <a:solidFill>
              <a:srgbClr val="1B3A4B"/>
            </a:solidFill>
            <a:prstDash val="solid"/>
          </a:ln>
        </p:spPr>
        <p:txBody>
          <a:bodyPr/>
          <a:lstStyle/>
          <a:p>
            <a:endParaRPr lang="fr-FR" sz="2400"/>
          </a:p>
        </p:txBody>
      </p:sp>
      <p:sp>
        <p:nvSpPr>
          <p:cNvPr id="20" name="Shape 16"/>
          <p:cNvSpPr/>
          <p:nvPr/>
        </p:nvSpPr>
        <p:spPr>
          <a:xfrm>
            <a:off x="4474464" y="2633472"/>
            <a:ext cx="414528" cy="414528"/>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21" name="Text 17"/>
          <p:cNvSpPr/>
          <p:nvPr/>
        </p:nvSpPr>
        <p:spPr>
          <a:xfrm>
            <a:off x="4474464" y="2633472"/>
            <a:ext cx="414528" cy="414528"/>
          </a:xfrm>
          <a:prstGeom prst="rect">
            <a:avLst/>
          </a:prstGeom>
          <a:noFill/>
          <a:ln/>
        </p:spPr>
        <p:txBody>
          <a:bodyPr wrap="square" lIns="0" tIns="0" rIns="0" bIns="0" rtlCol="0" anchor="ctr"/>
          <a:lstStyle/>
          <a:p>
            <a:pPr algn="ctr"/>
            <a:r>
              <a:rPr lang="en-US" sz="1733" b="1" dirty="0">
                <a:solidFill>
                  <a:srgbClr val="FFFFFF"/>
                </a:solidFill>
                <a:latin typeface="Cambria" pitchFamily="34" charset="0"/>
                <a:ea typeface="Cambria" pitchFamily="34" charset="-122"/>
                <a:cs typeface="Cambria" pitchFamily="34" charset="-120"/>
              </a:rPr>
              <a:t>2</a:t>
            </a:r>
            <a:endParaRPr lang="en-US" sz="1733" dirty="0"/>
          </a:p>
        </p:txBody>
      </p:sp>
      <p:pic>
        <p:nvPicPr>
          <p:cNvPr id="22" name="Image 2" descr="preencoded.png"/>
          <p:cNvPicPr>
            <a:picLocks noChangeAspect="1"/>
          </p:cNvPicPr>
          <p:nvPr/>
        </p:nvPicPr>
        <p:blipFill>
          <a:blip r:embed="rId5"/>
          <a:stretch>
            <a:fillRect/>
          </a:stretch>
        </p:blipFill>
        <p:spPr>
          <a:xfrm>
            <a:off x="7168896" y="2645664"/>
            <a:ext cx="390144" cy="390144"/>
          </a:xfrm>
          <a:prstGeom prst="rect">
            <a:avLst/>
          </a:prstGeom>
        </p:spPr>
      </p:pic>
      <p:sp>
        <p:nvSpPr>
          <p:cNvPr id="23" name="Text 18"/>
          <p:cNvSpPr/>
          <p:nvPr/>
        </p:nvSpPr>
        <p:spPr>
          <a:xfrm>
            <a:off x="4462272" y="3291840"/>
            <a:ext cx="3169920" cy="877824"/>
          </a:xfrm>
          <a:prstGeom prst="rect">
            <a:avLst/>
          </a:prstGeom>
          <a:noFill/>
          <a:ln/>
        </p:spPr>
        <p:txBody>
          <a:bodyPr wrap="square" lIns="0" tIns="0" rIns="0" bIns="0" rtlCol="0" anchor="t"/>
          <a:lstStyle/>
          <a:p>
            <a:r>
              <a:rPr lang="en-US" sz="1667" b="1" dirty="0">
                <a:solidFill>
                  <a:srgbClr val="1B3A4B"/>
                </a:solidFill>
                <a:latin typeface="Cambria" pitchFamily="34" charset="0"/>
                <a:ea typeface="Cambria" pitchFamily="34" charset="-122"/>
                <a:cs typeface="Cambria" pitchFamily="34" charset="-120"/>
              </a:rPr>
              <a:t>Le capital social est une donnée à cartographier</a:t>
            </a:r>
            <a:endParaRPr lang="en-US" sz="1667" dirty="0"/>
          </a:p>
        </p:txBody>
      </p:sp>
      <p:sp>
        <p:nvSpPr>
          <p:cNvPr id="24" name="Text 19"/>
          <p:cNvSpPr/>
          <p:nvPr/>
        </p:nvSpPr>
        <p:spPr>
          <a:xfrm>
            <a:off x="4462272" y="4194048"/>
            <a:ext cx="3169920" cy="1853184"/>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Qui sont les personnes-ressources dans un hameau ? Quels réseaux de confiance existent ? Quelles compétences informelles sont mobilisables ?</a:t>
            </a:r>
            <a:endParaRPr lang="en-US" sz="1400" dirty="0"/>
          </a:p>
          <a:p>
            <a:endParaRPr lang="en-US" sz="1400" dirty="0"/>
          </a:p>
          <a:p>
            <a:r>
              <a:rPr lang="en-US" sz="1400" dirty="0">
                <a:solidFill>
                  <a:srgbClr val="4A6070"/>
                </a:solidFill>
                <a:latin typeface="Calibri" pitchFamily="34" charset="0"/>
                <a:ea typeface="Calibri" pitchFamily="34" charset="-122"/>
                <a:cs typeface="Calibri" pitchFamily="34" charset="-120"/>
              </a:rPr>
              <a:t>Ces données ne sont pas dans les bases techniques.</a:t>
            </a:r>
            <a:endParaRPr lang="en-US" sz="1400" dirty="0"/>
          </a:p>
        </p:txBody>
      </p:sp>
      <p:sp>
        <p:nvSpPr>
          <p:cNvPr id="25" name="Shape 20"/>
          <p:cNvSpPr/>
          <p:nvPr/>
        </p:nvSpPr>
        <p:spPr>
          <a:xfrm>
            <a:off x="8034528" y="2487168"/>
            <a:ext cx="3511296" cy="3681984"/>
          </a:xfrm>
          <a:prstGeom prst="roundRect">
            <a:avLst>
              <a:gd name="adj" fmla="val 4861"/>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26" name="Shape 21"/>
          <p:cNvSpPr/>
          <p:nvPr/>
        </p:nvSpPr>
        <p:spPr>
          <a:xfrm>
            <a:off x="8034528" y="2487168"/>
            <a:ext cx="3511296" cy="707136"/>
          </a:xfrm>
          <a:prstGeom prst="roundRect">
            <a:avLst>
              <a:gd name="adj" fmla="val 24138"/>
            </a:avLst>
          </a:prstGeom>
          <a:solidFill>
            <a:srgbClr val="C8963E"/>
          </a:solidFill>
          <a:ln w="12700">
            <a:solidFill>
              <a:srgbClr val="C8963E"/>
            </a:solidFill>
            <a:prstDash val="solid"/>
          </a:ln>
        </p:spPr>
        <p:txBody>
          <a:bodyPr/>
          <a:lstStyle/>
          <a:p>
            <a:endParaRPr lang="fr-FR" sz="2400"/>
          </a:p>
        </p:txBody>
      </p:sp>
      <p:sp>
        <p:nvSpPr>
          <p:cNvPr id="27" name="Shape 22"/>
          <p:cNvSpPr/>
          <p:nvPr/>
        </p:nvSpPr>
        <p:spPr>
          <a:xfrm>
            <a:off x="8034528" y="2901696"/>
            <a:ext cx="3511296" cy="292608"/>
          </a:xfrm>
          <a:prstGeom prst="rect">
            <a:avLst/>
          </a:prstGeom>
          <a:solidFill>
            <a:srgbClr val="C8963E"/>
          </a:solidFill>
          <a:ln w="12700">
            <a:solidFill>
              <a:srgbClr val="C8963E"/>
            </a:solidFill>
            <a:prstDash val="solid"/>
          </a:ln>
        </p:spPr>
        <p:txBody>
          <a:bodyPr/>
          <a:lstStyle/>
          <a:p>
            <a:endParaRPr lang="fr-FR" sz="2400"/>
          </a:p>
        </p:txBody>
      </p:sp>
      <p:sp>
        <p:nvSpPr>
          <p:cNvPr id="28" name="Shape 23"/>
          <p:cNvSpPr/>
          <p:nvPr/>
        </p:nvSpPr>
        <p:spPr>
          <a:xfrm>
            <a:off x="8217408" y="2633472"/>
            <a:ext cx="414528" cy="414528"/>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29" name="Text 24"/>
          <p:cNvSpPr/>
          <p:nvPr/>
        </p:nvSpPr>
        <p:spPr>
          <a:xfrm>
            <a:off x="8217408" y="2633472"/>
            <a:ext cx="414528" cy="414528"/>
          </a:xfrm>
          <a:prstGeom prst="rect">
            <a:avLst/>
          </a:prstGeom>
          <a:noFill/>
          <a:ln/>
        </p:spPr>
        <p:txBody>
          <a:bodyPr wrap="square" lIns="0" tIns="0" rIns="0" bIns="0" rtlCol="0" anchor="ctr"/>
          <a:lstStyle/>
          <a:p>
            <a:pPr algn="ctr"/>
            <a:r>
              <a:rPr lang="en-US" sz="1733" b="1" dirty="0">
                <a:solidFill>
                  <a:srgbClr val="FFFFFF"/>
                </a:solidFill>
                <a:latin typeface="Cambria" pitchFamily="34" charset="0"/>
                <a:ea typeface="Cambria" pitchFamily="34" charset="-122"/>
                <a:cs typeface="Cambria" pitchFamily="34" charset="-120"/>
              </a:rPr>
              <a:t>3</a:t>
            </a:r>
            <a:endParaRPr lang="en-US" sz="1733" dirty="0"/>
          </a:p>
        </p:txBody>
      </p:sp>
      <p:pic>
        <p:nvPicPr>
          <p:cNvPr id="30" name="Image 3" descr="preencoded.png"/>
          <p:cNvPicPr>
            <a:picLocks noChangeAspect="1"/>
          </p:cNvPicPr>
          <p:nvPr/>
        </p:nvPicPr>
        <p:blipFill>
          <a:blip r:embed="rId6"/>
          <a:stretch>
            <a:fillRect/>
          </a:stretch>
        </p:blipFill>
        <p:spPr>
          <a:xfrm>
            <a:off x="10911840" y="2645664"/>
            <a:ext cx="390144" cy="390144"/>
          </a:xfrm>
          <a:prstGeom prst="rect">
            <a:avLst/>
          </a:prstGeom>
        </p:spPr>
      </p:pic>
      <p:sp>
        <p:nvSpPr>
          <p:cNvPr id="31" name="Text 25"/>
          <p:cNvSpPr/>
          <p:nvPr/>
        </p:nvSpPr>
        <p:spPr>
          <a:xfrm>
            <a:off x="8205216" y="3291840"/>
            <a:ext cx="3169920" cy="877824"/>
          </a:xfrm>
          <a:prstGeom prst="rect">
            <a:avLst/>
          </a:prstGeom>
          <a:noFill/>
          <a:ln/>
        </p:spPr>
        <p:txBody>
          <a:bodyPr wrap="square" lIns="0" tIns="0" rIns="0" bIns="0" rtlCol="0" anchor="t"/>
          <a:lstStyle/>
          <a:p>
            <a:r>
              <a:rPr lang="en-US" sz="1667" b="1" dirty="0">
                <a:solidFill>
                  <a:srgbClr val="1B3A4B"/>
                </a:solidFill>
                <a:latin typeface="Cambria" pitchFamily="34" charset="0"/>
                <a:ea typeface="Cambria" pitchFamily="34" charset="-122"/>
                <a:cs typeface="Cambria" pitchFamily="34" charset="-120"/>
              </a:rPr>
              <a:t>La mémoire collective du risque est une ressource</a:t>
            </a:r>
            <a:endParaRPr lang="en-US" sz="1667" dirty="0"/>
          </a:p>
        </p:txBody>
      </p:sp>
      <p:sp>
        <p:nvSpPr>
          <p:cNvPr id="32" name="Text 26"/>
          <p:cNvSpPr/>
          <p:nvPr/>
        </p:nvSpPr>
        <p:spPr>
          <a:xfrm>
            <a:off x="8205216" y="4194048"/>
            <a:ext cx="3169920" cy="1853184"/>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Les profils historiques révèlent des événements, des seuils, des signaux précurseurs absents des archives institutionnelles — et perdus à chaque renouvellement de population.</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316480" cy="365760"/>
          </a:xfrm>
          <a:prstGeom prst="roundRect">
            <a:avLst>
              <a:gd name="adj" fmla="val 23333"/>
            </a:avLst>
          </a:prstGeom>
          <a:solidFill>
            <a:srgbClr val="EC6332"/>
          </a:solidFill>
          <a:ln w="12700">
            <a:solidFill>
              <a:srgbClr val="C8963E"/>
            </a:solidFill>
            <a:prstDash val="solid"/>
          </a:ln>
        </p:spPr>
        <p:txBody>
          <a:bodyPr/>
          <a:lstStyle/>
          <a:p>
            <a:endParaRPr lang="fr-FR" sz="2400"/>
          </a:p>
        </p:txBody>
      </p:sp>
      <p:sp>
        <p:nvSpPr>
          <p:cNvPr id="3" name="Text 1"/>
          <p:cNvSpPr/>
          <p:nvPr/>
        </p:nvSpPr>
        <p:spPr>
          <a:xfrm>
            <a:off x="548640" y="268224"/>
            <a:ext cx="2316480" cy="365760"/>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CONCLUSION</a:t>
            </a:r>
            <a:endParaRPr lang="en-US" sz="1200" dirty="0"/>
          </a:p>
        </p:txBody>
      </p:sp>
      <p:sp>
        <p:nvSpPr>
          <p:cNvPr id="4" name="Text 2"/>
          <p:cNvSpPr/>
          <p:nvPr/>
        </p:nvSpPr>
        <p:spPr>
          <a:xfrm>
            <a:off x="548640" y="755904"/>
            <a:ext cx="11094720" cy="707136"/>
          </a:xfrm>
          <a:prstGeom prst="rect">
            <a:avLst/>
          </a:prstGeom>
          <a:noFill/>
          <a:ln/>
        </p:spPr>
        <p:txBody>
          <a:bodyPr wrap="square" lIns="0" tIns="0" rIns="0" bIns="0" rtlCol="0" anchor="t"/>
          <a:lstStyle/>
          <a:p>
            <a:r>
              <a:rPr lang="en-US" sz="3467" b="1" dirty="0">
                <a:solidFill>
                  <a:schemeClr val="bg2">
                    <a:lumMod val="50000"/>
                  </a:schemeClr>
                </a:solidFill>
                <a:latin typeface="Cambria" pitchFamily="34" charset="0"/>
                <a:ea typeface="Cambria" pitchFamily="34" charset="-122"/>
                <a:cs typeface="Cambria" pitchFamily="34" charset="-120"/>
              </a:rPr>
              <a:t>Des principes de méthode</a:t>
            </a:r>
            <a:endParaRPr lang="en-US" sz="3467" dirty="0">
              <a:solidFill>
                <a:schemeClr val="bg2">
                  <a:lumMod val="50000"/>
                </a:schemeClr>
              </a:solidFill>
            </a:endParaRPr>
          </a:p>
        </p:txBody>
      </p:sp>
      <p:sp>
        <p:nvSpPr>
          <p:cNvPr id="5" name="Text 3"/>
          <p:cNvSpPr/>
          <p:nvPr/>
        </p:nvSpPr>
        <p:spPr>
          <a:xfrm>
            <a:off x="548640" y="1487424"/>
            <a:ext cx="11094720" cy="341376"/>
          </a:xfrm>
          <a:prstGeom prst="rect">
            <a:avLst/>
          </a:prstGeom>
          <a:noFill/>
          <a:ln/>
        </p:spPr>
        <p:txBody>
          <a:bodyPr wrap="square" lIns="0" tIns="0" rIns="0" bIns="0" rtlCol="0" anchor="t"/>
          <a:lstStyle/>
          <a:p>
            <a:r>
              <a:rPr lang="en-US" sz="1600" i="1" dirty="0">
                <a:solidFill>
                  <a:srgbClr val="8EAFC0"/>
                </a:solidFill>
                <a:latin typeface="Calibri" pitchFamily="34" charset="0"/>
                <a:ea typeface="Calibri" pitchFamily="34" charset="-122"/>
                <a:cs typeface="Calibri" pitchFamily="34" charset="-120"/>
              </a:rPr>
              <a:t>30 ans d'expérience humanitaire internationale — ce qui </a:t>
            </a:r>
            <a:r>
              <a:rPr lang="en-US" sz="1600" i="1" dirty="0" err="1">
                <a:solidFill>
                  <a:srgbClr val="8EAFC0"/>
                </a:solidFill>
                <a:latin typeface="Calibri" pitchFamily="34" charset="0"/>
                <a:ea typeface="Calibri" pitchFamily="34" charset="-122"/>
                <a:cs typeface="Calibri" pitchFamily="34" charset="-120"/>
              </a:rPr>
              <a:t>semble</a:t>
            </a:r>
            <a:r>
              <a:rPr lang="en-US" sz="1600" i="1" dirty="0">
                <a:solidFill>
                  <a:srgbClr val="8EAFC0"/>
                </a:solidFill>
                <a:latin typeface="Calibri" pitchFamily="34" charset="0"/>
                <a:ea typeface="Calibri" pitchFamily="34" charset="-122"/>
                <a:cs typeface="Calibri" pitchFamily="34" charset="-120"/>
              </a:rPr>
              <a:t> transférable</a:t>
            </a:r>
            <a:endParaRPr lang="en-US" sz="1600" dirty="0"/>
          </a:p>
        </p:txBody>
      </p:sp>
      <p:sp>
        <p:nvSpPr>
          <p:cNvPr id="6" name="Shape 4"/>
          <p:cNvSpPr/>
          <p:nvPr/>
        </p:nvSpPr>
        <p:spPr>
          <a:xfrm>
            <a:off x="548640" y="1950720"/>
            <a:ext cx="3511296" cy="2097024"/>
          </a:xfrm>
          <a:prstGeom prst="roundRect">
            <a:avLst>
              <a:gd name="adj" fmla="val 6977"/>
            </a:avLst>
          </a:prstGeom>
          <a:solidFill>
            <a:srgbClr val="2E6E8E">
              <a:alpha val="70000"/>
            </a:srgbClr>
          </a:solidFill>
          <a:ln w="12700">
            <a:solidFill>
              <a:srgbClr val="8EAFC0">
                <a:alpha val="45000"/>
              </a:srgbClr>
            </a:solidFill>
            <a:prstDash val="solid"/>
          </a:ln>
          <a:effectLst>
            <a:outerShdw blurRad="88900" dist="25400" dir="2700000" algn="bl" rotWithShape="0">
              <a:srgbClr val="000000">
                <a:alpha val="14000"/>
              </a:srgbClr>
            </a:outerShdw>
          </a:effectLst>
        </p:spPr>
        <p:txBody>
          <a:bodyPr/>
          <a:lstStyle/>
          <a:p>
            <a:endParaRPr lang="fr-FR" sz="2400"/>
          </a:p>
        </p:txBody>
      </p:sp>
      <p:pic>
        <p:nvPicPr>
          <p:cNvPr id="7" name="Image 0" descr="preencoded.png"/>
          <p:cNvPicPr>
            <a:picLocks noChangeAspect="1"/>
          </p:cNvPicPr>
          <p:nvPr/>
        </p:nvPicPr>
        <p:blipFill>
          <a:blip r:embed="rId3"/>
          <a:stretch>
            <a:fillRect/>
          </a:stretch>
        </p:blipFill>
        <p:spPr>
          <a:xfrm>
            <a:off x="743712" y="2121408"/>
            <a:ext cx="390144" cy="390144"/>
          </a:xfrm>
          <a:prstGeom prst="rect">
            <a:avLst/>
          </a:prstGeom>
        </p:spPr>
      </p:pic>
      <p:sp>
        <p:nvSpPr>
          <p:cNvPr id="8" name="Text 5"/>
          <p:cNvSpPr/>
          <p:nvPr/>
        </p:nvSpPr>
        <p:spPr>
          <a:xfrm>
            <a:off x="1255776" y="2072640"/>
            <a:ext cx="2682240" cy="438912"/>
          </a:xfrm>
          <a:prstGeom prst="rect">
            <a:avLst/>
          </a:prstGeom>
          <a:noFill/>
          <a:ln/>
        </p:spPr>
        <p:txBody>
          <a:bodyPr wrap="square" lIns="0" tIns="0" rIns="0" bIns="0" rtlCol="0" anchor="ctr"/>
          <a:lstStyle/>
          <a:p>
            <a:r>
              <a:rPr lang="en-US" sz="1533" b="1" dirty="0">
                <a:solidFill>
                  <a:srgbClr val="FFFFFF"/>
                </a:solidFill>
                <a:latin typeface="Cambria" pitchFamily="34" charset="0"/>
                <a:ea typeface="Cambria" pitchFamily="34" charset="-122"/>
                <a:cs typeface="Cambria" pitchFamily="34" charset="-120"/>
              </a:rPr>
              <a:t>Participation co-décisionnelle</a:t>
            </a:r>
            <a:endParaRPr lang="en-US" sz="1533" dirty="0"/>
          </a:p>
        </p:txBody>
      </p:sp>
      <p:sp>
        <p:nvSpPr>
          <p:cNvPr id="9" name="Text 6"/>
          <p:cNvSpPr/>
          <p:nvPr/>
        </p:nvSpPr>
        <p:spPr>
          <a:xfrm>
            <a:off x="743712" y="2633472"/>
            <a:ext cx="3145536" cy="1292352"/>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Pas consultative. Positionner les habitants comme co-analystes de leur propre vulnérabilité.</a:t>
            </a:r>
            <a:endParaRPr lang="en-US" sz="1467" dirty="0"/>
          </a:p>
        </p:txBody>
      </p:sp>
      <p:sp>
        <p:nvSpPr>
          <p:cNvPr id="10" name="Shape 7"/>
          <p:cNvSpPr/>
          <p:nvPr/>
        </p:nvSpPr>
        <p:spPr>
          <a:xfrm>
            <a:off x="4291584" y="1950720"/>
            <a:ext cx="3511296" cy="2097024"/>
          </a:xfrm>
          <a:prstGeom prst="roundRect">
            <a:avLst>
              <a:gd name="adj" fmla="val 6977"/>
            </a:avLst>
          </a:prstGeom>
          <a:solidFill>
            <a:srgbClr val="2E6E8E">
              <a:alpha val="70000"/>
            </a:srgbClr>
          </a:solidFill>
          <a:ln w="12700">
            <a:solidFill>
              <a:srgbClr val="8EAFC0">
                <a:alpha val="45000"/>
              </a:srgbClr>
            </a:solidFill>
            <a:prstDash val="solid"/>
          </a:ln>
          <a:effectLst>
            <a:outerShdw blurRad="88900" dist="25400" dir="2700000" algn="bl" rotWithShape="0">
              <a:srgbClr val="000000">
                <a:alpha val="14000"/>
              </a:srgbClr>
            </a:outerShdw>
          </a:effectLst>
        </p:spPr>
        <p:txBody>
          <a:bodyPr/>
          <a:lstStyle/>
          <a:p>
            <a:endParaRPr lang="fr-FR" sz="2400"/>
          </a:p>
        </p:txBody>
      </p:sp>
      <p:pic>
        <p:nvPicPr>
          <p:cNvPr id="11" name="Image 1" descr="preencoded.png"/>
          <p:cNvPicPr>
            <a:picLocks noChangeAspect="1"/>
          </p:cNvPicPr>
          <p:nvPr/>
        </p:nvPicPr>
        <p:blipFill>
          <a:blip r:embed="rId4"/>
          <a:stretch>
            <a:fillRect/>
          </a:stretch>
        </p:blipFill>
        <p:spPr>
          <a:xfrm>
            <a:off x="4486656" y="2121408"/>
            <a:ext cx="390144" cy="390144"/>
          </a:xfrm>
          <a:prstGeom prst="rect">
            <a:avLst/>
          </a:prstGeom>
        </p:spPr>
      </p:pic>
      <p:sp>
        <p:nvSpPr>
          <p:cNvPr id="12" name="Text 8"/>
          <p:cNvSpPr/>
          <p:nvPr/>
        </p:nvSpPr>
        <p:spPr>
          <a:xfrm>
            <a:off x="4998720" y="2072640"/>
            <a:ext cx="2682240" cy="438912"/>
          </a:xfrm>
          <a:prstGeom prst="rect">
            <a:avLst/>
          </a:prstGeom>
          <a:noFill/>
          <a:ln/>
        </p:spPr>
        <p:txBody>
          <a:bodyPr wrap="square" lIns="0" tIns="0" rIns="0" bIns="0" rtlCol="0" anchor="ctr"/>
          <a:lstStyle/>
          <a:p>
            <a:r>
              <a:rPr lang="en-US" sz="1533" b="1" dirty="0">
                <a:solidFill>
                  <a:srgbClr val="FFFFFF"/>
                </a:solidFill>
                <a:latin typeface="Cambria" pitchFamily="34" charset="0"/>
                <a:ea typeface="Cambria" pitchFamily="34" charset="-122"/>
                <a:cs typeface="Cambria" pitchFamily="34" charset="-120"/>
              </a:rPr>
              <a:t>Seuils définis avec les populations</a:t>
            </a:r>
            <a:endParaRPr lang="en-US" sz="1533" dirty="0"/>
          </a:p>
        </p:txBody>
      </p:sp>
      <p:sp>
        <p:nvSpPr>
          <p:cNvPr id="13" name="Text 9"/>
          <p:cNvSpPr/>
          <p:nvPr/>
        </p:nvSpPr>
        <p:spPr>
          <a:xfrm>
            <a:off x="4486656" y="2633472"/>
            <a:ext cx="3145536" cy="1292352"/>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Intégrant les impacts, pas seulement les paramètres physiques. Définis hors crise, pas dans l'urgence.</a:t>
            </a:r>
            <a:endParaRPr lang="en-US" sz="1467" dirty="0"/>
          </a:p>
        </p:txBody>
      </p:sp>
      <p:sp>
        <p:nvSpPr>
          <p:cNvPr id="14" name="Shape 10"/>
          <p:cNvSpPr/>
          <p:nvPr/>
        </p:nvSpPr>
        <p:spPr>
          <a:xfrm>
            <a:off x="8034528" y="1950720"/>
            <a:ext cx="3511296" cy="2097024"/>
          </a:xfrm>
          <a:prstGeom prst="roundRect">
            <a:avLst>
              <a:gd name="adj" fmla="val 6977"/>
            </a:avLst>
          </a:prstGeom>
          <a:solidFill>
            <a:srgbClr val="2E6E8E">
              <a:alpha val="70000"/>
            </a:srgbClr>
          </a:solidFill>
          <a:ln w="12700">
            <a:solidFill>
              <a:srgbClr val="8EAFC0">
                <a:alpha val="45000"/>
              </a:srgbClr>
            </a:solidFill>
            <a:prstDash val="solid"/>
          </a:ln>
          <a:effectLst>
            <a:outerShdw blurRad="88900" dist="25400" dir="2700000" algn="bl" rotWithShape="0">
              <a:srgbClr val="000000">
                <a:alpha val="14000"/>
              </a:srgbClr>
            </a:outerShdw>
          </a:effectLst>
        </p:spPr>
        <p:txBody>
          <a:bodyPr/>
          <a:lstStyle/>
          <a:p>
            <a:endParaRPr lang="fr-FR" sz="2400"/>
          </a:p>
        </p:txBody>
      </p:sp>
      <p:pic>
        <p:nvPicPr>
          <p:cNvPr id="15" name="Image 2" descr="preencoded.png"/>
          <p:cNvPicPr>
            <a:picLocks noChangeAspect="1"/>
          </p:cNvPicPr>
          <p:nvPr/>
        </p:nvPicPr>
        <p:blipFill>
          <a:blip r:embed="rId5"/>
          <a:stretch>
            <a:fillRect/>
          </a:stretch>
        </p:blipFill>
        <p:spPr>
          <a:xfrm>
            <a:off x="8229600" y="2121408"/>
            <a:ext cx="390144" cy="390144"/>
          </a:xfrm>
          <a:prstGeom prst="rect">
            <a:avLst/>
          </a:prstGeom>
        </p:spPr>
      </p:pic>
      <p:sp>
        <p:nvSpPr>
          <p:cNvPr id="16" name="Text 11"/>
          <p:cNvSpPr/>
          <p:nvPr/>
        </p:nvSpPr>
        <p:spPr>
          <a:xfrm>
            <a:off x="8741664" y="2072640"/>
            <a:ext cx="2682240" cy="438912"/>
          </a:xfrm>
          <a:prstGeom prst="rect">
            <a:avLst/>
          </a:prstGeom>
          <a:noFill/>
          <a:ln/>
        </p:spPr>
        <p:txBody>
          <a:bodyPr wrap="square" lIns="0" tIns="0" rIns="0" bIns="0" rtlCol="0" anchor="ctr"/>
          <a:lstStyle/>
          <a:p>
            <a:r>
              <a:rPr lang="en-US" sz="1533" b="1" dirty="0">
                <a:solidFill>
                  <a:srgbClr val="FFFFFF"/>
                </a:solidFill>
                <a:latin typeface="Cambria" pitchFamily="34" charset="0"/>
                <a:ea typeface="Cambria" pitchFamily="34" charset="-122"/>
                <a:cs typeface="Cambria" pitchFamily="34" charset="-120"/>
              </a:rPr>
              <a:t>Logique « no-regret »</a:t>
            </a:r>
            <a:endParaRPr lang="en-US" sz="1533" dirty="0"/>
          </a:p>
        </p:txBody>
      </p:sp>
      <p:sp>
        <p:nvSpPr>
          <p:cNvPr id="17" name="Text 12"/>
          <p:cNvSpPr/>
          <p:nvPr/>
        </p:nvSpPr>
        <p:spPr>
          <a:xfrm>
            <a:off x="8229600" y="2633472"/>
            <a:ext cx="3145536" cy="1292352"/>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Agir malgré l'incertitude. Un cadre pour dépasser l'aversion au risque institutionnel.</a:t>
            </a:r>
            <a:endParaRPr lang="en-US" sz="1467" dirty="0"/>
          </a:p>
        </p:txBody>
      </p:sp>
      <p:sp>
        <p:nvSpPr>
          <p:cNvPr id="18" name="Shape 13"/>
          <p:cNvSpPr/>
          <p:nvPr/>
        </p:nvSpPr>
        <p:spPr>
          <a:xfrm>
            <a:off x="548640" y="4206240"/>
            <a:ext cx="11094720" cy="0"/>
          </a:xfrm>
          <a:prstGeom prst="line">
            <a:avLst/>
          </a:prstGeom>
          <a:noFill/>
          <a:ln w="12700">
            <a:solidFill>
              <a:srgbClr val="8EAFC0">
                <a:alpha val="45000"/>
              </a:srgbClr>
            </a:solidFill>
            <a:prstDash val="solid"/>
          </a:ln>
        </p:spPr>
        <p:txBody>
          <a:bodyPr/>
          <a:lstStyle/>
          <a:p>
            <a:endParaRPr lang="fr-FR" sz="2400"/>
          </a:p>
        </p:txBody>
      </p:sp>
      <p:pic>
        <p:nvPicPr>
          <p:cNvPr id="19" name="Image 3" descr="preencoded.png"/>
          <p:cNvPicPr>
            <a:picLocks noChangeAspect="1"/>
          </p:cNvPicPr>
          <p:nvPr/>
        </p:nvPicPr>
        <p:blipFill>
          <a:blip r:embed="rId6"/>
          <a:stretch>
            <a:fillRect/>
          </a:stretch>
        </p:blipFill>
        <p:spPr>
          <a:xfrm>
            <a:off x="548640" y="4389120"/>
            <a:ext cx="463296" cy="463296"/>
          </a:xfrm>
          <a:prstGeom prst="rect">
            <a:avLst/>
          </a:prstGeom>
        </p:spPr>
      </p:pic>
      <p:sp>
        <p:nvSpPr>
          <p:cNvPr id="20" name="Text 14"/>
          <p:cNvSpPr/>
          <p:nvPr/>
        </p:nvSpPr>
        <p:spPr>
          <a:xfrm>
            <a:off x="1158240" y="4328160"/>
            <a:ext cx="10424160" cy="1487424"/>
          </a:xfrm>
          <a:prstGeom prst="rect">
            <a:avLst/>
          </a:prstGeom>
          <a:noFill/>
          <a:ln/>
        </p:spPr>
        <p:txBody>
          <a:bodyPr wrap="square" lIns="0" tIns="0" rIns="0" bIns="0" rtlCol="0" anchor="ctr"/>
          <a:lstStyle/>
          <a:p>
            <a:r>
              <a:rPr lang="en-US" sz="2667" b="1" dirty="0">
                <a:solidFill>
                  <a:schemeClr val="bg2">
                    <a:lumMod val="50000"/>
                  </a:schemeClr>
                </a:solidFill>
                <a:latin typeface="Cambria" pitchFamily="34" charset="0"/>
                <a:ea typeface="Cambria" pitchFamily="34" charset="-122"/>
                <a:cs typeface="Cambria" pitchFamily="34" charset="-120"/>
              </a:rPr>
              <a:t>La question n'est peut-être pas tant de mieux prévoir,</a:t>
            </a:r>
            <a:endParaRPr lang="en-US" sz="2667" dirty="0">
              <a:solidFill>
                <a:schemeClr val="bg2">
                  <a:lumMod val="50000"/>
                </a:schemeClr>
              </a:solidFill>
            </a:endParaRPr>
          </a:p>
          <a:p>
            <a:r>
              <a:rPr lang="en-US" sz="2667" b="1" dirty="0">
                <a:solidFill>
                  <a:schemeClr val="bg2">
                    <a:lumMod val="50000"/>
                  </a:schemeClr>
                </a:solidFill>
                <a:latin typeface="Cambria" pitchFamily="34" charset="0"/>
                <a:ea typeface="Cambria" pitchFamily="34" charset="-122"/>
                <a:cs typeface="Cambria" pitchFamily="34" charset="-120"/>
              </a:rPr>
              <a:t>mais de mieux décider — et de décider et d'agir avec les habitants.</a:t>
            </a:r>
            <a:endParaRPr lang="en-US" sz="2667" dirty="0">
              <a:solidFill>
                <a:schemeClr val="bg2">
                  <a:lumMod val="50000"/>
                </a:schemeClr>
              </a:solidFill>
            </a:endParaRPr>
          </a:p>
        </p:txBody>
      </p:sp>
      <p:pic>
        <p:nvPicPr>
          <p:cNvPr id="21" name="Image 4" descr="preencoded.png"/>
          <p:cNvPicPr>
            <a:picLocks noChangeAspect="1"/>
          </p:cNvPicPr>
          <p:nvPr/>
        </p:nvPicPr>
        <p:blipFill>
          <a:blip r:embed="rId7">
            <a:alphaModFix amt="40000"/>
          </a:blip>
          <a:stretch>
            <a:fillRect/>
          </a:stretch>
        </p:blipFill>
        <p:spPr>
          <a:xfrm>
            <a:off x="10728960" y="5974080"/>
            <a:ext cx="731520" cy="7315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Shape 0"/>
          <p:cNvSpPr/>
          <p:nvPr/>
        </p:nvSpPr>
        <p:spPr>
          <a:xfrm>
            <a:off x="548640" y="268224"/>
            <a:ext cx="2316480" cy="365760"/>
          </a:xfrm>
          <a:prstGeom prst="roundRect">
            <a:avLst>
              <a:gd name="adj" fmla="val 23333"/>
            </a:avLst>
          </a:prstGeom>
          <a:solidFill>
            <a:srgbClr val="EC6332"/>
          </a:solidFill>
          <a:ln w="12700">
            <a:solidFill>
              <a:srgbClr val="2E6E8E"/>
            </a:solidFill>
            <a:prstDash val="solid"/>
          </a:ln>
        </p:spPr>
        <p:txBody>
          <a:bodyPr/>
          <a:lstStyle/>
          <a:p>
            <a:endParaRPr lang="fr-FR" sz="2400" dirty="0"/>
          </a:p>
        </p:txBody>
      </p:sp>
      <p:sp>
        <p:nvSpPr>
          <p:cNvPr id="3" name="Text 1"/>
          <p:cNvSpPr/>
          <p:nvPr/>
        </p:nvSpPr>
        <p:spPr>
          <a:xfrm>
            <a:off x="548640" y="268224"/>
            <a:ext cx="2316480" cy="365760"/>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OPPORTUNITE</a:t>
            </a:r>
            <a:endParaRPr lang="en-US" sz="1200" dirty="0"/>
          </a:p>
        </p:txBody>
      </p:sp>
      <p:sp>
        <p:nvSpPr>
          <p:cNvPr id="4" name="Text 2"/>
          <p:cNvSpPr/>
          <p:nvPr/>
        </p:nvSpPr>
        <p:spPr>
          <a:xfrm>
            <a:off x="548640" y="755904"/>
            <a:ext cx="11094720" cy="707136"/>
          </a:xfrm>
          <a:prstGeom prst="rect">
            <a:avLst/>
          </a:prstGeom>
          <a:noFill/>
          <a:ln/>
        </p:spPr>
        <p:txBody>
          <a:bodyPr wrap="square" lIns="0" tIns="0" rIns="0" bIns="0" rtlCol="0" anchor="t"/>
          <a:lstStyle/>
          <a:p>
            <a:r>
              <a:rPr lang="en-US" sz="3467" dirty="0">
                <a:solidFill>
                  <a:schemeClr val="bg2">
                    <a:lumMod val="50000"/>
                  </a:schemeClr>
                </a:solidFill>
                <a:latin typeface="Cambria" pitchFamily="34" charset="0"/>
                <a:ea typeface="Cambria" pitchFamily="34" charset="-122"/>
                <a:cs typeface="Cambria" pitchFamily="34" charset="-120"/>
              </a:rPr>
              <a:t>Vers un </a:t>
            </a:r>
            <a:r>
              <a:rPr lang="en-US" sz="3467" dirty="0" err="1">
                <a:solidFill>
                  <a:schemeClr val="bg2">
                    <a:lumMod val="50000"/>
                  </a:schemeClr>
                </a:solidFill>
                <a:latin typeface="Cambria" pitchFamily="34" charset="0"/>
                <a:ea typeface="Cambria" pitchFamily="34" charset="-122"/>
                <a:cs typeface="Cambria" pitchFamily="34" charset="-120"/>
              </a:rPr>
              <a:t>projet</a:t>
            </a:r>
            <a:r>
              <a:rPr lang="en-US" sz="3467" dirty="0">
                <a:solidFill>
                  <a:schemeClr val="bg2">
                    <a:lumMod val="50000"/>
                  </a:schemeClr>
                </a:solidFill>
                <a:latin typeface="Cambria" pitchFamily="34" charset="0"/>
                <a:ea typeface="Cambria" pitchFamily="34" charset="-122"/>
                <a:cs typeface="Cambria" pitchFamily="34" charset="-120"/>
              </a:rPr>
              <a:t> de recherche-action ?</a:t>
            </a:r>
            <a:endParaRPr lang="en-US" sz="3467" dirty="0">
              <a:solidFill>
                <a:schemeClr val="bg2">
                  <a:lumMod val="50000"/>
                </a:schemeClr>
              </a:solidFill>
            </a:endParaRPr>
          </a:p>
        </p:txBody>
      </p:sp>
      <p:sp>
        <p:nvSpPr>
          <p:cNvPr id="5" name="Shape 3"/>
          <p:cNvSpPr/>
          <p:nvPr/>
        </p:nvSpPr>
        <p:spPr>
          <a:xfrm>
            <a:off x="548640" y="1584960"/>
            <a:ext cx="11094720" cy="1050000"/>
          </a:xfrm>
          <a:prstGeom prst="roundRect">
            <a:avLst>
              <a:gd name="adj" fmla="val 12195"/>
            </a:avLst>
          </a:prstGeom>
          <a:solidFill>
            <a:srgbClr val="2E6E8E">
              <a:alpha val="70000"/>
            </a:srgbClr>
          </a:solidFill>
          <a:ln w="12700">
            <a:solidFill>
              <a:srgbClr val="8EAFC0">
                <a:alpha val="45000"/>
              </a:srgbClr>
            </a:solidFill>
            <a:prstDash val="solid"/>
          </a:ln>
        </p:spPr>
        <p:txBody>
          <a:bodyPr/>
          <a:lstStyle/>
          <a:p>
            <a:endParaRPr lang="fr-FR" sz="2400"/>
          </a:p>
        </p:txBody>
      </p:sp>
      <p:sp>
        <p:nvSpPr>
          <p:cNvPr id="30" name="Shape 30"/>
          <p:cNvSpPr/>
          <p:nvPr/>
        </p:nvSpPr>
        <p:spPr>
          <a:xfrm>
            <a:off x="731520" y="2003328"/>
            <a:ext cx="365760" cy="365760"/>
          </a:xfrm>
          <a:prstGeom prst="ellipse">
            <a:avLst/>
          </a:prstGeom>
          <a:solidFill>
            <a:srgbClr val="EC6332"/>
          </a:solidFill>
          <a:ln w="12700">
            <a:solidFill>
              <a:srgbClr val="EC6332"/>
            </a:solidFill>
            <a:prstDash val="solid"/>
          </a:ln>
        </p:spPr>
        <p:txBody>
          <a:bodyPr/>
          <a:lstStyle/>
          <a:p>
            <a:endParaRPr lang="fr-FR" sz="2400"/>
          </a:p>
        </p:txBody>
      </p:sp>
      <p:sp>
        <p:nvSpPr>
          <p:cNvPr id="31" name="Text 31"/>
          <p:cNvSpPr/>
          <p:nvPr/>
        </p:nvSpPr>
        <p:spPr>
          <a:xfrm>
            <a:off x="731520" y="2003328"/>
            <a:ext cx="365760" cy="365760"/>
          </a:xfrm>
          <a:prstGeom prst="rect">
            <a:avLst/>
          </a:prstGeom>
          <a:noFill/>
          <a:ln/>
        </p:spPr>
        <p:txBody>
          <a:bodyPr wrap="square" lIns="0" tIns="0" rIns="0" bIns="0" rtlCol="0" anchor="ctr"/>
          <a:lstStyle/>
          <a:p>
            <a:pPr algn="ctr"/>
            <a:r>
              <a:rPr lang="fr-FR" sz="1333" b="1" dirty="0">
                <a:solidFill>
                  <a:srgbClr val="FFFFFF"/>
                </a:solidFill>
                <a:latin typeface="Calibri" pitchFamily="34" charset="0"/>
              </a:rPr>
              <a:t>A</a:t>
            </a:r>
          </a:p>
        </p:txBody>
      </p:sp>
      <p:sp>
        <p:nvSpPr>
          <p:cNvPr id="32" name="Text 32"/>
          <p:cNvSpPr/>
          <p:nvPr/>
        </p:nvSpPr>
        <p:spPr>
          <a:xfrm>
            <a:off x="1292352" y="1633728"/>
            <a:ext cx="10094976" cy="1001000"/>
          </a:xfrm>
          <a:prstGeom prst="rect">
            <a:avLst/>
          </a:prstGeom>
          <a:noFill/>
          <a:ln/>
        </p:spPr>
        <p:txBody>
          <a:bodyPr wrap="square" lIns="0" tIns="91440" rIns="0" bIns="0" rtlCol="0" anchor="ctr"/>
          <a:lstStyle/>
          <a:p>
            <a:pPr>
              <a:lnSpc>
                <a:spcPts val="3000"/>
              </a:lnSpc>
            </a:pPr>
            <a:r>
              <a:rPr lang="fr-FR" sz="1600" b="1" dirty="0">
                <a:solidFill>
                  <a:srgbClr val="FFFFFF"/>
                </a:solidFill>
                <a:latin typeface="Calibri" pitchFamily="34" charset="0"/>
              </a:rPr>
              <a:t>Recherche-action participative</a:t>
            </a:r>
          </a:p>
          <a:p>
            <a:pPr>
              <a:lnSpc>
                <a:spcPts val="2800"/>
              </a:lnSpc>
            </a:pPr>
            <a:r>
              <a:rPr lang="fr-FR" sz="1333" dirty="0">
                <a:solidFill>
                  <a:srgbClr val="D0E4EF"/>
                </a:solidFill>
                <a:latin typeface="Calibri" pitchFamily="34" charset="0"/>
              </a:rPr>
              <a:t>Transformer les approches CBDRM en démarche opérationnelle adaptée aux territoires alpins français</a:t>
            </a:r>
          </a:p>
        </p:txBody>
      </p:sp>
      <p:sp>
        <p:nvSpPr>
          <p:cNvPr id="8" name="Shape 5"/>
          <p:cNvSpPr/>
          <p:nvPr/>
        </p:nvSpPr>
        <p:spPr>
          <a:xfrm>
            <a:off x="548640" y="2731008"/>
            <a:ext cx="11094720" cy="1050000"/>
          </a:xfrm>
          <a:prstGeom prst="roundRect">
            <a:avLst>
              <a:gd name="adj" fmla="val 10638"/>
            </a:avLst>
          </a:prstGeom>
          <a:solidFill>
            <a:srgbClr val="2E6E8E">
              <a:alpha val="50000"/>
            </a:srgbClr>
          </a:solidFill>
          <a:ln w="12700">
            <a:solidFill>
              <a:srgbClr val="8EAFC0">
                <a:alpha val="35000"/>
              </a:srgbClr>
            </a:solidFill>
            <a:prstDash val="solid"/>
          </a:ln>
        </p:spPr>
        <p:txBody>
          <a:bodyPr/>
          <a:lstStyle/>
          <a:p>
            <a:endParaRPr lang="fr-FR" sz="2400"/>
          </a:p>
        </p:txBody>
      </p:sp>
      <p:sp>
        <p:nvSpPr>
          <p:cNvPr id="9" name="Shape 6"/>
          <p:cNvSpPr/>
          <p:nvPr/>
        </p:nvSpPr>
        <p:spPr>
          <a:xfrm>
            <a:off x="731520" y="3148704"/>
            <a:ext cx="365760" cy="365760"/>
          </a:xfrm>
          <a:prstGeom prst="ellipse">
            <a:avLst/>
          </a:prstGeom>
          <a:solidFill>
            <a:srgbClr val="C8963E"/>
          </a:solidFill>
          <a:ln w="12700">
            <a:solidFill>
              <a:srgbClr val="C8963E"/>
            </a:solidFill>
            <a:prstDash val="solid"/>
          </a:ln>
        </p:spPr>
        <p:txBody>
          <a:bodyPr/>
          <a:lstStyle/>
          <a:p>
            <a:endParaRPr lang="fr-FR" sz="2400"/>
          </a:p>
        </p:txBody>
      </p:sp>
      <p:sp>
        <p:nvSpPr>
          <p:cNvPr id="10" name="Text 7"/>
          <p:cNvSpPr/>
          <p:nvPr/>
        </p:nvSpPr>
        <p:spPr>
          <a:xfrm>
            <a:off x="731520" y="3148704"/>
            <a:ext cx="365760" cy="365760"/>
          </a:xfrm>
          <a:prstGeom prst="rect">
            <a:avLst/>
          </a:prstGeom>
          <a:noFill/>
          <a:ln/>
        </p:spPr>
        <p:txBody>
          <a:bodyPr wrap="square" lIns="0" tIns="0" rIns="0" bIns="0" rtlCol="0" anchor="ctr"/>
          <a:lstStyle/>
          <a:p>
            <a:pPr algn="ctr"/>
            <a:r>
              <a:rPr lang="fr-FR" sz="1333" b="1" dirty="0">
                <a:solidFill>
                  <a:srgbClr val="FFFFFF"/>
                </a:solidFill>
                <a:latin typeface="Calibri" pitchFamily="34" charset="0"/>
              </a:rPr>
              <a:t>B</a:t>
            </a:r>
          </a:p>
        </p:txBody>
      </p:sp>
      <p:sp>
        <p:nvSpPr>
          <p:cNvPr id="12" name="Text 8"/>
          <p:cNvSpPr/>
          <p:nvPr/>
        </p:nvSpPr>
        <p:spPr>
          <a:xfrm>
            <a:off x="1292352" y="2779776"/>
            <a:ext cx="10094976" cy="1001000"/>
          </a:xfrm>
          <a:prstGeom prst="rect">
            <a:avLst/>
          </a:prstGeom>
          <a:noFill/>
          <a:ln/>
        </p:spPr>
        <p:txBody>
          <a:bodyPr wrap="square" lIns="0" tIns="91440" rIns="0" bIns="0" rtlCol="0" anchor="ctr"/>
          <a:lstStyle/>
          <a:p>
            <a:pPr>
              <a:lnSpc>
                <a:spcPts val="3000"/>
              </a:lnSpc>
            </a:pPr>
            <a:r>
              <a:rPr lang="fr-FR" sz="1600" b="1" dirty="0">
                <a:solidFill>
                  <a:srgbClr val="FFFFFF"/>
                </a:solidFill>
                <a:latin typeface="Calibri" pitchFamily="34" charset="0"/>
              </a:rPr>
              <a:t>Test d’outils et d’approches</a:t>
            </a:r>
          </a:p>
          <a:p>
            <a:pPr>
              <a:lnSpc>
                <a:spcPts val="2800"/>
              </a:lnSpc>
            </a:pPr>
            <a:r>
              <a:rPr lang="fr-FR" sz="1333" dirty="0">
                <a:solidFill>
                  <a:srgbClr val="D0E4EF"/>
                </a:solidFill>
                <a:latin typeface="Calibri" pitchFamily="34" charset="0"/>
              </a:rPr>
              <a:t>Sélection et adaptation d’outils CBDRM (VCA, cartographie participative, diagnostic communautaire) au contexte alpin</a:t>
            </a:r>
          </a:p>
        </p:txBody>
      </p:sp>
      <p:sp>
        <p:nvSpPr>
          <p:cNvPr id="13" name="Shape 9"/>
          <p:cNvSpPr/>
          <p:nvPr/>
        </p:nvSpPr>
        <p:spPr>
          <a:xfrm>
            <a:off x="548640" y="3877008"/>
            <a:ext cx="11094720" cy="1050000"/>
          </a:xfrm>
          <a:prstGeom prst="roundRect">
            <a:avLst>
              <a:gd name="adj" fmla="val 10638"/>
            </a:avLst>
          </a:prstGeom>
          <a:solidFill>
            <a:srgbClr val="244B5C">
              <a:alpha val="65000"/>
            </a:srgbClr>
          </a:solidFill>
          <a:ln w="12700">
            <a:solidFill>
              <a:srgbClr val="8EAFC0">
                <a:alpha val="35000"/>
              </a:srgbClr>
            </a:solidFill>
            <a:prstDash val="solid"/>
          </a:ln>
        </p:spPr>
        <p:txBody>
          <a:bodyPr/>
          <a:lstStyle/>
          <a:p>
            <a:endParaRPr lang="fr-FR" sz="2400"/>
          </a:p>
        </p:txBody>
      </p:sp>
      <p:sp>
        <p:nvSpPr>
          <p:cNvPr id="14" name="Shape 10"/>
          <p:cNvSpPr/>
          <p:nvPr/>
        </p:nvSpPr>
        <p:spPr>
          <a:xfrm>
            <a:off x="731520" y="4294560"/>
            <a:ext cx="365760" cy="365760"/>
          </a:xfrm>
          <a:prstGeom prst="ellipse">
            <a:avLst/>
          </a:prstGeom>
          <a:solidFill>
            <a:srgbClr val="C8963E"/>
          </a:solidFill>
          <a:ln w="12700">
            <a:solidFill>
              <a:srgbClr val="C8963E"/>
            </a:solidFill>
            <a:prstDash val="solid"/>
          </a:ln>
        </p:spPr>
        <p:txBody>
          <a:bodyPr/>
          <a:lstStyle/>
          <a:p>
            <a:endParaRPr lang="fr-FR" sz="2400"/>
          </a:p>
        </p:txBody>
      </p:sp>
      <p:sp>
        <p:nvSpPr>
          <p:cNvPr id="15" name="Text 11"/>
          <p:cNvSpPr/>
          <p:nvPr/>
        </p:nvSpPr>
        <p:spPr>
          <a:xfrm>
            <a:off x="731520" y="4294560"/>
            <a:ext cx="365760" cy="365760"/>
          </a:xfrm>
          <a:prstGeom prst="rect">
            <a:avLst/>
          </a:prstGeom>
          <a:noFill/>
          <a:ln/>
        </p:spPr>
        <p:txBody>
          <a:bodyPr wrap="square" lIns="0" tIns="0" rIns="0" bIns="0" rtlCol="0" anchor="ctr"/>
          <a:lstStyle/>
          <a:p>
            <a:pPr algn="ctr"/>
            <a:r>
              <a:rPr lang="fr-FR" sz="1333" b="1" dirty="0">
                <a:solidFill>
                  <a:srgbClr val="FFFFFF"/>
                </a:solidFill>
                <a:latin typeface="Calibri" pitchFamily="34" charset="0"/>
              </a:rPr>
              <a:t>C</a:t>
            </a:r>
          </a:p>
        </p:txBody>
      </p:sp>
      <p:sp>
        <p:nvSpPr>
          <p:cNvPr id="17" name="Text 12"/>
          <p:cNvSpPr/>
          <p:nvPr/>
        </p:nvSpPr>
        <p:spPr>
          <a:xfrm>
            <a:off x="1292352" y="3925776"/>
            <a:ext cx="10094976" cy="1001000"/>
          </a:xfrm>
          <a:prstGeom prst="rect">
            <a:avLst/>
          </a:prstGeom>
          <a:noFill/>
          <a:ln/>
        </p:spPr>
        <p:txBody>
          <a:bodyPr wrap="square" lIns="0" tIns="91440" rIns="0" bIns="0" rtlCol="0" anchor="ctr"/>
          <a:lstStyle/>
          <a:p>
            <a:pPr>
              <a:lnSpc>
                <a:spcPts val="3000"/>
              </a:lnSpc>
            </a:pPr>
            <a:r>
              <a:rPr lang="fr-FR" sz="1600" b="1" dirty="0">
                <a:solidFill>
                  <a:srgbClr val="FFFFFF"/>
                </a:solidFill>
                <a:latin typeface="Calibri" pitchFamily="34" charset="0"/>
              </a:rPr>
              <a:t>Mises en situation</a:t>
            </a:r>
          </a:p>
          <a:p>
            <a:pPr>
              <a:lnSpc>
                <a:spcPts val="2800"/>
              </a:lnSpc>
            </a:pPr>
            <a:r>
              <a:rPr lang="fr-FR" sz="1333" dirty="0">
                <a:solidFill>
                  <a:srgbClr val="D0E4EF"/>
                </a:solidFill>
                <a:latin typeface="Calibri" pitchFamily="34" charset="0"/>
              </a:rPr>
              <a:t>Exercices pratiques avec les acteurs locaux (collectivités, associations, habitants) pour expérimenter les approches CBDRM sur le terrain alpin</a:t>
            </a:r>
          </a:p>
        </p:txBody>
      </p:sp>
      <p:sp>
        <p:nvSpPr>
          <p:cNvPr id="18" name="Shape 13"/>
          <p:cNvSpPr/>
          <p:nvPr/>
        </p:nvSpPr>
        <p:spPr>
          <a:xfrm>
            <a:off x="548640" y="4923008"/>
            <a:ext cx="11094720" cy="1250000"/>
          </a:xfrm>
          <a:prstGeom prst="roundRect">
            <a:avLst>
              <a:gd name="adj" fmla="val 10638"/>
            </a:avLst>
          </a:prstGeom>
          <a:solidFill>
            <a:srgbClr val="1E3D4E">
              <a:alpha val="80000"/>
            </a:srgbClr>
          </a:solidFill>
          <a:ln w="12700">
            <a:solidFill>
              <a:srgbClr val="8EAFC0">
                <a:alpha val="35000"/>
              </a:srgbClr>
            </a:solidFill>
            <a:prstDash val="solid"/>
          </a:ln>
        </p:spPr>
        <p:txBody>
          <a:bodyPr/>
          <a:lstStyle/>
          <a:p>
            <a:endParaRPr lang="fr-FR" sz="2400"/>
          </a:p>
        </p:txBody>
      </p:sp>
      <p:sp>
        <p:nvSpPr>
          <p:cNvPr id="19" name="Shape 14"/>
          <p:cNvSpPr/>
          <p:nvPr/>
        </p:nvSpPr>
        <p:spPr>
          <a:xfrm>
            <a:off x="731520" y="5349488"/>
            <a:ext cx="365760" cy="365760"/>
          </a:xfrm>
          <a:prstGeom prst="ellipse">
            <a:avLst/>
          </a:prstGeom>
          <a:solidFill>
            <a:srgbClr val="C8963E"/>
          </a:solidFill>
          <a:ln w="12700">
            <a:solidFill>
              <a:srgbClr val="C8963E"/>
            </a:solidFill>
            <a:prstDash val="solid"/>
          </a:ln>
        </p:spPr>
        <p:txBody>
          <a:bodyPr/>
          <a:lstStyle/>
          <a:p>
            <a:endParaRPr lang="fr-FR" sz="2400"/>
          </a:p>
        </p:txBody>
      </p:sp>
      <p:sp>
        <p:nvSpPr>
          <p:cNvPr id="20" name="Text 15"/>
          <p:cNvSpPr/>
          <p:nvPr/>
        </p:nvSpPr>
        <p:spPr>
          <a:xfrm>
            <a:off x="731520" y="5349488"/>
            <a:ext cx="365760" cy="365760"/>
          </a:xfrm>
          <a:prstGeom prst="rect">
            <a:avLst/>
          </a:prstGeom>
          <a:noFill/>
          <a:ln/>
        </p:spPr>
        <p:txBody>
          <a:bodyPr wrap="square" lIns="0" tIns="0" rIns="0" bIns="0" rtlCol="0" anchor="ctr"/>
          <a:lstStyle/>
          <a:p>
            <a:pPr algn="ctr"/>
            <a:r>
              <a:rPr lang="fr-FR" sz="1333" b="1" dirty="0">
                <a:solidFill>
                  <a:srgbClr val="FFFFFF"/>
                </a:solidFill>
                <a:latin typeface="Calibri" pitchFamily="34" charset="0"/>
              </a:rPr>
              <a:t>D</a:t>
            </a:r>
          </a:p>
        </p:txBody>
      </p:sp>
      <p:sp>
        <p:nvSpPr>
          <p:cNvPr id="22" name="Text 16"/>
          <p:cNvSpPr/>
          <p:nvPr/>
        </p:nvSpPr>
        <p:spPr>
          <a:xfrm>
            <a:off x="1292352" y="4971776"/>
            <a:ext cx="10094976" cy="1151000"/>
          </a:xfrm>
          <a:prstGeom prst="rect">
            <a:avLst/>
          </a:prstGeom>
          <a:noFill/>
          <a:ln/>
        </p:spPr>
        <p:txBody>
          <a:bodyPr wrap="square" lIns="0" tIns="91440" rIns="0" bIns="0" rtlCol="0" anchor="ctr"/>
          <a:lstStyle/>
          <a:p>
            <a:pPr>
              <a:lnSpc>
                <a:spcPts val="3000"/>
              </a:lnSpc>
            </a:pPr>
            <a:r>
              <a:rPr lang="fr-FR" sz="1600" b="1" dirty="0">
                <a:solidFill>
                  <a:srgbClr val="FFFFFF"/>
                </a:solidFill>
                <a:latin typeface="Calibri" pitchFamily="34" charset="0"/>
              </a:rPr>
              <a:t>Retours d’expériences</a:t>
            </a:r>
          </a:p>
          <a:p>
            <a:pPr>
              <a:lnSpc>
                <a:spcPts val="2800"/>
              </a:lnSpc>
            </a:pPr>
            <a:r>
              <a:rPr lang="fr-FR" sz="1333" dirty="0">
                <a:solidFill>
                  <a:srgbClr val="D0E4EF"/>
                </a:solidFill>
                <a:latin typeface="Calibri" pitchFamily="34" charset="0"/>
              </a:rPr>
              <a:t>Capitalisation des enseignements issus des expérimentations — diffusion d’un guide méthodologique pour les acteurs du territoire alpin</a:t>
            </a:r>
          </a:p>
        </p:txBody>
      </p:sp>
      <p:sp>
        <p:nvSpPr>
          <p:cNvPr id="23" name="Shape 17"/>
          <p:cNvSpPr/>
          <p:nvPr/>
        </p:nvSpPr>
        <p:spPr>
          <a:xfrm>
            <a:off x="548640" y="6217920"/>
            <a:ext cx="11094720" cy="0"/>
          </a:xfrm>
          <a:prstGeom prst="line">
            <a:avLst/>
          </a:prstGeom>
          <a:noFill/>
          <a:ln w="12700">
            <a:solidFill>
              <a:srgbClr val="8EAFC0">
                <a:alpha val="40000"/>
              </a:srgbClr>
            </a:solidFill>
            <a:prstDash val="solid"/>
          </a:ln>
        </p:spPr>
        <p:txBody>
          <a:bodyPr/>
          <a:lstStyle/>
          <a:p>
            <a:endParaRPr lang="fr-F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B12064C-2B0C-08D8-7E8D-CCC2928BFA5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F2D7D63-534A-8340-8F0F-F69FCAB1F5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8456" y="6169941"/>
            <a:ext cx="650184" cy="489476"/>
          </a:xfrm>
          <a:prstGeom prst="rect">
            <a:avLst/>
          </a:prstGeom>
        </p:spPr>
      </p:pic>
      <p:sp>
        <p:nvSpPr>
          <p:cNvPr id="12" name="Text 2"/>
          <p:cNvSpPr/>
          <p:nvPr/>
        </p:nvSpPr>
        <p:spPr>
          <a:xfrm>
            <a:off x="609600" y="914400"/>
            <a:ext cx="8290560" cy="1950720"/>
          </a:xfrm>
          <a:prstGeom prst="rect">
            <a:avLst/>
          </a:prstGeom>
          <a:noFill/>
          <a:ln/>
        </p:spPr>
        <p:txBody>
          <a:bodyPr wrap="square" lIns="0" tIns="0" rIns="0" bIns="0" rtlCol="0" anchor="t"/>
          <a:lstStyle/>
          <a:p>
            <a:r>
              <a:rPr lang="en-US" sz="4000" b="1" dirty="0">
                <a:solidFill>
                  <a:srgbClr val="EC6332"/>
                </a:solidFill>
                <a:latin typeface="Cambria" pitchFamily="34" charset="0"/>
                <a:ea typeface="Cambria" pitchFamily="34" charset="-122"/>
                <a:cs typeface="Cambria" pitchFamily="34" charset="-120"/>
              </a:rPr>
              <a:t>Pourquoi ce détour par</a:t>
            </a:r>
            <a:endParaRPr lang="en-US" sz="4000" dirty="0">
              <a:solidFill>
                <a:srgbClr val="EC6332"/>
              </a:solidFill>
            </a:endParaRPr>
          </a:p>
          <a:p>
            <a:r>
              <a:rPr lang="en-US" sz="4000" b="1" dirty="0">
                <a:solidFill>
                  <a:srgbClr val="EC6332"/>
                </a:solidFill>
                <a:latin typeface="Cambria" pitchFamily="34" charset="0"/>
                <a:ea typeface="Cambria" pitchFamily="34" charset="-122"/>
                <a:cs typeface="Cambria" pitchFamily="34" charset="-120"/>
              </a:rPr>
              <a:t>l'humanitaire international ?</a:t>
            </a:r>
            <a:endParaRPr lang="en-US" sz="4000" dirty="0">
              <a:solidFill>
                <a:srgbClr val="EC6332"/>
              </a:solidFill>
            </a:endParaRPr>
          </a:p>
        </p:txBody>
      </p:sp>
      <p:sp>
        <p:nvSpPr>
          <p:cNvPr id="16" name="Shape 4"/>
          <p:cNvSpPr/>
          <p:nvPr/>
        </p:nvSpPr>
        <p:spPr>
          <a:xfrm>
            <a:off x="526472" y="2506485"/>
            <a:ext cx="3474720" cy="2560320"/>
          </a:xfrm>
          <a:prstGeom prst="roundRect">
            <a:avLst>
              <a:gd name="adj" fmla="val 7143"/>
            </a:avLst>
          </a:prstGeom>
          <a:solidFill>
            <a:srgbClr val="2E6E8E">
              <a:alpha val="70000"/>
            </a:srgbClr>
          </a:solidFill>
          <a:ln w="12700">
            <a:solidFill>
              <a:srgbClr val="8EAFC0">
                <a:alpha val="40000"/>
              </a:srgbClr>
            </a:solidFill>
            <a:prstDash val="solid"/>
          </a:ln>
          <a:effectLst>
            <a:outerShdw blurRad="101600" dist="38100" dir="2700000" algn="bl" rotWithShape="0">
              <a:srgbClr val="000000">
                <a:alpha val="18000"/>
              </a:srgbClr>
            </a:outerShdw>
          </a:effectLst>
        </p:spPr>
        <p:txBody>
          <a:bodyPr/>
          <a:lstStyle/>
          <a:p>
            <a:endParaRPr lang="fr-FR" sz="2400"/>
          </a:p>
        </p:txBody>
      </p:sp>
      <p:sp>
        <p:nvSpPr>
          <p:cNvPr id="17" name="Shape 7"/>
          <p:cNvSpPr/>
          <p:nvPr/>
        </p:nvSpPr>
        <p:spPr>
          <a:xfrm>
            <a:off x="4269416" y="2506485"/>
            <a:ext cx="3474720" cy="2560320"/>
          </a:xfrm>
          <a:prstGeom prst="roundRect">
            <a:avLst>
              <a:gd name="adj" fmla="val 7143"/>
            </a:avLst>
          </a:prstGeom>
          <a:solidFill>
            <a:srgbClr val="2E6E8E">
              <a:alpha val="70000"/>
            </a:srgbClr>
          </a:solidFill>
          <a:ln w="12700">
            <a:solidFill>
              <a:srgbClr val="8EAFC0">
                <a:alpha val="40000"/>
              </a:srgbClr>
            </a:solidFill>
            <a:prstDash val="solid"/>
          </a:ln>
          <a:effectLst>
            <a:outerShdw blurRad="101600" dist="38100" dir="2700000" algn="bl" rotWithShape="0">
              <a:srgbClr val="000000">
                <a:alpha val="18000"/>
              </a:srgbClr>
            </a:outerShdw>
          </a:effectLst>
        </p:spPr>
        <p:txBody>
          <a:bodyPr/>
          <a:lstStyle/>
          <a:p>
            <a:endParaRPr lang="fr-FR" sz="2400"/>
          </a:p>
        </p:txBody>
      </p:sp>
      <p:sp>
        <p:nvSpPr>
          <p:cNvPr id="18" name="Shape 10"/>
          <p:cNvSpPr/>
          <p:nvPr/>
        </p:nvSpPr>
        <p:spPr>
          <a:xfrm>
            <a:off x="8012360" y="2506485"/>
            <a:ext cx="3474720" cy="2560320"/>
          </a:xfrm>
          <a:prstGeom prst="roundRect">
            <a:avLst>
              <a:gd name="adj" fmla="val 7143"/>
            </a:avLst>
          </a:prstGeom>
          <a:solidFill>
            <a:srgbClr val="2E6E8E">
              <a:alpha val="70000"/>
            </a:srgbClr>
          </a:solidFill>
          <a:ln w="12700">
            <a:solidFill>
              <a:srgbClr val="8EAFC0">
                <a:alpha val="40000"/>
              </a:srgbClr>
            </a:solidFill>
            <a:prstDash val="solid"/>
          </a:ln>
          <a:effectLst>
            <a:outerShdw blurRad="101600" dist="38100" dir="2700000" algn="bl" rotWithShape="0">
              <a:srgbClr val="000000">
                <a:alpha val="18000"/>
              </a:srgbClr>
            </a:outerShdw>
          </a:effectLst>
        </p:spPr>
        <p:txBody>
          <a:bodyPr/>
          <a:lstStyle/>
          <a:p>
            <a:endParaRPr lang="fr-FR" sz="2400"/>
          </a:p>
        </p:txBody>
      </p:sp>
      <p:pic>
        <p:nvPicPr>
          <p:cNvPr id="19" name="Image 3" descr="preencoded.png"/>
          <p:cNvPicPr>
            <a:picLocks noChangeAspect="1"/>
          </p:cNvPicPr>
          <p:nvPr/>
        </p:nvPicPr>
        <p:blipFill>
          <a:blip r:embed="rId5"/>
          <a:stretch>
            <a:fillRect/>
          </a:stretch>
        </p:blipFill>
        <p:spPr>
          <a:xfrm>
            <a:off x="1147630" y="5537620"/>
            <a:ext cx="341376" cy="341376"/>
          </a:xfrm>
          <a:prstGeom prst="rect">
            <a:avLst/>
          </a:prstGeom>
        </p:spPr>
      </p:pic>
      <p:sp>
        <p:nvSpPr>
          <p:cNvPr id="20" name="Text 13"/>
          <p:cNvSpPr/>
          <p:nvPr/>
        </p:nvSpPr>
        <p:spPr>
          <a:xfrm>
            <a:off x="1653837" y="5498193"/>
            <a:ext cx="10728960" cy="487680"/>
          </a:xfrm>
          <a:prstGeom prst="rect">
            <a:avLst/>
          </a:prstGeom>
          <a:noFill/>
          <a:ln/>
        </p:spPr>
        <p:txBody>
          <a:bodyPr wrap="square" lIns="0" tIns="0" rIns="0" bIns="0" rtlCol="0" anchor="ctr"/>
          <a:lstStyle/>
          <a:p>
            <a:r>
              <a:rPr lang="en-US" sz="1467" b="1" i="1" dirty="0">
                <a:solidFill>
                  <a:srgbClr val="8EAFC0"/>
                </a:solidFill>
                <a:latin typeface="Calibri" pitchFamily="34" charset="0"/>
                <a:ea typeface="Calibri" pitchFamily="34" charset="-122"/>
                <a:cs typeface="Calibri" pitchFamily="34" charset="-120"/>
              </a:rPr>
              <a:t>Non pas « faire comme le secteur humanitaire » — mais s'en inspirer pour nourrir la </a:t>
            </a:r>
            <a:r>
              <a:rPr lang="en-US" sz="1467" b="1" i="1" dirty="0" err="1">
                <a:solidFill>
                  <a:srgbClr val="8EAFC0"/>
                </a:solidFill>
                <a:latin typeface="Calibri" pitchFamily="34" charset="0"/>
                <a:ea typeface="Calibri" pitchFamily="34" charset="-122"/>
                <a:cs typeface="Calibri" pitchFamily="34" charset="-120"/>
              </a:rPr>
              <a:t>réflexion</a:t>
            </a:r>
            <a:endParaRPr lang="en-US" sz="1467" b="1" dirty="0"/>
          </a:p>
        </p:txBody>
      </p:sp>
      <p:pic>
        <p:nvPicPr>
          <p:cNvPr id="21" name="Image 0" descr="preencoded.png"/>
          <p:cNvPicPr>
            <a:picLocks noChangeAspect="1"/>
          </p:cNvPicPr>
          <p:nvPr/>
        </p:nvPicPr>
        <p:blipFill>
          <a:blip r:embed="rId6"/>
          <a:stretch>
            <a:fillRect/>
          </a:stretch>
        </p:blipFill>
        <p:spPr>
          <a:xfrm>
            <a:off x="745928" y="2689365"/>
            <a:ext cx="463296" cy="463296"/>
          </a:xfrm>
          <a:prstGeom prst="rect">
            <a:avLst/>
          </a:prstGeom>
        </p:spPr>
      </p:pic>
      <p:sp>
        <p:nvSpPr>
          <p:cNvPr id="22" name="Text 5"/>
          <p:cNvSpPr/>
          <p:nvPr/>
        </p:nvSpPr>
        <p:spPr>
          <a:xfrm>
            <a:off x="672776" y="3213621"/>
            <a:ext cx="3182112" cy="365760"/>
          </a:xfrm>
          <a:prstGeom prst="rect">
            <a:avLst/>
          </a:prstGeom>
          <a:noFill/>
          <a:ln/>
        </p:spPr>
        <p:txBody>
          <a:bodyPr wrap="square" lIns="0" tIns="0" rIns="0" bIns="0" rtlCol="0" anchor="ctr"/>
          <a:lstStyle/>
          <a:p>
            <a:r>
              <a:rPr lang="en-US" sz="1133" b="1" kern="0" spc="160" dirty="0">
                <a:solidFill>
                  <a:srgbClr val="C8963E"/>
                </a:solidFill>
                <a:latin typeface="Calibri" pitchFamily="34" charset="0"/>
                <a:ea typeface="Calibri" pitchFamily="34" charset="-122"/>
                <a:cs typeface="Calibri" pitchFamily="34" charset="-120"/>
              </a:rPr>
              <a:t>CONSTAT PARTAGÉ</a:t>
            </a:r>
            <a:endParaRPr lang="en-US" sz="1133" dirty="0"/>
          </a:p>
        </p:txBody>
      </p:sp>
      <p:sp>
        <p:nvSpPr>
          <p:cNvPr id="23" name="Text 6"/>
          <p:cNvSpPr/>
          <p:nvPr/>
        </p:nvSpPr>
        <p:spPr>
          <a:xfrm>
            <a:off x="672776" y="3628149"/>
            <a:ext cx="3182112" cy="1341120"/>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Les populations ne sont pas de simples bénéficiaires passifs — elles sont une ressource.</a:t>
            </a:r>
            <a:endParaRPr lang="en-US" sz="1467" dirty="0"/>
          </a:p>
        </p:txBody>
      </p:sp>
      <p:pic>
        <p:nvPicPr>
          <p:cNvPr id="24" name="Image 1" descr="preencoded.png"/>
          <p:cNvPicPr>
            <a:picLocks noChangeAspect="1"/>
          </p:cNvPicPr>
          <p:nvPr/>
        </p:nvPicPr>
        <p:blipFill>
          <a:blip r:embed="rId7"/>
          <a:stretch>
            <a:fillRect/>
          </a:stretch>
        </p:blipFill>
        <p:spPr>
          <a:xfrm>
            <a:off x="4488872" y="2689365"/>
            <a:ext cx="463296" cy="463296"/>
          </a:xfrm>
          <a:prstGeom prst="rect">
            <a:avLst/>
          </a:prstGeom>
        </p:spPr>
      </p:pic>
      <p:sp>
        <p:nvSpPr>
          <p:cNvPr id="25" name="Text 8"/>
          <p:cNvSpPr/>
          <p:nvPr/>
        </p:nvSpPr>
        <p:spPr>
          <a:xfrm>
            <a:off x="4415720" y="3213621"/>
            <a:ext cx="3182112" cy="365760"/>
          </a:xfrm>
          <a:prstGeom prst="rect">
            <a:avLst/>
          </a:prstGeom>
          <a:noFill/>
          <a:ln/>
        </p:spPr>
        <p:txBody>
          <a:bodyPr wrap="square" lIns="0" tIns="0" rIns="0" bIns="0" rtlCol="0" anchor="ctr"/>
          <a:lstStyle/>
          <a:p>
            <a:r>
              <a:rPr lang="en-US" sz="1133" b="1" kern="0" spc="160" dirty="0">
                <a:solidFill>
                  <a:srgbClr val="C8963E"/>
                </a:solidFill>
                <a:latin typeface="Calibri" pitchFamily="34" charset="0"/>
                <a:ea typeface="Calibri" pitchFamily="34" charset="-122"/>
                <a:cs typeface="Calibri" pitchFamily="34" charset="-120"/>
              </a:rPr>
              <a:t>30 ANS DE MÉTHODES</a:t>
            </a:r>
            <a:endParaRPr lang="en-US" sz="1133" dirty="0"/>
          </a:p>
        </p:txBody>
      </p:sp>
      <p:sp>
        <p:nvSpPr>
          <p:cNvPr id="26" name="Text 9"/>
          <p:cNvSpPr/>
          <p:nvPr/>
        </p:nvSpPr>
        <p:spPr>
          <a:xfrm>
            <a:off x="4415720" y="3628149"/>
            <a:ext cx="3182112" cy="1341120"/>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Le secteur humanitaire international a développé des réponses précises pour impliquer les populations.</a:t>
            </a:r>
            <a:endParaRPr lang="en-US" sz="1467" dirty="0"/>
          </a:p>
        </p:txBody>
      </p:sp>
      <p:pic>
        <p:nvPicPr>
          <p:cNvPr id="27" name="Image 2" descr="preencoded.png"/>
          <p:cNvPicPr>
            <a:picLocks noChangeAspect="1"/>
          </p:cNvPicPr>
          <p:nvPr/>
        </p:nvPicPr>
        <p:blipFill>
          <a:blip r:embed="rId8"/>
          <a:stretch>
            <a:fillRect/>
          </a:stretch>
        </p:blipFill>
        <p:spPr>
          <a:xfrm>
            <a:off x="8231816" y="2689365"/>
            <a:ext cx="463296" cy="463296"/>
          </a:xfrm>
          <a:prstGeom prst="rect">
            <a:avLst/>
          </a:prstGeom>
        </p:spPr>
      </p:pic>
      <p:sp>
        <p:nvSpPr>
          <p:cNvPr id="28" name="Text 11"/>
          <p:cNvSpPr/>
          <p:nvPr/>
        </p:nvSpPr>
        <p:spPr>
          <a:xfrm>
            <a:off x="8158664" y="3213621"/>
            <a:ext cx="3182112" cy="365760"/>
          </a:xfrm>
          <a:prstGeom prst="rect">
            <a:avLst/>
          </a:prstGeom>
          <a:noFill/>
          <a:ln/>
        </p:spPr>
        <p:txBody>
          <a:bodyPr wrap="square" lIns="0" tIns="0" rIns="0" bIns="0" rtlCol="0" anchor="ctr"/>
          <a:lstStyle/>
          <a:p>
            <a:r>
              <a:rPr lang="en-US" sz="1133" b="1" kern="0" spc="160" dirty="0">
                <a:solidFill>
                  <a:srgbClr val="C8963E"/>
                </a:solidFill>
                <a:latin typeface="Calibri" pitchFamily="34" charset="0"/>
                <a:ea typeface="Calibri" pitchFamily="34" charset="-122"/>
                <a:cs typeface="Calibri" pitchFamily="34" charset="-120"/>
              </a:rPr>
              <a:t>PISTES TRANSFÉRABLES</a:t>
            </a:r>
            <a:endParaRPr lang="en-US" sz="1133" dirty="0"/>
          </a:p>
        </p:txBody>
      </p:sp>
      <p:sp>
        <p:nvSpPr>
          <p:cNvPr id="29" name="Text 12"/>
          <p:cNvSpPr/>
          <p:nvPr/>
        </p:nvSpPr>
        <p:spPr>
          <a:xfrm>
            <a:off x="8158664" y="3628149"/>
            <a:ext cx="3182112" cy="1341120"/>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Des terrains très différents, mais des principes applicables aux collectivités alpines.</a:t>
            </a:r>
            <a:endParaRPr lang="en-US" sz="1467" dirty="0"/>
          </a:p>
        </p:txBody>
      </p:sp>
    </p:spTree>
    <p:custDataLst>
      <p:tags r:id="rId1"/>
    </p:custDataLst>
    <p:extLst>
      <p:ext uri="{BB962C8B-B14F-4D97-AF65-F5344CB8AC3E}">
        <p14:creationId xmlns:p14="http://schemas.microsoft.com/office/powerpoint/2010/main" val="382327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2122484"/>
            <a:ext cx="10515600" cy="1325563"/>
          </a:xfrm>
          <a:noFill/>
        </p:spPr>
        <p:txBody>
          <a:bodyPr>
            <a:normAutofit/>
          </a:bodyPr>
          <a:lstStyle/>
          <a:p>
            <a:pPr algn="ctr"/>
            <a:r>
              <a:rPr lang="fr-FR" sz="3200" b="1" dirty="0">
                <a:solidFill>
                  <a:schemeClr val="tx1"/>
                </a:solidFill>
              </a:rPr>
              <a:t>CONTACT</a:t>
            </a:r>
          </a:p>
        </p:txBody>
      </p:sp>
      <p:sp>
        <p:nvSpPr>
          <p:cNvPr id="3" name="Espace réservé du contenu 2"/>
          <p:cNvSpPr>
            <a:spLocks noGrp="1"/>
          </p:cNvSpPr>
          <p:nvPr>
            <p:ph idx="1"/>
          </p:nvPr>
        </p:nvSpPr>
        <p:spPr>
          <a:xfrm>
            <a:off x="0" y="3408773"/>
            <a:ext cx="12192000" cy="571500"/>
          </a:xfrm>
        </p:spPr>
        <p:txBody>
          <a:bodyPr/>
          <a:lstStyle/>
          <a:p>
            <a:pPr marL="0" indent="0" algn="ctr">
              <a:buNone/>
            </a:pPr>
            <a:r>
              <a:rPr lang="fr-FR" dirty="0"/>
              <a:t>jfaucet@urd.org</a:t>
            </a:r>
          </a:p>
        </p:txBody>
      </p:sp>
      <p:cxnSp>
        <p:nvCxnSpPr>
          <p:cNvPr id="4" name="Connecteur droit 3"/>
          <p:cNvCxnSpPr>
            <a:cxnSpLocks noChangeAspect="1"/>
          </p:cNvCxnSpPr>
          <p:nvPr/>
        </p:nvCxnSpPr>
        <p:spPr>
          <a:xfrm rot="8100000">
            <a:off x="3936000" y="1066153"/>
            <a:ext cx="4320000" cy="4320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3767137" y="4541453"/>
            <a:ext cx="4657725" cy="1569660"/>
          </a:xfrm>
          <a:prstGeom prst="rect">
            <a:avLst/>
          </a:prstGeom>
          <a:noFill/>
        </p:spPr>
        <p:txBody>
          <a:bodyPr wrap="square" rtlCol="0">
            <a:spAutoFit/>
          </a:bodyPr>
          <a:lstStyle/>
          <a:p>
            <a:pPr algn="ctr"/>
            <a:r>
              <a:rPr lang="fr-FR" sz="2400" dirty="0">
                <a:latin typeface="+mj-lt"/>
              </a:rPr>
              <a:t>Groupe URD </a:t>
            </a:r>
            <a:br>
              <a:rPr lang="fr-FR" sz="2400" dirty="0">
                <a:latin typeface="+mj-lt"/>
              </a:rPr>
            </a:br>
            <a:r>
              <a:rPr lang="fr-FR" sz="2400" dirty="0">
                <a:latin typeface="+mj-lt"/>
              </a:rPr>
              <a:t>1406 La Fontaine des Marins </a:t>
            </a:r>
            <a:br>
              <a:rPr lang="fr-FR" sz="2400" dirty="0">
                <a:latin typeface="+mj-lt"/>
              </a:rPr>
            </a:br>
            <a:r>
              <a:rPr lang="fr-FR" sz="2400" dirty="0">
                <a:latin typeface="+mj-lt"/>
              </a:rPr>
              <a:t>26170 Plaisians - FRANCE </a:t>
            </a:r>
            <a:br>
              <a:rPr lang="fr-FR" sz="2400" dirty="0">
                <a:latin typeface="+mj-lt"/>
              </a:rPr>
            </a:br>
            <a:r>
              <a:rPr lang="fr-FR" sz="2400" dirty="0">
                <a:latin typeface="+mj-lt"/>
              </a:rPr>
              <a:t>http://www.urd.org</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196841"/>
            <a:ext cx="650348" cy="489600"/>
          </a:xfrm>
          <a:prstGeom prst="rect">
            <a:avLst/>
          </a:prstGeom>
        </p:spPr>
      </p:pic>
    </p:spTree>
    <p:extLst>
      <p:ext uri="{BB962C8B-B14F-4D97-AF65-F5344CB8AC3E}">
        <p14:creationId xmlns:p14="http://schemas.microsoft.com/office/powerpoint/2010/main" val="356755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1828800" cy="365760"/>
          </a:xfrm>
          <a:prstGeom prst="roundRect">
            <a:avLst>
              <a:gd name="adj" fmla="val 23333"/>
            </a:avLst>
          </a:prstGeom>
          <a:solidFill>
            <a:srgbClr val="1B3A4B"/>
          </a:solidFill>
          <a:ln w="12700">
            <a:solidFill>
              <a:srgbClr val="1B3A4B"/>
            </a:solidFill>
            <a:prstDash val="solid"/>
          </a:ln>
        </p:spPr>
        <p:txBody>
          <a:bodyPr/>
          <a:lstStyle/>
          <a:p>
            <a:endParaRPr lang="fr-FR" sz="2400"/>
          </a:p>
        </p:txBody>
      </p:sp>
      <p:sp>
        <p:nvSpPr>
          <p:cNvPr id="3" name="Text 1"/>
          <p:cNvSpPr/>
          <p:nvPr/>
        </p:nvSpPr>
        <p:spPr>
          <a:xfrm>
            <a:off x="548640" y="268224"/>
            <a:ext cx="1828800" cy="365760"/>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PLAN</a:t>
            </a:r>
            <a:endParaRPr lang="en-US" sz="1200" dirty="0"/>
          </a:p>
        </p:txBody>
      </p:sp>
      <p:sp>
        <p:nvSpPr>
          <p:cNvPr id="4" name="Text 2"/>
          <p:cNvSpPr/>
          <p:nvPr/>
        </p:nvSpPr>
        <p:spPr>
          <a:xfrm>
            <a:off x="548640" y="755904"/>
            <a:ext cx="11094720" cy="682752"/>
          </a:xfrm>
          <a:prstGeom prst="rect">
            <a:avLst/>
          </a:prstGeom>
          <a:noFill/>
          <a:ln/>
        </p:spPr>
        <p:txBody>
          <a:bodyPr wrap="square" lIns="0" tIns="0" rIns="0" bIns="0" rtlCol="0" anchor="t"/>
          <a:lstStyle/>
          <a:p>
            <a:r>
              <a:rPr lang="en-US" sz="3467" b="1" dirty="0">
                <a:solidFill>
                  <a:srgbClr val="1B3A4B"/>
                </a:solidFill>
                <a:latin typeface="Cambria" pitchFamily="34" charset="0"/>
                <a:ea typeface="Cambria" pitchFamily="34" charset="-122"/>
                <a:cs typeface="Cambria" pitchFamily="34" charset="-120"/>
              </a:rPr>
              <a:t>Déroulé de la présentation</a:t>
            </a:r>
            <a:endParaRPr lang="en-US" sz="3467" dirty="0"/>
          </a:p>
        </p:txBody>
      </p:sp>
      <p:sp>
        <p:nvSpPr>
          <p:cNvPr id="5" name="Text 3"/>
          <p:cNvSpPr/>
          <p:nvPr/>
        </p:nvSpPr>
        <p:spPr>
          <a:xfrm>
            <a:off x="548640" y="1463040"/>
            <a:ext cx="11094720" cy="341376"/>
          </a:xfrm>
          <a:prstGeom prst="rect">
            <a:avLst/>
          </a:prstGeom>
          <a:noFill/>
          <a:ln/>
        </p:spPr>
        <p:txBody>
          <a:bodyPr wrap="square" lIns="0" tIns="0" rIns="0" bIns="0" rtlCol="0" anchor="t"/>
          <a:lstStyle/>
          <a:p>
            <a:r>
              <a:rPr lang="en-US" sz="1467" i="1" dirty="0">
                <a:solidFill>
                  <a:srgbClr val="2E6E8E"/>
                </a:solidFill>
                <a:latin typeface="Calibri" pitchFamily="34" charset="0"/>
                <a:ea typeface="Calibri" pitchFamily="34" charset="-122"/>
                <a:cs typeface="Calibri" pitchFamily="34" charset="-120"/>
              </a:rPr>
              <a:t>Apports de la recherche aux problématiques des territoires — Présentation 3</a:t>
            </a:r>
            <a:endParaRPr lang="en-US" sz="1467" dirty="0"/>
          </a:p>
        </p:txBody>
      </p:sp>
      <p:sp>
        <p:nvSpPr>
          <p:cNvPr id="6" name="Shape 4"/>
          <p:cNvSpPr/>
          <p:nvPr/>
        </p:nvSpPr>
        <p:spPr>
          <a:xfrm>
            <a:off x="4090416" y="2865120"/>
            <a:ext cx="402336" cy="0"/>
          </a:xfrm>
          <a:prstGeom prst="line">
            <a:avLst/>
          </a:prstGeom>
          <a:noFill/>
          <a:ln w="19050">
            <a:solidFill>
              <a:srgbClr val="8EAFC0">
                <a:alpha val="60000"/>
              </a:srgbClr>
            </a:solidFill>
            <a:prstDash val="solid"/>
          </a:ln>
        </p:spPr>
        <p:txBody>
          <a:bodyPr/>
          <a:lstStyle/>
          <a:p>
            <a:endParaRPr lang="fr-FR" sz="2400"/>
          </a:p>
        </p:txBody>
      </p:sp>
      <p:sp>
        <p:nvSpPr>
          <p:cNvPr id="7" name="Shape 5"/>
          <p:cNvSpPr/>
          <p:nvPr/>
        </p:nvSpPr>
        <p:spPr>
          <a:xfrm>
            <a:off x="7833360" y="2865120"/>
            <a:ext cx="402336" cy="0"/>
          </a:xfrm>
          <a:prstGeom prst="line">
            <a:avLst/>
          </a:prstGeom>
          <a:noFill/>
          <a:ln w="19050">
            <a:solidFill>
              <a:srgbClr val="8EAFC0">
                <a:alpha val="60000"/>
              </a:srgbClr>
            </a:solidFill>
            <a:prstDash val="solid"/>
          </a:ln>
        </p:spPr>
        <p:txBody>
          <a:bodyPr/>
          <a:lstStyle/>
          <a:p>
            <a:endParaRPr lang="fr-FR" sz="2400"/>
          </a:p>
        </p:txBody>
      </p:sp>
      <p:sp>
        <p:nvSpPr>
          <p:cNvPr id="8" name="Shape 6"/>
          <p:cNvSpPr/>
          <p:nvPr/>
        </p:nvSpPr>
        <p:spPr>
          <a:xfrm>
            <a:off x="4090416" y="4974336"/>
            <a:ext cx="402336" cy="0"/>
          </a:xfrm>
          <a:prstGeom prst="line">
            <a:avLst/>
          </a:prstGeom>
          <a:noFill/>
          <a:ln w="19050">
            <a:solidFill>
              <a:srgbClr val="8EAFC0">
                <a:alpha val="60000"/>
              </a:srgbClr>
            </a:solidFill>
            <a:prstDash val="solid"/>
          </a:ln>
        </p:spPr>
        <p:txBody>
          <a:bodyPr/>
          <a:lstStyle/>
          <a:p>
            <a:endParaRPr lang="fr-FR" sz="2400"/>
          </a:p>
        </p:txBody>
      </p:sp>
      <p:sp>
        <p:nvSpPr>
          <p:cNvPr id="9" name="Shape 7"/>
          <p:cNvSpPr/>
          <p:nvPr/>
        </p:nvSpPr>
        <p:spPr>
          <a:xfrm>
            <a:off x="7833360" y="4974336"/>
            <a:ext cx="402336" cy="0"/>
          </a:xfrm>
          <a:prstGeom prst="line">
            <a:avLst/>
          </a:prstGeom>
          <a:noFill/>
          <a:ln w="19050">
            <a:solidFill>
              <a:srgbClr val="8EAFC0">
                <a:alpha val="60000"/>
              </a:srgbClr>
            </a:solidFill>
            <a:prstDash val="solid"/>
          </a:ln>
        </p:spPr>
        <p:txBody>
          <a:bodyPr/>
          <a:lstStyle/>
          <a:p>
            <a:endParaRPr lang="fr-FR" sz="2400"/>
          </a:p>
        </p:txBody>
      </p:sp>
      <p:sp>
        <p:nvSpPr>
          <p:cNvPr id="10" name="Shape 8"/>
          <p:cNvSpPr/>
          <p:nvPr/>
        </p:nvSpPr>
        <p:spPr>
          <a:xfrm>
            <a:off x="7906512" y="3803904"/>
            <a:ext cx="0" cy="231648"/>
          </a:xfrm>
          <a:prstGeom prst="line">
            <a:avLst/>
          </a:prstGeom>
          <a:noFill/>
          <a:ln w="19050">
            <a:solidFill>
              <a:srgbClr val="8EAFC0">
                <a:alpha val="60000"/>
              </a:srgbClr>
            </a:solidFill>
            <a:prstDash val="solid"/>
          </a:ln>
        </p:spPr>
        <p:txBody>
          <a:bodyPr/>
          <a:lstStyle/>
          <a:p>
            <a:endParaRPr lang="fr-FR" sz="2400"/>
          </a:p>
        </p:txBody>
      </p:sp>
      <p:sp>
        <p:nvSpPr>
          <p:cNvPr id="11" name="Shape 9"/>
          <p:cNvSpPr/>
          <p:nvPr/>
        </p:nvSpPr>
        <p:spPr>
          <a:xfrm>
            <a:off x="548640" y="1926336"/>
            <a:ext cx="3511296" cy="1877568"/>
          </a:xfrm>
          <a:prstGeom prst="roundRect">
            <a:avLst>
              <a:gd name="adj" fmla="val 7792"/>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12" name="Shape 10"/>
          <p:cNvSpPr/>
          <p:nvPr/>
        </p:nvSpPr>
        <p:spPr>
          <a:xfrm>
            <a:off x="548640" y="1926336"/>
            <a:ext cx="3511296" cy="560832"/>
          </a:xfrm>
          <a:prstGeom prst="roundRect">
            <a:avLst>
              <a:gd name="adj" fmla="val 26087"/>
            </a:avLst>
          </a:prstGeom>
          <a:solidFill>
            <a:srgbClr val="2E6E8E"/>
          </a:solidFill>
          <a:ln w="12700">
            <a:solidFill>
              <a:srgbClr val="2E6E8E"/>
            </a:solidFill>
            <a:prstDash val="solid"/>
          </a:ln>
        </p:spPr>
        <p:txBody>
          <a:bodyPr/>
          <a:lstStyle/>
          <a:p>
            <a:endParaRPr lang="fr-FR" sz="2400"/>
          </a:p>
        </p:txBody>
      </p:sp>
      <p:sp>
        <p:nvSpPr>
          <p:cNvPr id="13" name="Shape 11"/>
          <p:cNvSpPr/>
          <p:nvPr/>
        </p:nvSpPr>
        <p:spPr>
          <a:xfrm>
            <a:off x="548640" y="2243328"/>
            <a:ext cx="3511296" cy="243840"/>
          </a:xfrm>
          <a:prstGeom prst="rect">
            <a:avLst/>
          </a:prstGeom>
          <a:solidFill>
            <a:srgbClr val="2E6E8E"/>
          </a:solidFill>
          <a:ln w="12700">
            <a:solidFill>
              <a:srgbClr val="2E6E8E"/>
            </a:solidFill>
            <a:prstDash val="solid"/>
          </a:ln>
        </p:spPr>
        <p:txBody>
          <a:bodyPr/>
          <a:lstStyle/>
          <a:p>
            <a:endParaRPr lang="fr-FR" sz="2400"/>
          </a:p>
        </p:txBody>
      </p:sp>
      <p:sp>
        <p:nvSpPr>
          <p:cNvPr id="14" name="Shape 12"/>
          <p:cNvSpPr/>
          <p:nvPr/>
        </p:nvSpPr>
        <p:spPr>
          <a:xfrm>
            <a:off x="719328" y="2048256"/>
            <a:ext cx="341376" cy="341376"/>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15" name="Text 13"/>
          <p:cNvSpPr/>
          <p:nvPr/>
        </p:nvSpPr>
        <p:spPr>
          <a:xfrm>
            <a:off x="719328" y="2048256"/>
            <a:ext cx="341376" cy="341376"/>
          </a:xfrm>
          <a:prstGeom prst="rect">
            <a:avLst/>
          </a:prstGeom>
          <a:noFill/>
          <a:ln/>
        </p:spPr>
        <p:txBody>
          <a:bodyPr wrap="square" lIns="0" tIns="0" rIns="0" bIns="0" rtlCol="0" anchor="ctr"/>
          <a:lstStyle/>
          <a:p>
            <a:pPr algn="ctr"/>
            <a:r>
              <a:rPr lang="en-US" sz="1600" b="1" dirty="0">
                <a:solidFill>
                  <a:srgbClr val="FFFFFF"/>
                </a:solidFill>
                <a:latin typeface="Cambria" pitchFamily="34" charset="0"/>
                <a:ea typeface="Cambria" pitchFamily="34" charset="-122"/>
                <a:cs typeface="Cambria" pitchFamily="34" charset="-120"/>
              </a:rPr>
              <a:t>1</a:t>
            </a:r>
            <a:endParaRPr lang="en-US" sz="1600" dirty="0"/>
          </a:p>
        </p:txBody>
      </p:sp>
      <p:sp>
        <p:nvSpPr>
          <p:cNvPr id="17" name="Text 15"/>
          <p:cNvSpPr/>
          <p:nvPr/>
        </p:nvSpPr>
        <p:spPr>
          <a:xfrm>
            <a:off x="2987040" y="2072640"/>
            <a:ext cx="926592" cy="268224"/>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5–7 min</a:t>
            </a:r>
            <a:endParaRPr lang="en-US" sz="1067" dirty="0"/>
          </a:p>
        </p:txBody>
      </p:sp>
      <p:pic>
        <p:nvPicPr>
          <p:cNvPr id="18" name="Image 0" descr="preencoded.png"/>
          <p:cNvPicPr>
            <a:picLocks noChangeAspect="1"/>
          </p:cNvPicPr>
          <p:nvPr/>
        </p:nvPicPr>
        <p:blipFill>
          <a:blip r:embed="rId3"/>
          <a:stretch>
            <a:fillRect/>
          </a:stretch>
        </p:blipFill>
        <p:spPr>
          <a:xfrm>
            <a:off x="3499104" y="2487168"/>
            <a:ext cx="341376" cy="341376"/>
          </a:xfrm>
          <a:prstGeom prst="rect">
            <a:avLst/>
          </a:prstGeom>
        </p:spPr>
      </p:pic>
      <p:sp>
        <p:nvSpPr>
          <p:cNvPr id="19" name="Text 16"/>
          <p:cNvSpPr/>
          <p:nvPr/>
        </p:nvSpPr>
        <p:spPr>
          <a:xfrm>
            <a:off x="719328" y="2560320"/>
            <a:ext cx="2901696" cy="438912"/>
          </a:xfrm>
          <a:prstGeom prst="rect">
            <a:avLst/>
          </a:prstGeom>
          <a:noFill/>
          <a:ln/>
        </p:spPr>
        <p:txBody>
          <a:bodyPr wrap="square" lIns="0" tIns="0" rIns="0" bIns="0" rtlCol="0" anchor="t"/>
          <a:lstStyle/>
          <a:p>
            <a:r>
              <a:rPr lang="en-US" sz="1533" b="1" dirty="0">
                <a:solidFill>
                  <a:srgbClr val="1B3A4B"/>
                </a:solidFill>
                <a:latin typeface="Cambria" pitchFamily="34" charset="0"/>
                <a:ea typeface="Cambria" pitchFamily="34" charset="-122"/>
                <a:cs typeface="Cambria" pitchFamily="34" charset="-120"/>
              </a:rPr>
              <a:t>Cadre législatif français</a:t>
            </a:r>
            <a:endParaRPr lang="en-US" sz="1533" dirty="0"/>
          </a:p>
        </p:txBody>
      </p:sp>
      <p:sp>
        <p:nvSpPr>
          <p:cNvPr id="20" name="Text 17"/>
          <p:cNvSpPr/>
          <p:nvPr/>
        </p:nvSpPr>
        <p:spPr>
          <a:xfrm>
            <a:off x="719328" y="3023616"/>
            <a:ext cx="3169920" cy="682752"/>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Une trajectoire vers l'engagement citoyen — plus riche qu'on ne le mobilise</a:t>
            </a:r>
            <a:endParaRPr lang="en-US" sz="1267" dirty="0"/>
          </a:p>
        </p:txBody>
      </p:sp>
      <p:sp>
        <p:nvSpPr>
          <p:cNvPr id="21" name="Shape 18"/>
          <p:cNvSpPr/>
          <p:nvPr/>
        </p:nvSpPr>
        <p:spPr>
          <a:xfrm>
            <a:off x="4291584" y="1926336"/>
            <a:ext cx="3511296" cy="1877568"/>
          </a:xfrm>
          <a:prstGeom prst="roundRect">
            <a:avLst>
              <a:gd name="adj" fmla="val 7792"/>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22" name="Shape 19"/>
          <p:cNvSpPr/>
          <p:nvPr/>
        </p:nvSpPr>
        <p:spPr>
          <a:xfrm>
            <a:off x="4291584" y="1926336"/>
            <a:ext cx="3511296" cy="560832"/>
          </a:xfrm>
          <a:prstGeom prst="roundRect">
            <a:avLst>
              <a:gd name="adj" fmla="val 26087"/>
            </a:avLst>
          </a:prstGeom>
          <a:solidFill>
            <a:srgbClr val="1B3A4B"/>
          </a:solidFill>
          <a:ln w="12700">
            <a:solidFill>
              <a:srgbClr val="1B3A4B"/>
            </a:solidFill>
            <a:prstDash val="solid"/>
          </a:ln>
        </p:spPr>
        <p:txBody>
          <a:bodyPr/>
          <a:lstStyle/>
          <a:p>
            <a:endParaRPr lang="fr-FR" sz="2400"/>
          </a:p>
        </p:txBody>
      </p:sp>
      <p:sp>
        <p:nvSpPr>
          <p:cNvPr id="23" name="Shape 20"/>
          <p:cNvSpPr/>
          <p:nvPr/>
        </p:nvSpPr>
        <p:spPr>
          <a:xfrm>
            <a:off x="4291584" y="2243328"/>
            <a:ext cx="3511296" cy="243840"/>
          </a:xfrm>
          <a:prstGeom prst="rect">
            <a:avLst/>
          </a:prstGeom>
          <a:solidFill>
            <a:srgbClr val="1B3A4B"/>
          </a:solidFill>
          <a:ln w="12700">
            <a:solidFill>
              <a:srgbClr val="1B3A4B"/>
            </a:solidFill>
            <a:prstDash val="solid"/>
          </a:ln>
        </p:spPr>
        <p:txBody>
          <a:bodyPr/>
          <a:lstStyle/>
          <a:p>
            <a:endParaRPr lang="fr-FR" sz="2400"/>
          </a:p>
        </p:txBody>
      </p:sp>
      <p:sp>
        <p:nvSpPr>
          <p:cNvPr id="24" name="Shape 21"/>
          <p:cNvSpPr/>
          <p:nvPr/>
        </p:nvSpPr>
        <p:spPr>
          <a:xfrm>
            <a:off x="4462272" y="2048256"/>
            <a:ext cx="341376" cy="341376"/>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25" name="Text 22"/>
          <p:cNvSpPr/>
          <p:nvPr/>
        </p:nvSpPr>
        <p:spPr>
          <a:xfrm>
            <a:off x="4462272" y="2048256"/>
            <a:ext cx="341376" cy="341376"/>
          </a:xfrm>
          <a:prstGeom prst="rect">
            <a:avLst/>
          </a:prstGeom>
          <a:noFill/>
          <a:ln/>
        </p:spPr>
        <p:txBody>
          <a:bodyPr wrap="square" lIns="0" tIns="0" rIns="0" bIns="0" rtlCol="0" anchor="ctr"/>
          <a:lstStyle/>
          <a:p>
            <a:pPr algn="ctr"/>
            <a:r>
              <a:rPr lang="en-US" sz="1600" b="1" dirty="0">
                <a:solidFill>
                  <a:srgbClr val="FFFFFF"/>
                </a:solidFill>
                <a:latin typeface="Cambria" pitchFamily="34" charset="0"/>
                <a:ea typeface="Cambria" pitchFamily="34" charset="-122"/>
                <a:cs typeface="Cambria" pitchFamily="34" charset="-120"/>
              </a:rPr>
              <a:t>2</a:t>
            </a:r>
            <a:endParaRPr lang="en-US" sz="1600" dirty="0"/>
          </a:p>
        </p:txBody>
      </p:sp>
      <p:sp>
        <p:nvSpPr>
          <p:cNvPr id="26" name="Shape 23"/>
          <p:cNvSpPr/>
          <p:nvPr/>
        </p:nvSpPr>
        <p:spPr>
          <a:xfrm>
            <a:off x="6729984" y="2072640"/>
            <a:ext cx="926592" cy="268224"/>
          </a:xfrm>
          <a:prstGeom prst="roundRect">
            <a:avLst>
              <a:gd name="adj" fmla="val 22727"/>
            </a:avLst>
          </a:prstGeom>
          <a:solidFill>
            <a:srgbClr val="FFFFFF">
              <a:alpha val="30000"/>
            </a:srgbClr>
          </a:solidFill>
          <a:ln w="12700">
            <a:solidFill>
              <a:srgbClr val="FFFFFF">
                <a:alpha val="45000"/>
              </a:srgbClr>
            </a:solidFill>
            <a:prstDash val="solid"/>
          </a:ln>
        </p:spPr>
        <p:txBody>
          <a:bodyPr/>
          <a:lstStyle/>
          <a:p>
            <a:endParaRPr lang="fr-FR" sz="2400"/>
          </a:p>
        </p:txBody>
      </p:sp>
      <p:sp>
        <p:nvSpPr>
          <p:cNvPr id="27" name="Text 24"/>
          <p:cNvSpPr/>
          <p:nvPr/>
        </p:nvSpPr>
        <p:spPr>
          <a:xfrm>
            <a:off x="6729984" y="2072640"/>
            <a:ext cx="926592" cy="268224"/>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5 min</a:t>
            </a:r>
            <a:endParaRPr lang="en-US" sz="1067" dirty="0"/>
          </a:p>
        </p:txBody>
      </p:sp>
      <p:pic>
        <p:nvPicPr>
          <p:cNvPr id="28" name="Image 1" descr="preencoded.png"/>
          <p:cNvPicPr>
            <a:picLocks noChangeAspect="1"/>
          </p:cNvPicPr>
          <p:nvPr/>
        </p:nvPicPr>
        <p:blipFill>
          <a:blip r:embed="rId4"/>
          <a:stretch>
            <a:fillRect/>
          </a:stretch>
        </p:blipFill>
        <p:spPr>
          <a:xfrm>
            <a:off x="7242048" y="2487168"/>
            <a:ext cx="341376" cy="341376"/>
          </a:xfrm>
          <a:prstGeom prst="rect">
            <a:avLst/>
          </a:prstGeom>
        </p:spPr>
      </p:pic>
      <p:sp>
        <p:nvSpPr>
          <p:cNvPr id="29" name="Text 25"/>
          <p:cNvSpPr/>
          <p:nvPr/>
        </p:nvSpPr>
        <p:spPr>
          <a:xfrm>
            <a:off x="4462272" y="2560320"/>
            <a:ext cx="2901696" cy="438912"/>
          </a:xfrm>
          <a:prstGeom prst="rect">
            <a:avLst/>
          </a:prstGeom>
          <a:noFill/>
          <a:ln/>
        </p:spPr>
        <p:txBody>
          <a:bodyPr wrap="square" lIns="0" tIns="0" rIns="0" bIns="0" rtlCol="0" anchor="t"/>
          <a:lstStyle/>
          <a:p>
            <a:r>
              <a:rPr lang="en-US" sz="1533" b="1" dirty="0">
                <a:solidFill>
                  <a:srgbClr val="1B3A4B"/>
                </a:solidFill>
                <a:latin typeface="Cambria" pitchFamily="34" charset="0"/>
                <a:ea typeface="Cambria" pitchFamily="34" charset="-122"/>
                <a:cs typeface="Cambria" pitchFamily="34" charset="-120"/>
              </a:rPr>
              <a:t>Dimension sociale de la résilience</a:t>
            </a:r>
            <a:endParaRPr lang="en-US" sz="1533" dirty="0"/>
          </a:p>
        </p:txBody>
      </p:sp>
      <p:sp>
        <p:nvSpPr>
          <p:cNvPr id="30" name="Text 26"/>
          <p:cNvSpPr/>
          <p:nvPr/>
        </p:nvSpPr>
        <p:spPr>
          <a:xfrm>
            <a:off x="4462272" y="3023616"/>
            <a:ext cx="3169920" cy="682752"/>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Ce </a:t>
            </a:r>
            <a:r>
              <a:rPr lang="en-US" sz="1267" dirty="0" err="1">
                <a:solidFill>
                  <a:srgbClr val="4A6070"/>
                </a:solidFill>
                <a:latin typeface="Calibri" pitchFamily="34" charset="0"/>
                <a:ea typeface="Calibri" pitchFamily="34" charset="-122"/>
                <a:cs typeface="Calibri" pitchFamily="34" charset="-120"/>
              </a:rPr>
              <a:t>que</a:t>
            </a:r>
            <a:r>
              <a:rPr lang="en-US" sz="1267" dirty="0">
                <a:solidFill>
                  <a:srgbClr val="4A6070"/>
                </a:solidFill>
                <a:latin typeface="Calibri" pitchFamily="34" charset="0"/>
                <a:ea typeface="Calibri" pitchFamily="34" charset="-122"/>
                <a:cs typeface="Calibri" pitchFamily="34" charset="-120"/>
              </a:rPr>
              <a:t> </a:t>
            </a:r>
            <a:r>
              <a:rPr lang="en-US" sz="1267" dirty="0" err="1">
                <a:solidFill>
                  <a:srgbClr val="4A6070"/>
                </a:solidFill>
                <a:latin typeface="Calibri" pitchFamily="34" charset="0"/>
                <a:ea typeface="Calibri" pitchFamily="34" charset="-122"/>
                <a:cs typeface="Calibri" pitchFamily="34" charset="-120"/>
              </a:rPr>
              <a:t>dit</a:t>
            </a:r>
            <a:r>
              <a:rPr lang="en-US" sz="1267" dirty="0">
                <a:solidFill>
                  <a:srgbClr val="4A6070"/>
                </a:solidFill>
                <a:latin typeface="Calibri" pitchFamily="34" charset="0"/>
                <a:ea typeface="Calibri" pitchFamily="34" charset="-122"/>
                <a:cs typeface="Calibri" pitchFamily="34" charset="-120"/>
              </a:rPr>
              <a:t> la recherche</a:t>
            </a:r>
            <a:endParaRPr lang="en-US" sz="1267" dirty="0"/>
          </a:p>
        </p:txBody>
      </p:sp>
      <p:sp>
        <p:nvSpPr>
          <p:cNvPr id="31" name="Shape 27"/>
          <p:cNvSpPr/>
          <p:nvPr/>
        </p:nvSpPr>
        <p:spPr>
          <a:xfrm>
            <a:off x="8034528" y="1926336"/>
            <a:ext cx="3511296" cy="1877568"/>
          </a:xfrm>
          <a:prstGeom prst="roundRect">
            <a:avLst>
              <a:gd name="adj" fmla="val 7792"/>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32" name="Shape 28"/>
          <p:cNvSpPr/>
          <p:nvPr/>
        </p:nvSpPr>
        <p:spPr>
          <a:xfrm>
            <a:off x="8034528" y="1926336"/>
            <a:ext cx="3511296" cy="560832"/>
          </a:xfrm>
          <a:prstGeom prst="roundRect">
            <a:avLst>
              <a:gd name="adj" fmla="val 26087"/>
            </a:avLst>
          </a:prstGeom>
          <a:solidFill>
            <a:srgbClr val="2E6E8E"/>
          </a:solidFill>
          <a:ln w="12700">
            <a:solidFill>
              <a:srgbClr val="2E6E8E"/>
            </a:solidFill>
            <a:prstDash val="solid"/>
          </a:ln>
        </p:spPr>
        <p:txBody>
          <a:bodyPr/>
          <a:lstStyle/>
          <a:p>
            <a:endParaRPr lang="fr-FR" sz="2400"/>
          </a:p>
        </p:txBody>
      </p:sp>
      <p:sp>
        <p:nvSpPr>
          <p:cNvPr id="33" name="Shape 29"/>
          <p:cNvSpPr/>
          <p:nvPr/>
        </p:nvSpPr>
        <p:spPr>
          <a:xfrm>
            <a:off x="8034528" y="2243328"/>
            <a:ext cx="3511296" cy="243840"/>
          </a:xfrm>
          <a:prstGeom prst="rect">
            <a:avLst/>
          </a:prstGeom>
          <a:solidFill>
            <a:srgbClr val="2E6E8E"/>
          </a:solidFill>
          <a:ln w="12700">
            <a:solidFill>
              <a:srgbClr val="2E6E8E"/>
            </a:solidFill>
            <a:prstDash val="solid"/>
          </a:ln>
        </p:spPr>
        <p:txBody>
          <a:bodyPr/>
          <a:lstStyle/>
          <a:p>
            <a:endParaRPr lang="fr-FR" sz="2400"/>
          </a:p>
        </p:txBody>
      </p:sp>
      <p:sp>
        <p:nvSpPr>
          <p:cNvPr id="34" name="Shape 30"/>
          <p:cNvSpPr/>
          <p:nvPr/>
        </p:nvSpPr>
        <p:spPr>
          <a:xfrm>
            <a:off x="8205216" y="2048256"/>
            <a:ext cx="341376" cy="341376"/>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35" name="Text 31"/>
          <p:cNvSpPr/>
          <p:nvPr/>
        </p:nvSpPr>
        <p:spPr>
          <a:xfrm>
            <a:off x="8205216" y="2048256"/>
            <a:ext cx="341376" cy="341376"/>
          </a:xfrm>
          <a:prstGeom prst="rect">
            <a:avLst/>
          </a:prstGeom>
          <a:noFill/>
          <a:ln/>
        </p:spPr>
        <p:txBody>
          <a:bodyPr wrap="square" lIns="0" tIns="0" rIns="0" bIns="0" rtlCol="0" anchor="ctr"/>
          <a:lstStyle/>
          <a:p>
            <a:pPr algn="ctr"/>
            <a:r>
              <a:rPr lang="en-US" sz="1600" b="1" dirty="0">
                <a:solidFill>
                  <a:srgbClr val="FFFFFF"/>
                </a:solidFill>
                <a:latin typeface="Cambria" pitchFamily="34" charset="0"/>
                <a:ea typeface="Cambria" pitchFamily="34" charset="-122"/>
                <a:cs typeface="Cambria" pitchFamily="34" charset="-120"/>
              </a:rPr>
              <a:t>3</a:t>
            </a:r>
            <a:endParaRPr lang="en-US" sz="1600" dirty="0"/>
          </a:p>
        </p:txBody>
      </p:sp>
      <p:sp>
        <p:nvSpPr>
          <p:cNvPr id="36" name="Shape 32"/>
          <p:cNvSpPr/>
          <p:nvPr/>
        </p:nvSpPr>
        <p:spPr>
          <a:xfrm>
            <a:off x="10472928" y="2072640"/>
            <a:ext cx="926592" cy="268224"/>
          </a:xfrm>
          <a:prstGeom prst="roundRect">
            <a:avLst>
              <a:gd name="adj" fmla="val 22727"/>
            </a:avLst>
          </a:prstGeom>
          <a:solidFill>
            <a:srgbClr val="FFFFFF">
              <a:alpha val="30000"/>
            </a:srgbClr>
          </a:solidFill>
          <a:ln w="12700">
            <a:solidFill>
              <a:srgbClr val="FFFFFF">
                <a:alpha val="45000"/>
              </a:srgbClr>
            </a:solidFill>
            <a:prstDash val="solid"/>
          </a:ln>
        </p:spPr>
        <p:txBody>
          <a:bodyPr/>
          <a:lstStyle/>
          <a:p>
            <a:endParaRPr lang="fr-FR" sz="2400"/>
          </a:p>
        </p:txBody>
      </p:sp>
      <p:sp>
        <p:nvSpPr>
          <p:cNvPr id="37" name="Text 33"/>
          <p:cNvSpPr/>
          <p:nvPr/>
        </p:nvSpPr>
        <p:spPr>
          <a:xfrm>
            <a:off x="10472928" y="2072640"/>
            <a:ext cx="926592" cy="268224"/>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8 min</a:t>
            </a:r>
            <a:endParaRPr lang="en-US" sz="1067" dirty="0"/>
          </a:p>
        </p:txBody>
      </p:sp>
      <p:pic>
        <p:nvPicPr>
          <p:cNvPr id="38" name="Image 2" descr="preencoded.png"/>
          <p:cNvPicPr>
            <a:picLocks noChangeAspect="1"/>
          </p:cNvPicPr>
          <p:nvPr/>
        </p:nvPicPr>
        <p:blipFill>
          <a:blip r:embed="rId5"/>
          <a:stretch>
            <a:fillRect/>
          </a:stretch>
        </p:blipFill>
        <p:spPr>
          <a:xfrm>
            <a:off x="10984992" y="2487168"/>
            <a:ext cx="341376" cy="341376"/>
          </a:xfrm>
          <a:prstGeom prst="rect">
            <a:avLst/>
          </a:prstGeom>
        </p:spPr>
      </p:pic>
      <p:sp>
        <p:nvSpPr>
          <p:cNvPr id="39" name="Text 34"/>
          <p:cNvSpPr/>
          <p:nvPr/>
        </p:nvSpPr>
        <p:spPr>
          <a:xfrm>
            <a:off x="8205216" y="2560320"/>
            <a:ext cx="2901696" cy="438912"/>
          </a:xfrm>
          <a:prstGeom prst="rect">
            <a:avLst/>
          </a:prstGeom>
          <a:noFill/>
          <a:ln/>
        </p:spPr>
        <p:txBody>
          <a:bodyPr wrap="square" lIns="0" tIns="0" rIns="0" bIns="0" rtlCol="0" anchor="t"/>
          <a:lstStyle/>
          <a:p>
            <a:r>
              <a:rPr lang="en-US" sz="1533" b="1" dirty="0">
                <a:solidFill>
                  <a:srgbClr val="1B3A4B"/>
                </a:solidFill>
                <a:latin typeface="Cambria" pitchFamily="34" charset="0"/>
                <a:ea typeface="Cambria" pitchFamily="34" charset="-122"/>
                <a:cs typeface="Cambria" pitchFamily="34" charset="-120"/>
              </a:rPr>
              <a:t>Le CBDRM — origines et évolution</a:t>
            </a:r>
            <a:endParaRPr lang="en-US" sz="1533" dirty="0"/>
          </a:p>
        </p:txBody>
      </p:sp>
      <p:sp>
        <p:nvSpPr>
          <p:cNvPr id="40" name="Text 35"/>
          <p:cNvSpPr/>
          <p:nvPr/>
        </p:nvSpPr>
        <p:spPr>
          <a:xfrm>
            <a:off x="8205216" y="3023616"/>
            <a:ext cx="3169920" cy="682752"/>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Généalogie, </a:t>
            </a:r>
            <a:r>
              <a:rPr lang="en-US" sz="1267" dirty="0" err="1">
                <a:solidFill>
                  <a:srgbClr val="4A6070"/>
                </a:solidFill>
                <a:latin typeface="Calibri" pitchFamily="34" charset="0"/>
                <a:ea typeface="Calibri" pitchFamily="34" charset="-122"/>
                <a:cs typeface="Calibri" pitchFamily="34" charset="-120"/>
              </a:rPr>
              <a:t>institutionnalisation</a:t>
            </a:r>
            <a:r>
              <a:rPr lang="en-US" sz="1267" dirty="0">
                <a:solidFill>
                  <a:srgbClr val="4A6070"/>
                </a:solidFill>
                <a:latin typeface="Calibri" pitchFamily="34" charset="0"/>
                <a:ea typeface="Calibri" pitchFamily="34" charset="-122"/>
                <a:cs typeface="Calibri" pitchFamily="34" charset="-120"/>
              </a:rPr>
              <a:t> et en 30 </a:t>
            </a:r>
            <a:r>
              <a:rPr lang="en-US" sz="1267" dirty="0" err="1">
                <a:solidFill>
                  <a:srgbClr val="4A6070"/>
                </a:solidFill>
                <a:latin typeface="Calibri" pitchFamily="34" charset="0"/>
                <a:ea typeface="Calibri" pitchFamily="34" charset="-122"/>
                <a:cs typeface="Calibri" pitchFamily="34" charset="-120"/>
              </a:rPr>
              <a:t>ans</a:t>
            </a:r>
            <a:r>
              <a:rPr lang="en-US" sz="1267" dirty="0">
                <a:solidFill>
                  <a:srgbClr val="4A6070"/>
                </a:solidFill>
                <a:latin typeface="Calibri" pitchFamily="34" charset="0"/>
                <a:ea typeface="Calibri" pitchFamily="34" charset="-122"/>
                <a:cs typeface="Calibri" pitchFamily="34" charset="-120"/>
              </a:rPr>
              <a:t> </a:t>
            </a:r>
            <a:r>
              <a:rPr lang="en-US" sz="1267" dirty="0" err="1">
                <a:solidFill>
                  <a:srgbClr val="4A6070"/>
                </a:solidFill>
                <a:latin typeface="Calibri" pitchFamily="34" charset="0"/>
                <a:ea typeface="Calibri" pitchFamily="34" charset="-122"/>
                <a:cs typeface="Calibri" pitchFamily="34" charset="-120"/>
              </a:rPr>
              <a:t>d’évolution</a:t>
            </a:r>
            <a:endParaRPr lang="en-US" sz="1267" dirty="0"/>
          </a:p>
        </p:txBody>
      </p:sp>
      <p:sp>
        <p:nvSpPr>
          <p:cNvPr id="41" name="Shape 36"/>
          <p:cNvSpPr/>
          <p:nvPr/>
        </p:nvSpPr>
        <p:spPr>
          <a:xfrm>
            <a:off x="548640" y="4035552"/>
            <a:ext cx="3511296" cy="1877568"/>
          </a:xfrm>
          <a:prstGeom prst="roundRect">
            <a:avLst>
              <a:gd name="adj" fmla="val 7792"/>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42" name="Shape 37"/>
          <p:cNvSpPr/>
          <p:nvPr/>
        </p:nvSpPr>
        <p:spPr>
          <a:xfrm>
            <a:off x="548640" y="4035552"/>
            <a:ext cx="3511296" cy="560832"/>
          </a:xfrm>
          <a:prstGeom prst="roundRect">
            <a:avLst>
              <a:gd name="adj" fmla="val 26087"/>
            </a:avLst>
          </a:prstGeom>
          <a:solidFill>
            <a:srgbClr val="1B3A4B"/>
          </a:solidFill>
          <a:ln w="12700">
            <a:solidFill>
              <a:srgbClr val="1B3A4B"/>
            </a:solidFill>
            <a:prstDash val="solid"/>
          </a:ln>
        </p:spPr>
        <p:txBody>
          <a:bodyPr/>
          <a:lstStyle/>
          <a:p>
            <a:endParaRPr lang="fr-FR" sz="2400"/>
          </a:p>
        </p:txBody>
      </p:sp>
      <p:sp>
        <p:nvSpPr>
          <p:cNvPr id="43" name="Shape 38"/>
          <p:cNvSpPr/>
          <p:nvPr/>
        </p:nvSpPr>
        <p:spPr>
          <a:xfrm>
            <a:off x="548640" y="4352544"/>
            <a:ext cx="3511296" cy="243840"/>
          </a:xfrm>
          <a:prstGeom prst="rect">
            <a:avLst/>
          </a:prstGeom>
          <a:solidFill>
            <a:srgbClr val="1B3A4B"/>
          </a:solidFill>
          <a:ln w="12700">
            <a:solidFill>
              <a:srgbClr val="1B3A4B"/>
            </a:solidFill>
            <a:prstDash val="solid"/>
          </a:ln>
        </p:spPr>
        <p:txBody>
          <a:bodyPr/>
          <a:lstStyle/>
          <a:p>
            <a:endParaRPr lang="fr-FR" sz="2400"/>
          </a:p>
        </p:txBody>
      </p:sp>
      <p:sp>
        <p:nvSpPr>
          <p:cNvPr id="44" name="Shape 39"/>
          <p:cNvSpPr/>
          <p:nvPr/>
        </p:nvSpPr>
        <p:spPr>
          <a:xfrm>
            <a:off x="719328" y="4157472"/>
            <a:ext cx="341376" cy="341376"/>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45" name="Text 40"/>
          <p:cNvSpPr/>
          <p:nvPr/>
        </p:nvSpPr>
        <p:spPr>
          <a:xfrm>
            <a:off x="719328" y="4157472"/>
            <a:ext cx="341376" cy="341376"/>
          </a:xfrm>
          <a:prstGeom prst="rect">
            <a:avLst/>
          </a:prstGeom>
          <a:noFill/>
          <a:ln/>
        </p:spPr>
        <p:txBody>
          <a:bodyPr wrap="square" lIns="0" tIns="0" rIns="0" bIns="0" rtlCol="0" anchor="ctr"/>
          <a:lstStyle/>
          <a:p>
            <a:pPr algn="ctr"/>
            <a:r>
              <a:rPr lang="en-US" sz="1600" b="1" dirty="0">
                <a:solidFill>
                  <a:srgbClr val="FFFFFF"/>
                </a:solidFill>
                <a:latin typeface="Cambria" pitchFamily="34" charset="0"/>
                <a:ea typeface="Cambria" pitchFamily="34" charset="-122"/>
                <a:cs typeface="Cambria" pitchFamily="34" charset="-120"/>
              </a:rPr>
              <a:t>4</a:t>
            </a:r>
            <a:endParaRPr lang="en-US" sz="1600" dirty="0"/>
          </a:p>
        </p:txBody>
      </p:sp>
      <p:sp>
        <p:nvSpPr>
          <p:cNvPr id="46" name="Shape 41"/>
          <p:cNvSpPr/>
          <p:nvPr/>
        </p:nvSpPr>
        <p:spPr>
          <a:xfrm>
            <a:off x="2987040" y="4181856"/>
            <a:ext cx="926592" cy="268224"/>
          </a:xfrm>
          <a:prstGeom prst="roundRect">
            <a:avLst>
              <a:gd name="adj" fmla="val 22727"/>
            </a:avLst>
          </a:prstGeom>
          <a:solidFill>
            <a:srgbClr val="FFFFFF">
              <a:alpha val="30000"/>
            </a:srgbClr>
          </a:solidFill>
          <a:ln w="12700">
            <a:solidFill>
              <a:srgbClr val="FFFFFF">
                <a:alpha val="45000"/>
              </a:srgbClr>
            </a:solidFill>
            <a:prstDash val="solid"/>
          </a:ln>
        </p:spPr>
        <p:txBody>
          <a:bodyPr/>
          <a:lstStyle/>
          <a:p>
            <a:endParaRPr lang="fr-FR" sz="2400"/>
          </a:p>
        </p:txBody>
      </p:sp>
      <p:sp>
        <p:nvSpPr>
          <p:cNvPr id="47" name="Text 42"/>
          <p:cNvSpPr/>
          <p:nvPr/>
        </p:nvSpPr>
        <p:spPr>
          <a:xfrm>
            <a:off x="2987040" y="4181856"/>
            <a:ext cx="926592" cy="268224"/>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10 min</a:t>
            </a:r>
            <a:endParaRPr lang="en-US" sz="1067" dirty="0"/>
          </a:p>
        </p:txBody>
      </p:sp>
      <p:pic>
        <p:nvPicPr>
          <p:cNvPr id="48" name="Image 3" descr="preencoded.png"/>
          <p:cNvPicPr>
            <a:picLocks noChangeAspect="1"/>
          </p:cNvPicPr>
          <p:nvPr/>
        </p:nvPicPr>
        <p:blipFill>
          <a:blip r:embed="rId6"/>
          <a:stretch>
            <a:fillRect/>
          </a:stretch>
        </p:blipFill>
        <p:spPr>
          <a:xfrm>
            <a:off x="3499104" y="4596384"/>
            <a:ext cx="341376" cy="341376"/>
          </a:xfrm>
          <a:prstGeom prst="rect">
            <a:avLst/>
          </a:prstGeom>
        </p:spPr>
      </p:pic>
      <p:sp>
        <p:nvSpPr>
          <p:cNvPr id="49" name="Text 43"/>
          <p:cNvSpPr/>
          <p:nvPr/>
        </p:nvSpPr>
        <p:spPr>
          <a:xfrm>
            <a:off x="719328" y="4669536"/>
            <a:ext cx="2901696" cy="438912"/>
          </a:xfrm>
          <a:prstGeom prst="rect">
            <a:avLst/>
          </a:prstGeom>
          <a:noFill/>
          <a:ln/>
        </p:spPr>
        <p:txBody>
          <a:bodyPr wrap="square" lIns="0" tIns="0" rIns="0" bIns="0" rtlCol="0" anchor="t"/>
          <a:lstStyle/>
          <a:p>
            <a:r>
              <a:rPr lang="en-US" sz="1533" b="1" dirty="0">
                <a:solidFill>
                  <a:srgbClr val="1B3A4B"/>
                </a:solidFill>
                <a:latin typeface="Cambria" pitchFamily="34" charset="0"/>
                <a:ea typeface="Cambria" pitchFamily="34" charset="-122"/>
                <a:cs typeface="Cambria" pitchFamily="34" charset="-120"/>
              </a:rPr>
              <a:t>Deux outils concrets</a:t>
            </a:r>
            <a:endParaRPr lang="en-US" sz="1533" dirty="0"/>
          </a:p>
        </p:txBody>
      </p:sp>
      <p:sp>
        <p:nvSpPr>
          <p:cNvPr id="50" name="Text 44"/>
          <p:cNvSpPr/>
          <p:nvPr/>
        </p:nvSpPr>
        <p:spPr>
          <a:xfrm>
            <a:off x="719328" y="5132832"/>
            <a:ext cx="3169920" cy="682752"/>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Le VCA — </a:t>
            </a:r>
            <a:r>
              <a:rPr lang="en-US" sz="1267" dirty="0" err="1">
                <a:solidFill>
                  <a:srgbClr val="4A6070"/>
                </a:solidFill>
                <a:latin typeface="Calibri" pitchFamily="34" charset="0"/>
                <a:ea typeface="Calibri" pitchFamily="34" charset="-122"/>
                <a:cs typeface="Calibri" pitchFamily="34" charset="-120"/>
              </a:rPr>
              <a:t>l'Action</a:t>
            </a:r>
            <a:r>
              <a:rPr lang="en-US" sz="1267" dirty="0">
                <a:solidFill>
                  <a:srgbClr val="4A6070"/>
                </a:solidFill>
                <a:latin typeface="Calibri" pitchFamily="34" charset="0"/>
                <a:ea typeface="Calibri" pitchFamily="34" charset="-122"/>
                <a:cs typeface="Calibri" pitchFamily="34" charset="-120"/>
              </a:rPr>
              <a:t> </a:t>
            </a:r>
            <a:r>
              <a:rPr lang="en-US" sz="1267" dirty="0" err="1">
                <a:solidFill>
                  <a:srgbClr val="4A6070"/>
                </a:solidFill>
                <a:latin typeface="Calibri" pitchFamily="34" charset="0"/>
                <a:ea typeface="Calibri" pitchFamily="34" charset="-122"/>
                <a:cs typeface="Calibri" pitchFamily="34" charset="-120"/>
              </a:rPr>
              <a:t>Anticipatoire</a:t>
            </a:r>
            <a:endParaRPr lang="en-US" sz="1267" dirty="0"/>
          </a:p>
        </p:txBody>
      </p:sp>
      <p:sp>
        <p:nvSpPr>
          <p:cNvPr id="51" name="Shape 45"/>
          <p:cNvSpPr/>
          <p:nvPr/>
        </p:nvSpPr>
        <p:spPr>
          <a:xfrm>
            <a:off x="4291584" y="4035552"/>
            <a:ext cx="3511296" cy="1877568"/>
          </a:xfrm>
          <a:prstGeom prst="roundRect">
            <a:avLst>
              <a:gd name="adj" fmla="val 7792"/>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52" name="Shape 46"/>
          <p:cNvSpPr/>
          <p:nvPr/>
        </p:nvSpPr>
        <p:spPr>
          <a:xfrm>
            <a:off x="4291584" y="4035552"/>
            <a:ext cx="3511296" cy="560832"/>
          </a:xfrm>
          <a:prstGeom prst="roundRect">
            <a:avLst>
              <a:gd name="adj" fmla="val 26087"/>
            </a:avLst>
          </a:prstGeom>
          <a:solidFill>
            <a:srgbClr val="C8963E"/>
          </a:solidFill>
          <a:ln w="12700">
            <a:solidFill>
              <a:srgbClr val="C8963E"/>
            </a:solidFill>
            <a:prstDash val="solid"/>
          </a:ln>
        </p:spPr>
        <p:txBody>
          <a:bodyPr/>
          <a:lstStyle/>
          <a:p>
            <a:endParaRPr lang="fr-FR" sz="2400"/>
          </a:p>
        </p:txBody>
      </p:sp>
      <p:sp>
        <p:nvSpPr>
          <p:cNvPr id="53" name="Shape 47"/>
          <p:cNvSpPr/>
          <p:nvPr/>
        </p:nvSpPr>
        <p:spPr>
          <a:xfrm>
            <a:off x="4291584" y="4352544"/>
            <a:ext cx="3511296" cy="243840"/>
          </a:xfrm>
          <a:prstGeom prst="rect">
            <a:avLst/>
          </a:prstGeom>
          <a:solidFill>
            <a:srgbClr val="C8963E"/>
          </a:solidFill>
          <a:ln w="12700">
            <a:solidFill>
              <a:srgbClr val="C8963E"/>
            </a:solidFill>
            <a:prstDash val="solid"/>
          </a:ln>
        </p:spPr>
        <p:txBody>
          <a:bodyPr/>
          <a:lstStyle/>
          <a:p>
            <a:endParaRPr lang="fr-FR" sz="2400"/>
          </a:p>
        </p:txBody>
      </p:sp>
      <p:sp>
        <p:nvSpPr>
          <p:cNvPr id="54" name="Shape 48"/>
          <p:cNvSpPr/>
          <p:nvPr/>
        </p:nvSpPr>
        <p:spPr>
          <a:xfrm>
            <a:off x="4462272" y="4157472"/>
            <a:ext cx="341376" cy="341376"/>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55" name="Text 49"/>
          <p:cNvSpPr/>
          <p:nvPr/>
        </p:nvSpPr>
        <p:spPr>
          <a:xfrm>
            <a:off x="4462272" y="4157472"/>
            <a:ext cx="341376" cy="341376"/>
          </a:xfrm>
          <a:prstGeom prst="rect">
            <a:avLst/>
          </a:prstGeom>
          <a:noFill/>
          <a:ln/>
        </p:spPr>
        <p:txBody>
          <a:bodyPr wrap="square" lIns="0" tIns="0" rIns="0" bIns="0" rtlCol="0" anchor="ctr"/>
          <a:lstStyle/>
          <a:p>
            <a:pPr algn="ctr"/>
            <a:r>
              <a:rPr lang="en-US" sz="1600" b="1" dirty="0">
                <a:solidFill>
                  <a:srgbClr val="FFFFFF"/>
                </a:solidFill>
                <a:latin typeface="Cambria" pitchFamily="34" charset="0"/>
                <a:ea typeface="Cambria" pitchFamily="34" charset="-122"/>
                <a:cs typeface="Cambria" pitchFamily="34" charset="-120"/>
              </a:rPr>
              <a:t>5</a:t>
            </a:r>
            <a:endParaRPr lang="en-US" sz="1600" dirty="0"/>
          </a:p>
        </p:txBody>
      </p:sp>
      <p:sp>
        <p:nvSpPr>
          <p:cNvPr id="56" name="Shape 50"/>
          <p:cNvSpPr/>
          <p:nvPr/>
        </p:nvSpPr>
        <p:spPr>
          <a:xfrm>
            <a:off x="6729984" y="4181856"/>
            <a:ext cx="926592" cy="268224"/>
          </a:xfrm>
          <a:prstGeom prst="roundRect">
            <a:avLst>
              <a:gd name="adj" fmla="val 22727"/>
            </a:avLst>
          </a:prstGeom>
          <a:solidFill>
            <a:srgbClr val="FFFFFF">
              <a:alpha val="30000"/>
            </a:srgbClr>
          </a:solidFill>
          <a:ln w="12700">
            <a:solidFill>
              <a:srgbClr val="FFFFFF">
                <a:alpha val="45000"/>
              </a:srgbClr>
            </a:solidFill>
            <a:prstDash val="solid"/>
          </a:ln>
        </p:spPr>
        <p:txBody>
          <a:bodyPr/>
          <a:lstStyle/>
          <a:p>
            <a:endParaRPr lang="fr-FR" sz="2400"/>
          </a:p>
        </p:txBody>
      </p:sp>
      <p:sp>
        <p:nvSpPr>
          <p:cNvPr id="57" name="Text 51"/>
          <p:cNvSpPr/>
          <p:nvPr/>
        </p:nvSpPr>
        <p:spPr>
          <a:xfrm>
            <a:off x="6729984" y="4181856"/>
            <a:ext cx="926592" cy="268224"/>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10 min</a:t>
            </a:r>
            <a:endParaRPr lang="en-US" sz="1067" dirty="0"/>
          </a:p>
        </p:txBody>
      </p:sp>
      <p:pic>
        <p:nvPicPr>
          <p:cNvPr id="58" name="Image 4" descr="preencoded.png"/>
          <p:cNvPicPr>
            <a:picLocks noChangeAspect="1"/>
          </p:cNvPicPr>
          <p:nvPr/>
        </p:nvPicPr>
        <p:blipFill>
          <a:blip r:embed="rId7"/>
          <a:stretch>
            <a:fillRect/>
          </a:stretch>
        </p:blipFill>
        <p:spPr>
          <a:xfrm>
            <a:off x="7242048" y="4596384"/>
            <a:ext cx="341376" cy="341376"/>
          </a:xfrm>
          <a:prstGeom prst="rect">
            <a:avLst/>
          </a:prstGeom>
        </p:spPr>
      </p:pic>
      <p:sp>
        <p:nvSpPr>
          <p:cNvPr id="59" name="Text 52"/>
          <p:cNvSpPr/>
          <p:nvPr/>
        </p:nvSpPr>
        <p:spPr>
          <a:xfrm>
            <a:off x="4462272" y="4669536"/>
            <a:ext cx="2901696" cy="438912"/>
          </a:xfrm>
          <a:prstGeom prst="rect">
            <a:avLst/>
          </a:prstGeom>
          <a:noFill/>
          <a:ln/>
        </p:spPr>
        <p:txBody>
          <a:bodyPr wrap="square" lIns="0" tIns="0" rIns="0" bIns="0" rtlCol="0" anchor="t"/>
          <a:lstStyle/>
          <a:p>
            <a:r>
              <a:rPr lang="en-US" sz="1533" b="1" dirty="0">
                <a:solidFill>
                  <a:srgbClr val="1B3A4B"/>
                </a:solidFill>
                <a:latin typeface="Cambria" pitchFamily="34" charset="0"/>
                <a:ea typeface="Cambria" pitchFamily="34" charset="-122"/>
                <a:cs typeface="Cambria" pitchFamily="34" charset="-120"/>
              </a:rPr>
              <a:t>Pistes pour les Alpes</a:t>
            </a:r>
            <a:endParaRPr lang="en-US" sz="1533" dirty="0"/>
          </a:p>
        </p:txBody>
      </p:sp>
      <p:sp>
        <p:nvSpPr>
          <p:cNvPr id="60" name="Text 53"/>
          <p:cNvSpPr/>
          <p:nvPr/>
        </p:nvSpPr>
        <p:spPr>
          <a:xfrm>
            <a:off x="4462272" y="5132832"/>
            <a:ext cx="3169920" cy="682752"/>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Ce que ces approches peuvent apporter aux collectivités alpines</a:t>
            </a:r>
            <a:endParaRPr lang="en-US" sz="1267" dirty="0"/>
          </a:p>
        </p:txBody>
      </p:sp>
      <p:sp>
        <p:nvSpPr>
          <p:cNvPr id="61" name="Shape 54"/>
          <p:cNvSpPr/>
          <p:nvPr/>
        </p:nvSpPr>
        <p:spPr>
          <a:xfrm>
            <a:off x="8034528" y="4035552"/>
            <a:ext cx="3511296" cy="1877568"/>
          </a:xfrm>
          <a:prstGeom prst="roundRect">
            <a:avLst>
              <a:gd name="adj" fmla="val 7792"/>
            </a:avLst>
          </a:prstGeom>
          <a:solidFill>
            <a:srgbClr val="FFFFFF"/>
          </a:solidFill>
          <a:ln w="12700">
            <a:solidFill>
              <a:srgbClr val="D9E8F0"/>
            </a:solidFill>
            <a:prstDash val="solid"/>
          </a:ln>
          <a:effectLst>
            <a:outerShdw blurRad="76200" dist="25400" dir="2700000" algn="bl" rotWithShape="0">
              <a:srgbClr val="000000">
                <a:alpha val="12000"/>
              </a:srgbClr>
            </a:outerShdw>
          </a:effectLst>
        </p:spPr>
        <p:txBody>
          <a:bodyPr/>
          <a:lstStyle/>
          <a:p>
            <a:endParaRPr lang="fr-FR" sz="2400"/>
          </a:p>
        </p:txBody>
      </p:sp>
      <p:sp>
        <p:nvSpPr>
          <p:cNvPr id="62" name="Shape 55"/>
          <p:cNvSpPr/>
          <p:nvPr/>
        </p:nvSpPr>
        <p:spPr>
          <a:xfrm>
            <a:off x="8034528" y="4035552"/>
            <a:ext cx="3511296" cy="560832"/>
          </a:xfrm>
          <a:prstGeom prst="roundRect">
            <a:avLst>
              <a:gd name="adj" fmla="val 26087"/>
            </a:avLst>
          </a:prstGeom>
          <a:solidFill>
            <a:srgbClr val="1B3A4B"/>
          </a:solidFill>
          <a:ln w="12700">
            <a:solidFill>
              <a:srgbClr val="1B3A4B"/>
            </a:solidFill>
            <a:prstDash val="solid"/>
          </a:ln>
        </p:spPr>
        <p:txBody>
          <a:bodyPr/>
          <a:lstStyle/>
          <a:p>
            <a:endParaRPr lang="fr-FR" sz="2400"/>
          </a:p>
        </p:txBody>
      </p:sp>
      <p:sp>
        <p:nvSpPr>
          <p:cNvPr id="63" name="Shape 56"/>
          <p:cNvSpPr/>
          <p:nvPr/>
        </p:nvSpPr>
        <p:spPr>
          <a:xfrm>
            <a:off x="8034528" y="4352544"/>
            <a:ext cx="3511296" cy="243840"/>
          </a:xfrm>
          <a:prstGeom prst="rect">
            <a:avLst/>
          </a:prstGeom>
          <a:solidFill>
            <a:srgbClr val="1B3A4B"/>
          </a:solidFill>
          <a:ln w="12700">
            <a:solidFill>
              <a:srgbClr val="1B3A4B"/>
            </a:solidFill>
            <a:prstDash val="solid"/>
          </a:ln>
        </p:spPr>
        <p:txBody>
          <a:bodyPr/>
          <a:lstStyle/>
          <a:p>
            <a:endParaRPr lang="fr-FR" sz="2400"/>
          </a:p>
        </p:txBody>
      </p:sp>
      <p:sp>
        <p:nvSpPr>
          <p:cNvPr id="64" name="Shape 57"/>
          <p:cNvSpPr/>
          <p:nvPr/>
        </p:nvSpPr>
        <p:spPr>
          <a:xfrm>
            <a:off x="8205216" y="4157472"/>
            <a:ext cx="341376" cy="341376"/>
          </a:xfrm>
          <a:prstGeom prst="ellipse">
            <a:avLst/>
          </a:prstGeom>
          <a:solidFill>
            <a:srgbClr val="FFFFFF">
              <a:alpha val="80000"/>
            </a:srgbClr>
          </a:solidFill>
          <a:ln w="12700">
            <a:solidFill>
              <a:srgbClr val="FFFFFF">
                <a:alpha val="60000"/>
              </a:srgbClr>
            </a:solidFill>
            <a:prstDash val="solid"/>
          </a:ln>
        </p:spPr>
        <p:txBody>
          <a:bodyPr/>
          <a:lstStyle/>
          <a:p>
            <a:endParaRPr lang="fr-FR" sz="2400"/>
          </a:p>
        </p:txBody>
      </p:sp>
      <p:sp>
        <p:nvSpPr>
          <p:cNvPr id="65" name="Text 58"/>
          <p:cNvSpPr/>
          <p:nvPr/>
        </p:nvSpPr>
        <p:spPr>
          <a:xfrm>
            <a:off x="8205216" y="4157472"/>
            <a:ext cx="341376" cy="341376"/>
          </a:xfrm>
          <a:prstGeom prst="rect">
            <a:avLst/>
          </a:prstGeom>
          <a:noFill/>
          <a:ln/>
        </p:spPr>
        <p:txBody>
          <a:bodyPr wrap="square" lIns="0" tIns="0" rIns="0" bIns="0" rtlCol="0" anchor="ctr"/>
          <a:lstStyle/>
          <a:p>
            <a:pPr algn="ctr"/>
            <a:r>
              <a:rPr lang="en-US" sz="1333" b="1" dirty="0">
                <a:solidFill>
                  <a:srgbClr val="FFFFFF"/>
                </a:solidFill>
                <a:latin typeface="Cambria" pitchFamily="34" charset="0"/>
                <a:ea typeface="Cambria" pitchFamily="34" charset="-122"/>
                <a:cs typeface="Cambria" pitchFamily="34" charset="-120"/>
              </a:rPr>
              <a:t>✦</a:t>
            </a:r>
            <a:endParaRPr lang="en-US" sz="1333" dirty="0"/>
          </a:p>
        </p:txBody>
      </p:sp>
      <p:sp>
        <p:nvSpPr>
          <p:cNvPr id="66" name="Shape 59"/>
          <p:cNvSpPr/>
          <p:nvPr/>
        </p:nvSpPr>
        <p:spPr>
          <a:xfrm>
            <a:off x="10472928" y="4181856"/>
            <a:ext cx="926592" cy="268224"/>
          </a:xfrm>
          <a:prstGeom prst="roundRect">
            <a:avLst>
              <a:gd name="adj" fmla="val 22727"/>
            </a:avLst>
          </a:prstGeom>
          <a:solidFill>
            <a:srgbClr val="FFFFFF">
              <a:alpha val="30000"/>
            </a:srgbClr>
          </a:solidFill>
          <a:ln w="12700">
            <a:solidFill>
              <a:srgbClr val="FFFFFF">
                <a:alpha val="45000"/>
              </a:srgbClr>
            </a:solidFill>
            <a:prstDash val="solid"/>
          </a:ln>
        </p:spPr>
        <p:txBody>
          <a:bodyPr/>
          <a:lstStyle/>
          <a:p>
            <a:endParaRPr lang="fr-FR" sz="2400"/>
          </a:p>
        </p:txBody>
      </p:sp>
      <p:sp>
        <p:nvSpPr>
          <p:cNvPr id="67" name="Text 60"/>
          <p:cNvSpPr/>
          <p:nvPr/>
        </p:nvSpPr>
        <p:spPr>
          <a:xfrm>
            <a:off x="10472928" y="4181856"/>
            <a:ext cx="926592" cy="268224"/>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Discussion</a:t>
            </a:r>
            <a:endParaRPr lang="en-US" sz="1067" dirty="0"/>
          </a:p>
        </p:txBody>
      </p:sp>
      <p:pic>
        <p:nvPicPr>
          <p:cNvPr id="68" name="Image 5" descr="preencoded.png"/>
          <p:cNvPicPr>
            <a:picLocks noChangeAspect="1"/>
          </p:cNvPicPr>
          <p:nvPr/>
        </p:nvPicPr>
        <p:blipFill>
          <a:blip r:embed="rId8"/>
          <a:stretch>
            <a:fillRect/>
          </a:stretch>
        </p:blipFill>
        <p:spPr>
          <a:xfrm>
            <a:off x="10984992" y="4596384"/>
            <a:ext cx="341376" cy="341376"/>
          </a:xfrm>
          <a:prstGeom prst="rect">
            <a:avLst/>
          </a:prstGeom>
        </p:spPr>
      </p:pic>
      <p:sp>
        <p:nvSpPr>
          <p:cNvPr id="69" name="Text 61"/>
          <p:cNvSpPr/>
          <p:nvPr/>
        </p:nvSpPr>
        <p:spPr>
          <a:xfrm>
            <a:off x="8205216" y="4669536"/>
            <a:ext cx="2901696" cy="438912"/>
          </a:xfrm>
          <a:prstGeom prst="rect">
            <a:avLst/>
          </a:prstGeom>
          <a:noFill/>
          <a:ln/>
        </p:spPr>
        <p:txBody>
          <a:bodyPr wrap="square" lIns="0" tIns="0" rIns="0" bIns="0" rtlCol="0" anchor="t"/>
          <a:lstStyle/>
          <a:p>
            <a:r>
              <a:rPr lang="en-US" sz="1533" b="1" dirty="0">
                <a:solidFill>
                  <a:srgbClr val="1B3A4B"/>
                </a:solidFill>
                <a:latin typeface="Cambria" pitchFamily="34" charset="0"/>
                <a:ea typeface="Cambria" pitchFamily="34" charset="-122"/>
                <a:cs typeface="Cambria" pitchFamily="34" charset="-120"/>
              </a:rPr>
              <a:t>Conclusion &amp; ouverture</a:t>
            </a:r>
            <a:endParaRPr lang="en-US" sz="1533" dirty="0"/>
          </a:p>
        </p:txBody>
      </p:sp>
      <p:sp>
        <p:nvSpPr>
          <p:cNvPr id="70" name="Text 62"/>
          <p:cNvSpPr/>
          <p:nvPr/>
        </p:nvSpPr>
        <p:spPr>
          <a:xfrm>
            <a:off x="8205216" y="5132832"/>
            <a:ext cx="3169920" cy="682752"/>
          </a:xfrm>
          <a:prstGeom prst="rect">
            <a:avLst/>
          </a:prstGeom>
          <a:noFill/>
          <a:ln/>
        </p:spPr>
        <p:txBody>
          <a:bodyPr wrap="square" lIns="0" tIns="0" rIns="0" bIns="0" rtlCol="0" anchor="t"/>
          <a:lstStyle/>
          <a:p>
            <a:r>
              <a:rPr lang="en-US" sz="1267" dirty="0">
                <a:solidFill>
                  <a:srgbClr val="4A6070"/>
                </a:solidFill>
                <a:latin typeface="Calibri" pitchFamily="34" charset="0"/>
                <a:ea typeface="Calibri" pitchFamily="34" charset="-122"/>
                <a:cs typeface="Calibri" pitchFamily="34" charset="-120"/>
              </a:rPr>
              <a:t>Vers un projet de recherche-action — questions ouvertes</a:t>
            </a:r>
            <a:endParaRPr lang="en-US" sz="126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1</a:t>
            </a:r>
            <a:endParaRPr lang="en-US" sz="1200" dirty="0"/>
          </a:p>
        </p:txBody>
      </p:sp>
      <p:sp>
        <p:nvSpPr>
          <p:cNvPr id="4" name="Text 2"/>
          <p:cNvSpPr/>
          <p:nvPr/>
        </p:nvSpPr>
        <p:spPr>
          <a:xfrm>
            <a:off x="548640" y="755904"/>
            <a:ext cx="11094720" cy="792480"/>
          </a:xfrm>
          <a:prstGeom prst="rect">
            <a:avLst/>
          </a:prstGeom>
          <a:noFill/>
          <a:ln/>
        </p:spPr>
        <p:txBody>
          <a:bodyPr wrap="square" lIns="0" tIns="0" rIns="0" bIns="0" rtlCol="0" anchor="t"/>
          <a:lstStyle/>
          <a:p>
            <a:r>
              <a:rPr lang="en-US" sz="3733" b="1" dirty="0">
                <a:solidFill>
                  <a:srgbClr val="1B3A4B"/>
                </a:solidFill>
                <a:latin typeface="Cambria" pitchFamily="34" charset="0"/>
                <a:ea typeface="Cambria" pitchFamily="34" charset="-122"/>
                <a:cs typeface="Cambria" pitchFamily="34" charset="-120"/>
              </a:rPr>
              <a:t>Un cadre </a:t>
            </a:r>
            <a:r>
              <a:rPr lang="en-US" sz="3733" b="1" dirty="0" err="1">
                <a:solidFill>
                  <a:srgbClr val="1B3A4B"/>
                </a:solidFill>
                <a:latin typeface="Cambria" pitchFamily="34" charset="0"/>
                <a:ea typeface="Cambria" pitchFamily="34" charset="-122"/>
                <a:cs typeface="Cambria" pitchFamily="34" charset="-120"/>
              </a:rPr>
              <a:t>législatif</a:t>
            </a:r>
            <a:r>
              <a:rPr lang="en-US" sz="3733" b="1" dirty="0">
                <a:solidFill>
                  <a:srgbClr val="1B3A4B"/>
                </a:solidFill>
                <a:latin typeface="Cambria" pitchFamily="34" charset="0"/>
                <a:ea typeface="Cambria" pitchFamily="34" charset="-122"/>
                <a:cs typeface="Cambria" pitchFamily="34" charset="-120"/>
              </a:rPr>
              <a:t> (français) </a:t>
            </a:r>
            <a:r>
              <a:rPr lang="en-US" sz="3733" b="1" dirty="0" err="1">
                <a:solidFill>
                  <a:srgbClr val="1B3A4B"/>
                </a:solidFill>
                <a:latin typeface="Cambria" pitchFamily="34" charset="0"/>
                <a:ea typeface="Cambria" pitchFamily="34" charset="-122"/>
                <a:cs typeface="Cambria" pitchFamily="34" charset="-120"/>
              </a:rPr>
              <a:t>en</a:t>
            </a:r>
            <a:r>
              <a:rPr lang="en-US" sz="3733" b="1" dirty="0">
                <a:solidFill>
                  <a:srgbClr val="1B3A4B"/>
                </a:solidFill>
                <a:latin typeface="Cambria" pitchFamily="34" charset="0"/>
                <a:ea typeface="Cambria" pitchFamily="34" charset="-122"/>
                <a:cs typeface="Cambria" pitchFamily="34" charset="-120"/>
              </a:rPr>
              <a:t> mouvement</a:t>
            </a:r>
            <a:endParaRPr lang="en-US" sz="3733" dirty="0"/>
          </a:p>
        </p:txBody>
      </p:sp>
      <p:sp>
        <p:nvSpPr>
          <p:cNvPr id="5" name="Text 3"/>
          <p:cNvSpPr/>
          <p:nvPr/>
        </p:nvSpPr>
        <p:spPr>
          <a:xfrm>
            <a:off x="548640" y="1560576"/>
            <a:ext cx="11094720" cy="426720"/>
          </a:xfrm>
          <a:prstGeom prst="rect">
            <a:avLst/>
          </a:prstGeom>
          <a:noFill/>
          <a:ln/>
        </p:spPr>
        <p:txBody>
          <a:bodyPr wrap="square" lIns="0" tIns="0" rIns="0" bIns="0" rtlCol="0" anchor="t"/>
          <a:lstStyle/>
          <a:p>
            <a:r>
              <a:rPr lang="en-US" sz="1733" i="1" dirty="0">
                <a:solidFill>
                  <a:srgbClr val="2E6E8E"/>
                </a:solidFill>
                <a:latin typeface="Calibri" pitchFamily="34" charset="0"/>
                <a:ea typeface="Calibri" pitchFamily="34" charset="-122"/>
                <a:cs typeface="Calibri" pitchFamily="34" charset="-120"/>
              </a:rPr>
              <a:t>35 ans de trajectoire vers l'engagement citoyen</a:t>
            </a:r>
            <a:endParaRPr lang="en-US" sz="1733" dirty="0"/>
          </a:p>
        </p:txBody>
      </p:sp>
      <p:sp>
        <p:nvSpPr>
          <p:cNvPr id="7" name="Shape 5"/>
          <p:cNvSpPr/>
          <p:nvPr/>
        </p:nvSpPr>
        <p:spPr>
          <a:xfrm>
            <a:off x="731520" y="3291840"/>
            <a:ext cx="10850880" cy="0"/>
          </a:xfrm>
          <a:prstGeom prst="line">
            <a:avLst/>
          </a:prstGeom>
          <a:noFill/>
          <a:ln w="31750">
            <a:solidFill>
              <a:srgbClr val="2E6E8E"/>
            </a:solidFill>
            <a:prstDash val="solid"/>
          </a:ln>
        </p:spPr>
        <p:txBody>
          <a:bodyPr/>
          <a:lstStyle/>
          <a:p>
            <a:endParaRPr lang="fr-FR" sz="2400"/>
          </a:p>
        </p:txBody>
      </p:sp>
      <p:sp>
        <p:nvSpPr>
          <p:cNvPr id="8" name="Shape 6"/>
          <p:cNvSpPr/>
          <p:nvPr/>
        </p:nvSpPr>
        <p:spPr>
          <a:xfrm>
            <a:off x="11521440" y="3206496"/>
            <a:ext cx="243840" cy="170688"/>
          </a:xfrm>
          <a:prstGeom prst="roundRect">
            <a:avLst>
              <a:gd name="adj" fmla="val 21429"/>
            </a:avLst>
          </a:prstGeom>
          <a:solidFill>
            <a:srgbClr val="2E6E8E"/>
          </a:solidFill>
          <a:ln w="12700">
            <a:solidFill>
              <a:srgbClr val="2E6E8E"/>
            </a:solidFill>
            <a:prstDash val="solid"/>
          </a:ln>
        </p:spPr>
        <p:txBody>
          <a:bodyPr/>
          <a:lstStyle/>
          <a:p>
            <a:endParaRPr lang="fr-FR" sz="2400"/>
          </a:p>
        </p:txBody>
      </p:sp>
      <p:sp>
        <p:nvSpPr>
          <p:cNvPr id="9" name="Shape 7"/>
          <p:cNvSpPr/>
          <p:nvPr/>
        </p:nvSpPr>
        <p:spPr>
          <a:xfrm>
            <a:off x="1194816" y="3145536"/>
            <a:ext cx="292608" cy="292608"/>
          </a:xfrm>
          <a:prstGeom prst="ellipse">
            <a:avLst/>
          </a:prstGeom>
          <a:solidFill>
            <a:srgbClr val="8EAFC0"/>
          </a:solidFill>
          <a:ln w="25400">
            <a:solidFill>
              <a:srgbClr val="FFFFFF"/>
            </a:solidFill>
            <a:prstDash val="solid"/>
          </a:ln>
        </p:spPr>
        <p:txBody>
          <a:bodyPr/>
          <a:lstStyle/>
          <a:p>
            <a:endParaRPr lang="fr-FR" sz="2400"/>
          </a:p>
        </p:txBody>
      </p:sp>
      <p:sp>
        <p:nvSpPr>
          <p:cNvPr id="10" name="Shape 8"/>
          <p:cNvSpPr/>
          <p:nvPr/>
        </p:nvSpPr>
        <p:spPr>
          <a:xfrm>
            <a:off x="121920" y="3681984"/>
            <a:ext cx="2560320" cy="1975104"/>
          </a:xfrm>
          <a:prstGeom prst="roundRect">
            <a:avLst>
              <a:gd name="adj" fmla="val 7407"/>
            </a:avLst>
          </a:prstGeom>
          <a:solidFill>
            <a:srgbClr val="8EAFC0"/>
          </a:solidFill>
          <a:ln w="12700">
            <a:solidFill>
              <a:srgbClr val="8EAFC0"/>
            </a:solidFill>
            <a:prstDash val="solid"/>
          </a:ln>
          <a:effectLst>
            <a:outerShdw blurRad="88900" dist="25400" dir="2700000" algn="bl" rotWithShape="0">
              <a:srgbClr val="000000">
                <a:alpha val="15000"/>
              </a:srgbClr>
            </a:outerShdw>
          </a:effectLst>
        </p:spPr>
        <p:txBody>
          <a:bodyPr/>
          <a:lstStyle/>
          <a:p>
            <a:endParaRPr lang="fr-FR" sz="2400"/>
          </a:p>
        </p:txBody>
      </p:sp>
      <p:sp>
        <p:nvSpPr>
          <p:cNvPr id="11" name="Text 9"/>
          <p:cNvSpPr/>
          <p:nvPr/>
        </p:nvSpPr>
        <p:spPr>
          <a:xfrm>
            <a:off x="121920" y="3755136"/>
            <a:ext cx="2560320" cy="426720"/>
          </a:xfrm>
          <a:prstGeom prst="rect">
            <a:avLst/>
          </a:prstGeom>
          <a:noFill/>
          <a:ln/>
        </p:spPr>
        <p:txBody>
          <a:bodyPr wrap="square" lIns="0" tIns="0" rIns="0" bIns="0" rtlCol="0" anchor="ctr"/>
          <a:lstStyle/>
          <a:p>
            <a:pPr algn="ctr"/>
            <a:r>
              <a:rPr lang="en-US" sz="2400" b="1" dirty="0">
                <a:solidFill>
                  <a:srgbClr val="1B3A4B"/>
                </a:solidFill>
                <a:latin typeface="Cambria" pitchFamily="34" charset="0"/>
                <a:ea typeface="Cambria" pitchFamily="34" charset="-122"/>
                <a:cs typeface="Cambria" pitchFamily="34" charset="-120"/>
              </a:rPr>
              <a:t>1987</a:t>
            </a:r>
            <a:endParaRPr lang="en-US" sz="2400" dirty="0"/>
          </a:p>
        </p:txBody>
      </p:sp>
      <p:sp>
        <p:nvSpPr>
          <p:cNvPr id="12" name="Text 10"/>
          <p:cNvSpPr/>
          <p:nvPr/>
        </p:nvSpPr>
        <p:spPr>
          <a:xfrm>
            <a:off x="121920" y="4206240"/>
            <a:ext cx="2560320" cy="853440"/>
          </a:xfrm>
          <a:prstGeom prst="rect">
            <a:avLst/>
          </a:prstGeom>
          <a:noFill/>
          <a:ln/>
        </p:spPr>
        <p:txBody>
          <a:bodyPr wrap="square" lIns="0" tIns="0" rIns="0" bIns="0" rtlCol="0" anchor="ctr"/>
          <a:lstStyle/>
          <a:p>
            <a:pPr algn="ctr"/>
            <a:r>
              <a:rPr lang="en-US" sz="1600" b="1" dirty="0">
                <a:solidFill>
                  <a:srgbClr val="1B3A4B"/>
                </a:solidFill>
                <a:latin typeface="Calibri" pitchFamily="34" charset="0"/>
                <a:ea typeface="Calibri" pitchFamily="34" charset="-122"/>
                <a:cs typeface="Calibri" pitchFamily="34" charset="-120"/>
              </a:rPr>
              <a:t>Droit</a:t>
            </a:r>
            <a:endParaRPr lang="en-US" sz="1600" dirty="0"/>
          </a:p>
          <a:p>
            <a:pPr algn="ctr"/>
            <a:r>
              <a:rPr lang="en-US" sz="1600" b="1" dirty="0">
                <a:solidFill>
                  <a:srgbClr val="1B3A4B"/>
                </a:solidFill>
                <a:latin typeface="Calibri" pitchFamily="34" charset="0"/>
                <a:ea typeface="Calibri" pitchFamily="34" charset="-122"/>
                <a:cs typeface="Calibri" pitchFamily="34" charset="-120"/>
              </a:rPr>
              <a:t>d'être informé</a:t>
            </a:r>
            <a:endParaRPr lang="en-US" sz="1600" dirty="0"/>
          </a:p>
        </p:txBody>
      </p:sp>
      <p:sp>
        <p:nvSpPr>
          <p:cNvPr id="13" name="Text 11"/>
          <p:cNvSpPr/>
          <p:nvPr/>
        </p:nvSpPr>
        <p:spPr>
          <a:xfrm>
            <a:off x="121920" y="5120640"/>
            <a:ext cx="2560320" cy="463296"/>
          </a:xfrm>
          <a:prstGeom prst="rect">
            <a:avLst/>
          </a:prstGeom>
          <a:noFill/>
          <a:ln/>
        </p:spPr>
        <p:txBody>
          <a:bodyPr wrap="square" lIns="0" tIns="0" rIns="0" bIns="0" rtlCol="0" anchor="ctr"/>
          <a:lstStyle/>
          <a:p>
            <a:pPr algn="ctr"/>
            <a:r>
              <a:rPr lang="en-US" sz="1200" i="1" dirty="0">
                <a:solidFill>
                  <a:srgbClr val="1B3A4B"/>
                </a:solidFill>
                <a:latin typeface="Calibri" pitchFamily="34" charset="0"/>
                <a:ea typeface="Calibri" pitchFamily="34" charset="-122"/>
                <a:cs typeface="Calibri" pitchFamily="34" charset="-120"/>
              </a:rPr>
              <a:t>Le citoyen reçoit</a:t>
            </a:r>
            <a:endParaRPr lang="en-US" sz="1200" dirty="0"/>
          </a:p>
        </p:txBody>
      </p:sp>
      <p:sp>
        <p:nvSpPr>
          <p:cNvPr id="14" name="Shape 12"/>
          <p:cNvSpPr/>
          <p:nvPr/>
        </p:nvSpPr>
        <p:spPr>
          <a:xfrm>
            <a:off x="3633216" y="3145536"/>
            <a:ext cx="292608" cy="292608"/>
          </a:xfrm>
          <a:prstGeom prst="ellipse">
            <a:avLst/>
          </a:prstGeom>
          <a:solidFill>
            <a:srgbClr val="2E6E8E"/>
          </a:solidFill>
          <a:ln w="25400">
            <a:solidFill>
              <a:srgbClr val="FFFFFF"/>
            </a:solidFill>
            <a:prstDash val="solid"/>
          </a:ln>
        </p:spPr>
        <p:txBody>
          <a:bodyPr/>
          <a:lstStyle/>
          <a:p>
            <a:endParaRPr lang="fr-FR" sz="2400"/>
          </a:p>
        </p:txBody>
      </p:sp>
      <p:sp>
        <p:nvSpPr>
          <p:cNvPr id="15" name="Shape 13"/>
          <p:cNvSpPr/>
          <p:nvPr/>
        </p:nvSpPr>
        <p:spPr>
          <a:xfrm>
            <a:off x="2560320" y="3681984"/>
            <a:ext cx="2560320" cy="1975104"/>
          </a:xfrm>
          <a:prstGeom prst="roundRect">
            <a:avLst>
              <a:gd name="adj" fmla="val 7407"/>
            </a:avLst>
          </a:prstGeom>
          <a:solidFill>
            <a:srgbClr val="2E6E8E"/>
          </a:solidFill>
          <a:ln w="12700">
            <a:solidFill>
              <a:srgbClr val="2E6E8E"/>
            </a:solidFill>
            <a:prstDash val="solid"/>
          </a:ln>
          <a:effectLst>
            <a:outerShdw blurRad="88900" dist="25400" dir="2700000" algn="bl" rotWithShape="0">
              <a:srgbClr val="000000">
                <a:alpha val="15000"/>
              </a:srgbClr>
            </a:outerShdw>
          </a:effectLst>
        </p:spPr>
        <p:txBody>
          <a:bodyPr/>
          <a:lstStyle/>
          <a:p>
            <a:endParaRPr lang="fr-FR" sz="2400"/>
          </a:p>
        </p:txBody>
      </p:sp>
      <p:sp>
        <p:nvSpPr>
          <p:cNvPr id="16" name="Text 14"/>
          <p:cNvSpPr/>
          <p:nvPr/>
        </p:nvSpPr>
        <p:spPr>
          <a:xfrm>
            <a:off x="2560320" y="3755136"/>
            <a:ext cx="2560320" cy="426720"/>
          </a:xfrm>
          <a:prstGeom prst="rect">
            <a:avLst/>
          </a:prstGeom>
          <a:noFill/>
          <a:ln/>
        </p:spPr>
        <p:txBody>
          <a:bodyPr wrap="square" lIns="0" tIns="0" rIns="0" bIns="0" rtlCol="0" anchor="ctr"/>
          <a:lstStyle/>
          <a:p>
            <a:pPr algn="ctr"/>
            <a:r>
              <a:rPr lang="en-US" sz="2400" b="1" dirty="0">
                <a:solidFill>
                  <a:srgbClr val="FFFFFF"/>
                </a:solidFill>
                <a:latin typeface="Cambria" pitchFamily="34" charset="0"/>
                <a:ea typeface="Cambria" pitchFamily="34" charset="-122"/>
                <a:cs typeface="Cambria" pitchFamily="34" charset="-120"/>
              </a:rPr>
              <a:t>1995</a:t>
            </a:r>
            <a:endParaRPr lang="en-US" sz="2400" dirty="0"/>
          </a:p>
        </p:txBody>
      </p:sp>
      <p:sp>
        <p:nvSpPr>
          <p:cNvPr id="17" name="Text 15"/>
          <p:cNvSpPr/>
          <p:nvPr/>
        </p:nvSpPr>
        <p:spPr>
          <a:xfrm>
            <a:off x="2560320" y="4206240"/>
            <a:ext cx="2560320" cy="85344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Droit</a:t>
            </a:r>
            <a:endParaRPr lang="en-US" sz="1600" dirty="0"/>
          </a:p>
          <a:p>
            <a:pPr algn="ctr"/>
            <a:r>
              <a:rPr lang="en-US" sz="1600" b="1" dirty="0">
                <a:solidFill>
                  <a:srgbClr val="FFFFFF"/>
                </a:solidFill>
                <a:latin typeface="Calibri" pitchFamily="34" charset="0"/>
                <a:ea typeface="Calibri" pitchFamily="34" charset="-122"/>
                <a:cs typeface="Calibri" pitchFamily="34" charset="-120"/>
              </a:rPr>
              <a:t>de débattre</a:t>
            </a:r>
            <a:endParaRPr lang="en-US" sz="1600" dirty="0"/>
          </a:p>
        </p:txBody>
      </p:sp>
      <p:sp>
        <p:nvSpPr>
          <p:cNvPr id="18" name="Text 16"/>
          <p:cNvSpPr/>
          <p:nvPr/>
        </p:nvSpPr>
        <p:spPr>
          <a:xfrm>
            <a:off x="2560320" y="5120640"/>
            <a:ext cx="2560320" cy="463296"/>
          </a:xfrm>
          <a:prstGeom prst="rect">
            <a:avLst/>
          </a:prstGeom>
          <a:noFill/>
          <a:ln/>
        </p:spPr>
        <p:txBody>
          <a:bodyPr wrap="square" lIns="0" tIns="0" rIns="0" bIns="0" rtlCol="0" anchor="ctr"/>
          <a:lstStyle/>
          <a:p>
            <a:pPr algn="ctr"/>
            <a:r>
              <a:rPr lang="en-US" sz="1200" i="1" dirty="0">
                <a:solidFill>
                  <a:srgbClr val="FFFFFF"/>
                </a:solidFill>
                <a:latin typeface="Calibri" pitchFamily="34" charset="0"/>
                <a:ea typeface="Calibri" pitchFamily="34" charset="-122"/>
                <a:cs typeface="Calibri" pitchFamily="34" charset="-120"/>
              </a:rPr>
              <a:t>Loi Barnier</a:t>
            </a:r>
            <a:endParaRPr lang="en-US" sz="1200" dirty="0"/>
          </a:p>
        </p:txBody>
      </p:sp>
      <p:sp>
        <p:nvSpPr>
          <p:cNvPr id="19" name="Shape 17"/>
          <p:cNvSpPr/>
          <p:nvPr/>
        </p:nvSpPr>
        <p:spPr>
          <a:xfrm>
            <a:off x="6193536" y="3145536"/>
            <a:ext cx="292608" cy="292608"/>
          </a:xfrm>
          <a:prstGeom prst="ellipse">
            <a:avLst/>
          </a:prstGeom>
          <a:solidFill>
            <a:srgbClr val="1B3A4B"/>
          </a:solidFill>
          <a:ln w="25400">
            <a:solidFill>
              <a:srgbClr val="FFFFFF"/>
            </a:solidFill>
            <a:prstDash val="solid"/>
          </a:ln>
        </p:spPr>
        <p:txBody>
          <a:bodyPr/>
          <a:lstStyle/>
          <a:p>
            <a:endParaRPr lang="fr-FR" sz="2400"/>
          </a:p>
        </p:txBody>
      </p:sp>
      <p:sp>
        <p:nvSpPr>
          <p:cNvPr id="20" name="Shape 18"/>
          <p:cNvSpPr/>
          <p:nvPr/>
        </p:nvSpPr>
        <p:spPr>
          <a:xfrm>
            <a:off x="5120640" y="3681984"/>
            <a:ext cx="2560320" cy="1975104"/>
          </a:xfrm>
          <a:prstGeom prst="roundRect">
            <a:avLst>
              <a:gd name="adj" fmla="val 7407"/>
            </a:avLst>
          </a:prstGeom>
          <a:solidFill>
            <a:srgbClr val="1B3A4B"/>
          </a:solidFill>
          <a:ln w="12700">
            <a:solidFill>
              <a:srgbClr val="1B3A4B"/>
            </a:solidFill>
            <a:prstDash val="solid"/>
          </a:ln>
          <a:effectLst>
            <a:outerShdw blurRad="88900" dist="25400" dir="2700000" algn="bl" rotWithShape="0">
              <a:srgbClr val="000000">
                <a:alpha val="15000"/>
              </a:srgbClr>
            </a:outerShdw>
          </a:effectLst>
        </p:spPr>
        <p:txBody>
          <a:bodyPr/>
          <a:lstStyle/>
          <a:p>
            <a:endParaRPr lang="fr-FR" sz="2400"/>
          </a:p>
        </p:txBody>
      </p:sp>
      <p:sp>
        <p:nvSpPr>
          <p:cNvPr id="21" name="Text 19"/>
          <p:cNvSpPr/>
          <p:nvPr/>
        </p:nvSpPr>
        <p:spPr>
          <a:xfrm>
            <a:off x="5120640" y="3755136"/>
            <a:ext cx="2560320" cy="426720"/>
          </a:xfrm>
          <a:prstGeom prst="rect">
            <a:avLst/>
          </a:prstGeom>
          <a:noFill/>
          <a:ln/>
        </p:spPr>
        <p:txBody>
          <a:bodyPr wrap="square" lIns="0" tIns="0" rIns="0" bIns="0" rtlCol="0" anchor="ctr"/>
          <a:lstStyle/>
          <a:p>
            <a:pPr algn="ctr"/>
            <a:r>
              <a:rPr lang="en-US" sz="2400" b="1" dirty="0">
                <a:solidFill>
                  <a:srgbClr val="FFFFFF"/>
                </a:solidFill>
                <a:latin typeface="Cambria" pitchFamily="34" charset="0"/>
                <a:ea typeface="Cambria" pitchFamily="34" charset="-122"/>
                <a:cs typeface="Cambria" pitchFamily="34" charset="-120"/>
              </a:rPr>
              <a:t>2004</a:t>
            </a:r>
            <a:endParaRPr lang="en-US" sz="2400" dirty="0"/>
          </a:p>
        </p:txBody>
      </p:sp>
      <p:sp>
        <p:nvSpPr>
          <p:cNvPr id="22" name="Text 20"/>
          <p:cNvSpPr/>
          <p:nvPr/>
        </p:nvSpPr>
        <p:spPr>
          <a:xfrm>
            <a:off x="5120640" y="4206240"/>
            <a:ext cx="2560320" cy="85344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Devoir de concourir</a:t>
            </a:r>
            <a:endParaRPr lang="en-US" sz="1600" dirty="0"/>
          </a:p>
        </p:txBody>
      </p:sp>
      <p:sp>
        <p:nvSpPr>
          <p:cNvPr id="23" name="Text 21"/>
          <p:cNvSpPr/>
          <p:nvPr/>
        </p:nvSpPr>
        <p:spPr>
          <a:xfrm>
            <a:off x="5120640" y="5120640"/>
            <a:ext cx="2560320" cy="463296"/>
          </a:xfrm>
          <a:prstGeom prst="rect">
            <a:avLst/>
          </a:prstGeom>
          <a:noFill/>
          <a:ln/>
        </p:spPr>
        <p:txBody>
          <a:bodyPr wrap="square" lIns="0" tIns="0" rIns="0" bIns="0" rtlCol="0" anchor="ctr"/>
          <a:lstStyle/>
          <a:p>
            <a:pPr algn="ctr"/>
            <a:r>
              <a:rPr lang="en-US" sz="1200" i="1" dirty="0">
                <a:solidFill>
                  <a:srgbClr val="FFFFFF"/>
                </a:solidFill>
                <a:latin typeface="Calibri" pitchFamily="34" charset="0"/>
                <a:ea typeface="Calibri" pitchFamily="34" charset="-122"/>
                <a:cs typeface="Calibri" pitchFamily="34" charset="-120"/>
              </a:rPr>
              <a:t>PCS · DICRIM · Réserves</a:t>
            </a:r>
            <a:endParaRPr lang="en-US" sz="1200" dirty="0"/>
          </a:p>
        </p:txBody>
      </p:sp>
      <p:sp>
        <p:nvSpPr>
          <p:cNvPr id="24" name="Shape 22"/>
          <p:cNvSpPr/>
          <p:nvPr/>
        </p:nvSpPr>
        <p:spPr>
          <a:xfrm>
            <a:off x="9119616" y="3145536"/>
            <a:ext cx="292608" cy="292608"/>
          </a:xfrm>
          <a:prstGeom prst="ellipse">
            <a:avLst/>
          </a:prstGeom>
          <a:solidFill>
            <a:srgbClr val="C8963E"/>
          </a:solidFill>
          <a:ln w="25400">
            <a:solidFill>
              <a:srgbClr val="FFFFFF"/>
            </a:solidFill>
            <a:prstDash val="solid"/>
          </a:ln>
        </p:spPr>
        <p:txBody>
          <a:bodyPr/>
          <a:lstStyle/>
          <a:p>
            <a:endParaRPr lang="fr-FR" sz="2400"/>
          </a:p>
        </p:txBody>
      </p:sp>
      <p:sp>
        <p:nvSpPr>
          <p:cNvPr id="25" name="Shape 23"/>
          <p:cNvSpPr/>
          <p:nvPr/>
        </p:nvSpPr>
        <p:spPr>
          <a:xfrm>
            <a:off x="8046720" y="3681984"/>
            <a:ext cx="2560320" cy="1975104"/>
          </a:xfrm>
          <a:prstGeom prst="roundRect">
            <a:avLst>
              <a:gd name="adj" fmla="val 7407"/>
            </a:avLst>
          </a:prstGeom>
          <a:solidFill>
            <a:srgbClr val="C8963E"/>
          </a:solidFill>
          <a:ln w="12700">
            <a:solidFill>
              <a:srgbClr val="C8963E"/>
            </a:solidFill>
            <a:prstDash val="solid"/>
          </a:ln>
          <a:effectLst>
            <a:outerShdw blurRad="88900" dist="25400" dir="2700000" algn="bl" rotWithShape="0">
              <a:srgbClr val="000000">
                <a:alpha val="15000"/>
              </a:srgbClr>
            </a:outerShdw>
          </a:effectLst>
        </p:spPr>
        <p:txBody>
          <a:bodyPr/>
          <a:lstStyle/>
          <a:p>
            <a:endParaRPr lang="fr-FR" sz="2400"/>
          </a:p>
        </p:txBody>
      </p:sp>
      <p:sp>
        <p:nvSpPr>
          <p:cNvPr id="26" name="Text 24"/>
          <p:cNvSpPr/>
          <p:nvPr/>
        </p:nvSpPr>
        <p:spPr>
          <a:xfrm>
            <a:off x="8046720" y="3755136"/>
            <a:ext cx="2560320" cy="426720"/>
          </a:xfrm>
          <a:prstGeom prst="rect">
            <a:avLst/>
          </a:prstGeom>
          <a:noFill/>
          <a:ln/>
        </p:spPr>
        <p:txBody>
          <a:bodyPr wrap="square" lIns="0" tIns="0" rIns="0" bIns="0" rtlCol="0" anchor="ctr"/>
          <a:lstStyle/>
          <a:p>
            <a:pPr algn="ctr"/>
            <a:r>
              <a:rPr lang="en-US" sz="2400" b="1" dirty="0">
                <a:solidFill>
                  <a:srgbClr val="FFFFFF"/>
                </a:solidFill>
                <a:latin typeface="Cambria" pitchFamily="34" charset="0"/>
                <a:ea typeface="Cambria" pitchFamily="34" charset="-122"/>
                <a:cs typeface="Cambria" pitchFamily="34" charset="-120"/>
              </a:rPr>
              <a:t>2021</a:t>
            </a:r>
            <a:endParaRPr lang="en-US" sz="2400" dirty="0"/>
          </a:p>
        </p:txBody>
      </p:sp>
      <p:sp>
        <p:nvSpPr>
          <p:cNvPr id="27" name="Text 25"/>
          <p:cNvSpPr/>
          <p:nvPr/>
        </p:nvSpPr>
        <p:spPr>
          <a:xfrm>
            <a:off x="8046720" y="4206240"/>
            <a:ext cx="2560320" cy="853440"/>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Co-production</a:t>
            </a:r>
            <a:endParaRPr lang="en-US" sz="1600" dirty="0"/>
          </a:p>
          <a:p>
            <a:pPr algn="ctr"/>
            <a:r>
              <a:rPr lang="en-US" sz="1600" b="1" dirty="0">
                <a:solidFill>
                  <a:srgbClr val="FFFFFF"/>
                </a:solidFill>
                <a:latin typeface="Calibri" pitchFamily="34" charset="0"/>
                <a:ea typeface="Calibri" pitchFamily="34" charset="-122"/>
                <a:cs typeface="Calibri" pitchFamily="34" charset="-120"/>
              </a:rPr>
              <a:t>institutionnalisée</a:t>
            </a:r>
            <a:endParaRPr lang="en-US" sz="1600" dirty="0"/>
          </a:p>
        </p:txBody>
      </p:sp>
      <p:sp>
        <p:nvSpPr>
          <p:cNvPr id="28" name="Text 26"/>
          <p:cNvSpPr/>
          <p:nvPr/>
        </p:nvSpPr>
        <p:spPr>
          <a:xfrm>
            <a:off x="8046720" y="5120640"/>
            <a:ext cx="2560320" cy="463296"/>
          </a:xfrm>
          <a:prstGeom prst="rect">
            <a:avLst/>
          </a:prstGeom>
          <a:noFill/>
          <a:ln/>
        </p:spPr>
        <p:txBody>
          <a:bodyPr wrap="square" lIns="0" tIns="0" rIns="0" bIns="0" rtlCol="0" anchor="ctr"/>
          <a:lstStyle/>
          <a:p>
            <a:pPr algn="ctr"/>
            <a:r>
              <a:rPr lang="en-US" sz="1200" i="1" dirty="0">
                <a:solidFill>
                  <a:srgbClr val="FFFFFF"/>
                </a:solidFill>
                <a:latin typeface="Calibri" pitchFamily="34" charset="0"/>
                <a:ea typeface="Calibri" pitchFamily="34" charset="-122"/>
                <a:cs typeface="Calibri" pitchFamily="34" charset="-120"/>
              </a:rPr>
              <a:t>Loi Matras</a:t>
            </a:r>
            <a:endParaRPr lang="en-US" sz="1200" dirty="0"/>
          </a:p>
        </p:txBody>
      </p:sp>
      <p:sp>
        <p:nvSpPr>
          <p:cNvPr id="29" name="Shape 27"/>
          <p:cNvSpPr/>
          <p:nvPr/>
        </p:nvSpPr>
        <p:spPr>
          <a:xfrm>
            <a:off x="548640" y="6059424"/>
            <a:ext cx="11094720" cy="512064"/>
          </a:xfrm>
          <a:prstGeom prst="roundRect">
            <a:avLst>
              <a:gd name="adj" fmla="val 19048"/>
            </a:avLst>
          </a:prstGeom>
          <a:solidFill>
            <a:srgbClr val="1B3A4B"/>
          </a:solidFill>
          <a:ln w="12700">
            <a:solidFill>
              <a:srgbClr val="1B3A4B"/>
            </a:solidFill>
            <a:prstDash val="solid"/>
          </a:ln>
        </p:spPr>
        <p:txBody>
          <a:bodyPr/>
          <a:lstStyle/>
          <a:p>
            <a:endParaRPr lang="fr-FR" sz="2400"/>
          </a:p>
        </p:txBody>
      </p:sp>
      <p:sp>
        <p:nvSpPr>
          <p:cNvPr id="30" name="Text 28"/>
          <p:cNvSpPr/>
          <p:nvPr/>
        </p:nvSpPr>
        <p:spPr>
          <a:xfrm>
            <a:off x="670560" y="6059424"/>
            <a:ext cx="10972800" cy="512064"/>
          </a:xfrm>
          <a:prstGeom prst="rect">
            <a:avLst/>
          </a:prstGeom>
          <a:noFill/>
          <a:ln/>
        </p:spPr>
        <p:txBody>
          <a:bodyPr wrap="square" lIns="0" tIns="0" rIns="0" bIns="0" rtlCol="0" anchor="ctr"/>
          <a:lstStyle/>
          <a:p>
            <a:r>
              <a:rPr lang="en-US" sz="1467" i="1" dirty="0">
                <a:solidFill>
                  <a:srgbClr val="FFFFFF"/>
                </a:solidFill>
                <a:latin typeface="Calibri" pitchFamily="34" charset="0"/>
                <a:ea typeface="Calibri" pitchFamily="34" charset="-122"/>
                <a:cs typeface="Calibri" pitchFamily="34" charset="-120"/>
              </a:rPr>
              <a:t>Du citoyen informé au citoyen acteur — mais la logique reste longtemps descendante : l'État définit, les habitants reçoivent.</a:t>
            </a:r>
            <a:endParaRPr lang="en-US" sz="146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1</a:t>
            </a:r>
            <a:endParaRPr lang="en-US" sz="1200" dirty="0"/>
          </a:p>
        </p:txBody>
      </p:sp>
      <p:sp>
        <p:nvSpPr>
          <p:cNvPr id="4" name="Text 2"/>
          <p:cNvSpPr/>
          <p:nvPr/>
        </p:nvSpPr>
        <p:spPr>
          <a:xfrm>
            <a:off x="548640" y="755904"/>
            <a:ext cx="11094720" cy="792480"/>
          </a:xfrm>
          <a:prstGeom prst="rect">
            <a:avLst/>
          </a:prstGeom>
          <a:noFill/>
          <a:ln/>
        </p:spPr>
        <p:txBody>
          <a:bodyPr wrap="square" lIns="0" tIns="0" rIns="0" bIns="0" rtlCol="0" anchor="t"/>
          <a:lstStyle/>
          <a:p>
            <a:r>
              <a:rPr lang="en-US" sz="3733" b="1" dirty="0">
                <a:solidFill>
                  <a:srgbClr val="1B3A4B"/>
                </a:solidFill>
                <a:latin typeface="Cambria" pitchFamily="34" charset="0"/>
                <a:ea typeface="Cambria" pitchFamily="34" charset="-122"/>
                <a:cs typeface="Cambria" pitchFamily="34" charset="-120"/>
              </a:rPr>
              <a:t>Ce qui change depuis 2022</a:t>
            </a:r>
            <a:endParaRPr lang="en-US" sz="3733" dirty="0"/>
          </a:p>
        </p:txBody>
      </p:sp>
      <p:sp>
        <p:nvSpPr>
          <p:cNvPr id="5" name="Text 3"/>
          <p:cNvSpPr/>
          <p:nvPr/>
        </p:nvSpPr>
        <p:spPr>
          <a:xfrm>
            <a:off x="548640" y="1560576"/>
            <a:ext cx="11094720" cy="390144"/>
          </a:xfrm>
          <a:prstGeom prst="rect">
            <a:avLst/>
          </a:prstGeom>
          <a:noFill/>
          <a:ln/>
        </p:spPr>
        <p:txBody>
          <a:bodyPr wrap="square" lIns="0" tIns="0" rIns="0" bIns="0" rtlCol="0" anchor="t"/>
          <a:lstStyle/>
          <a:p>
            <a:r>
              <a:rPr lang="en-US" sz="1733" i="1" dirty="0">
                <a:solidFill>
                  <a:srgbClr val="2E6E8E"/>
                </a:solidFill>
                <a:latin typeface="Calibri" pitchFamily="34" charset="0"/>
                <a:ea typeface="Calibri" pitchFamily="34" charset="-122"/>
                <a:cs typeface="Calibri" pitchFamily="34" charset="-120"/>
              </a:rPr>
              <a:t>Trois textes signalent une inflexion vers </a:t>
            </a:r>
            <a:r>
              <a:rPr lang="en-US" sz="1733" i="1" dirty="0" err="1">
                <a:solidFill>
                  <a:srgbClr val="2E6E8E"/>
                </a:solidFill>
                <a:latin typeface="Calibri" pitchFamily="34" charset="0"/>
                <a:ea typeface="Calibri" pitchFamily="34" charset="-122"/>
                <a:cs typeface="Calibri" pitchFamily="34" charset="-120"/>
              </a:rPr>
              <a:t>une</a:t>
            </a:r>
            <a:r>
              <a:rPr lang="en-US" sz="1733" i="1" dirty="0">
                <a:solidFill>
                  <a:srgbClr val="2E6E8E"/>
                </a:solidFill>
                <a:latin typeface="Calibri" pitchFamily="34" charset="0"/>
                <a:ea typeface="Calibri" pitchFamily="34" charset="-122"/>
                <a:cs typeface="Calibri" pitchFamily="34" charset="-120"/>
              </a:rPr>
              <a:t> </a:t>
            </a:r>
            <a:r>
              <a:rPr lang="en-US" sz="1733" i="1" dirty="0" err="1">
                <a:solidFill>
                  <a:srgbClr val="2E6E8E"/>
                </a:solidFill>
                <a:latin typeface="Calibri" pitchFamily="34" charset="0"/>
                <a:ea typeface="Calibri" pitchFamily="34" charset="-122"/>
                <a:cs typeface="Calibri" pitchFamily="34" charset="-120"/>
              </a:rPr>
              <a:t>approche</a:t>
            </a:r>
            <a:r>
              <a:rPr lang="en-US" sz="1733" i="1" dirty="0">
                <a:solidFill>
                  <a:srgbClr val="2E6E8E"/>
                </a:solidFill>
                <a:latin typeface="Calibri" pitchFamily="34" charset="0"/>
                <a:ea typeface="Calibri" pitchFamily="34" charset="-122"/>
                <a:cs typeface="Calibri" pitchFamily="34" charset="-120"/>
              </a:rPr>
              <a:t> plus </a:t>
            </a:r>
            <a:r>
              <a:rPr lang="en-US" sz="1733" i="1" dirty="0" err="1">
                <a:solidFill>
                  <a:srgbClr val="2E6E8E"/>
                </a:solidFill>
                <a:latin typeface="Calibri" pitchFamily="34" charset="0"/>
                <a:ea typeface="Calibri" pitchFamily="34" charset="-122"/>
                <a:cs typeface="Calibri" pitchFamily="34" charset="-120"/>
              </a:rPr>
              <a:t>intégrée</a:t>
            </a:r>
            <a:endParaRPr lang="en-US" sz="1733" dirty="0"/>
          </a:p>
        </p:txBody>
      </p:sp>
      <p:sp>
        <p:nvSpPr>
          <p:cNvPr id="6" name="Shape 4"/>
          <p:cNvSpPr/>
          <p:nvPr/>
        </p:nvSpPr>
        <p:spPr>
          <a:xfrm>
            <a:off x="548640" y="2097024"/>
            <a:ext cx="11094720" cy="1536192"/>
          </a:xfrm>
          <a:prstGeom prst="roundRect">
            <a:avLst>
              <a:gd name="adj" fmla="val 9524"/>
            </a:avLst>
          </a:prstGeom>
          <a:solidFill>
            <a:srgbClr val="FFFFFF"/>
          </a:solidFill>
          <a:ln w="12700">
            <a:solidFill>
              <a:srgbClr val="D9E8F0"/>
            </a:solidFill>
            <a:prstDash val="solid"/>
          </a:ln>
          <a:effectLst>
            <a:outerShdw blurRad="88900" dist="25400" dir="2700000" algn="bl" rotWithShape="0">
              <a:srgbClr val="000000">
                <a:alpha val="15000"/>
              </a:srgbClr>
            </a:outerShdw>
          </a:effectLst>
        </p:spPr>
        <p:txBody>
          <a:bodyPr/>
          <a:lstStyle/>
          <a:p>
            <a:endParaRPr lang="fr-FR" sz="2400"/>
          </a:p>
        </p:txBody>
      </p:sp>
      <p:sp>
        <p:nvSpPr>
          <p:cNvPr id="7" name="Shape 5"/>
          <p:cNvSpPr/>
          <p:nvPr/>
        </p:nvSpPr>
        <p:spPr>
          <a:xfrm>
            <a:off x="670560" y="2316480"/>
            <a:ext cx="1158240" cy="365760"/>
          </a:xfrm>
          <a:prstGeom prst="roundRect">
            <a:avLst>
              <a:gd name="adj" fmla="val 20000"/>
            </a:avLst>
          </a:prstGeom>
          <a:solidFill>
            <a:srgbClr val="C8963E"/>
          </a:solidFill>
          <a:ln w="12700">
            <a:solidFill>
              <a:srgbClr val="C8963E"/>
            </a:solidFill>
            <a:prstDash val="solid"/>
          </a:ln>
        </p:spPr>
        <p:txBody>
          <a:bodyPr/>
          <a:lstStyle/>
          <a:p>
            <a:endParaRPr lang="fr-FR" sz="2400"/>
          </a:p>
        </p:txBody>
      </p:sp>
      <p:sp>
        <p:nvSpPr>
          <p:cNvPr id="8" name="Text 6"/>
          <p:cNvSpPr/>
          <p:nvPr/>
        </p:nvSpPr>
        <p:spPr>
          <a:xfrm>
            <a:off x="670560" y="2316480"/>
            <a:ext cx="1158240" cy="36576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2022 / 2025</a:t>
            </a:r>
            <a:endParaRPr lang="en-US" sz="1200" dirty="0"/>
          </a:p>
        </p:txBody>
      </p:sp>
      <p:pic>
        <p:nvPicPr>
          <p:cNvPr id="9" name="Image 0" descr="preencoded.png"/>
          <p:cNvPicPr>
            <a:picLocks noChangeAspect="1"/>
          </p:cNvPicPr>
          <p:nvPr/>
        </p:nvPicPr>
        <p:blipFill>
          <a:blip r:embed="rId3"/>
          <a:stretch>
            <a:fillRect/>
          </a:stretch>
        </p:blipFill>
        <p:spPr>
          <a:xfrm>
            <a:off x="694944" y="2828544"/>
            <a:ext cx="365760" cy="365760"/>
          </a:xfrm>
          <a:prstGeom prst="rect">
            <a:avLst/>
          </a:prstGeom>
        </p:spPr>
      </p:pic>
      <p:sp>
        <p:nvSpPr>
          <p:cNvPr id="10" name="Text 7"/>
          <p:cNvSpPr/>
          <p:nvPr/>
        </p:nvSpPr>
        <p:spPr>
          <a:xfrm>
            <a:off x="1950720" y="2218944"/>
            <a:ext cx="9509760" cy="463296"/>
          </a:xfrm>
          <a:prstGeom prst="rect">
            <a:avLst/>
          </a:prstGeom>
          <a:noFill/>
          <a:ln/>
        </p:spPr>
        <p:txBody>
          <a:bodyPr wrap="square" lIns="0" tIns="0" rIns="0" bIns="0" rtlCol="0" anchor="t"/>
          <a:lstStyle/>
          <a:p>
            <a:r>
              <a:rPr lang="en-US" sz="1733" b="1" dirty="0">
                <a:solidFill>
                  <a:srgbClr val="1B3A4B"/>
                </a:solidFill>
                <a:latin typeface="Cambria" pitchFamily="34" charset="0"/>
                <a:ea typeface="Cambria" pitchFamily="34" charset="-122"/>
                <a:cs typeface="Cambria" pitchFamily="34" charset="-120"/>
              </a:rPr>
              <a:t>Stratégie de Résilience Nationale (SGDSN)</a:t>
            </a:r>
            <a:endParaRPr lang="en-US" sz="1733" dirty="0"/>
          </a:p>
        </p:txBody>
      </p:sp>
      <p:sp>
        <p:nvSpPr>
          <p:cNvPr id="11" name="Text 8"/>
          <p:cNvSpPr/>
          <p:nvPr/>
        </p:nvSpPr>
        <p:spPr>
          <a:xfrm>
            <a:off x="1950720" y="2706624"/>
            <a:ext cx="5730240"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Priorité explicite : réunir et rendre utile l'ensemble des citoyens. Éduquer, former et sensibiliser aux risques à tous les âges. Promouvoir la résilience des territoires.</a:t>
            </a:r>
            <a:endParaRPr lang="en-US" sz="1400" dirty="0"/>
          </a:p>
        </p:txBody>
      </p:sp>
      <p:sp>
        <p:nvSpPr>
          <p:cNvPr id="14" name="Shape 11"/>
          <p:cNvSpPr/>
          <p:nvPr/>
        </p:nvSpPr>
        <p:spPr>
          <a:xfrm>
            <a:off x="548640" y="3779520"/>
            <a:ext cx="11094720" cy="1536192"/>
          </a:xfrm>
          <a:prstGeom prst="roundRect">
            <a:avLst>
              <a:gd name="adj" fmla="val 9524"/>
            </a:avLst>
          </a:prstGeom>
          <a:solidFill>
            <a:srgbClr val="FFFFFF"/>
          </a:solidFill>
          <a:ln w="12700">
            <a:solidFill>
              <a:srgbClr val="D9E8F0"/>
            </a:solidFill>
            <a:prstDash val="solid"/>
          </a:ln>
          <a:effectLst>
            <a:outerShdw blurRad="88900" dist="25400" dir="2700000" algn="bl" rotWithShape="0">
              <a:srgbClr val="000000">
                <a:alpha val="15000"/>
              </a:srgbClr>
            </a:outerShdw>
          </a:effectLst>
        </p:spPr>
        <p:txBody>
          <a:bodyPr/>
          <a:lstStyle/>
          <a:p>
            <a:endParaRPr lang="fr-FR" sz="2400"/>
          </a:p>
        </p:txBody>
      </p:sp>
      <p:sp>
        <p:nvSpPr>
          <p:cNvPr id="15" name="Shape 12"/>
          <p:cNvSpPr/>
          <p:nvPr/>
        </p:nvSpPr>
        <p:spPr>
          <a:xfrm>
            <a:off x="670560" y="3998976"/>
            <a:ext cx="1158240" cy="365760"/>
          </a:xfrm>
          <a:prstGeom prst="roundRect">
            <a:avLst>
              <a:gd name="adj" fmla="val 20000"/>
            </a:avLst>
          </a:prstGeom>
          <a:solidFill>
            <a:srgbClr val="C8963E"/>
          </a:solidFill>
          <a:ln w="12700">
            <a:solidFill>
              <a:srgbClr val="C8963E"/>
            </a:solidFill>
            <a:prstDash val="solid"/>
          </a:ln>
        </p:spPr>
        <p:txBody>
          <a:bodyPr/>
          <a:lstStyle/>
          <a:p>
            <a:endParaRPr lang="fr-FR" sz="2400"/>
          </a:p>
        </p:txBody>
      </p:sp>
      <p:sp>
        <p:nvSpPr>
          <p:cNvPr id="16" name="Text 13"/>
          <p:cNvSpPr/>
          <p:nvPr/>
        </p:nvSpPr>
        <p:spPr>
          <a:xfrm>
            <a:off x="670560" y="3998976"/>
            <a:ext cx="1158240" cy="36576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2023</a:t>
            </a:r>
            <a:endParaRPr lang="en-US" sz="1200" dirty="0"/>
          </a:p>
        </p:txBody>
      </p:sp>
      <p:pic>
        <p:nvPicPr>
          <p:cNvPr id="17" name="Image 1" descr="preencoded.png"/>
          <p:cNvPicPr>
            <a:picLocks noChangeAspect="1"/>
          </p:cNvPicPr>
          <p:nvPr/>
        </p:nvPicPr>
        <p:blipFill>
          <a:blip r:embed="rId4"/>
          <a:stretch>
            <a:fillRect/>
          </a:stretch>
        </p:blipFill>
        <p:spPr>
          <a:xfrm>
            <a:off x="694944" y="4511040"/>
            <a:ext cx="365760" cy="365760"/>
          </a:xfrm>
          <a:prstGeom prst="rect">
            <a:avLst/>
          </a:prstGeom>
        </p:spPr>
      </p:pic>
      <p:sp>
        <p:nvSpPr>
          <p:cNvPr id="18" name="Text 14"/>
          <p:cNvSpPr/>
          <p:nvPr/>
        </p:nvSpPr>
        <p:spPr>
          <a:xfrm>
            <a:off x="1950720" y="3901440"/>
            <a:ext cx="9509760" cy="463296"/>
          </a:xfrm>
          <a:prstGeom prst="rect">
            <a:avLst/>
          </a:prstGeom>
          <a:noFill/>
          <a:ln/>
        </p:spPr>
        <p:txBody>
          <a:bodyPr wrap="square" lIns="0" tIns="0" rIns="0" bIns="0" rtlCol="0" anchor="t"/>
          <a:lstStyle/>
          <a:p>
            <a:r>
              <a:rPr lang="en-US" sz="1733" b="1" dirty="0">
                <a:solidFill>
                  <a:srgbClr val="1B3A4B"/>
                </a:solidFill>
                <a:latin typeface="Cambria" pitchFamily="34" charset="0"/>
                <a:ea typeface="Cambria" pitchFamily="34" charset="-122"/>
                <a:cs typeface="Cambria" pitchFamily="34" charset="-120"/>
              </a:rPr>
              <a:t>Rapport Falco</a:t>
            </a:r>
            <a:endParaRPr lang="en-US" sz="1733" dirty="0"/>
          </a:p>
        </p:txBody>
      </p:sp>
      <p:sp>
        <p:nvSpPr>
          <p:cNvPr id="19" name="Text 15"/>
          <p:cNvSpPr/>
          <p:nvPr/>
        </p:nvSpPr>
        <p:spPr>
          <a:xfrm>
            <a:off x="1950720" y="4389120"/>
            <a:ext cx="5730240"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Appel à intégrer systématiquement les citoyens dans la prévention. Renforcement des PCS. Création d'espaces de coopération entre habitants, collectivités et État.</a:t>
            </a:r>
            <a:endParaRPr lang="en-US" sz="1400" dirty="0"/>
          </a:p>
        </p:txBody>
      </p:sp>
      <p:sp>
        <p:nvSpPr>
          <p:cNvPr id="22" name="Shape 18"/>
          <p:cNvSpPr/>
          <p:nvPr/>
        </p:nvSpPr>
        <p:spPr>
          <a:xfrm>
            <a:off x="548640" y="5462016"/>
            <a:ext cx="11094720" cy="1536192"/>
          </a:xfrm>
          <a:prstGeom prst="roundRect">
            <a:avLst>
              <a:gd name="adj" fmla="val 9524"/>
            </a:avLst>
          </a:prstGeom>
          <a:solidFill>
            <a:srgbClr val="FFFFFF"/>
          </a:solidFill>
          <a:ln w="12700">
            <a:solidFill>
              <a:srgbClr val="D9E8F0"/>
            </a:solidFill>
            <a:prstDash val="solid"/>
          </a:ln>
          <a:effectLst>
            <a:outerShdw blurRad="88900" dist="25400" dir="2700000" algn="bl" rotWithShape="0">
              <a:srgbClr val="000000">
                <a:alpha val="15000"/>
              </a:srgbClr>
            </a:outerShdw>
          </a:effectLst>
        </p:spPr>
        <p:txBody>
          <a:bodyPr/>
          <a:lstStyle/>
          <a:p>
            <a:endParaRPr lang="fr-FR" sz="2400"/>
          </a:p>
        </p:txBody>
      </p:sp>
      <p:sp>
        <p:nvSpPr>
          <p:cNvPr id="23" name="Shape 19"/>
          <p:cNvSpPr/>
          <p:nvPr/>
        </p:nvSpPr>
        <p:spPr>
          <a:xfrm>
            <a:off x="670560" y="5681472"/>
            <a:ext cx="1158240" cy="365760"/>
          </a:xfrm>
          <a:prstGeom prst="roundRect">
            <a:avLst>
              <a:gd name="adj" fmla="val 20000"/>
            </a:avLst>
          </a:prstGeom>
          <a:solidFill>
            <a:srgbClr val="C8963E"/>
          </a:solidFill>
          <a:ln w="12700">
            <a:solidFill>
              <a:srgbClr val="C8963E"/>
            </a:solidFill>
            <a:prstDash val="solid"/>
          </a:ln>
        </p:spPr>
        <p:txBody>
          <a:bodyPr/>
          <a:lstStyle/>
          <a:p>
            <a:endParaRPr lang="fr-FR" sz="2400"/>
          </a:p>
        </p:txBody>
      </p:sp>
      <p:sp>
        <p:nvSpPr>
          <p:cNvPr id="24" name="Text 20"/>
          <p:cNvSpPr/>
          <p:nvPr/>
        </p:nvSpPr>
        <p:spPr>
          <a:xfrm>
            <a:off x="670560" y="5681472"/>
            <a:ext cx="1158240" cy="365760"/>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2024</a:t>
            </a:r>
            <a:endParaRPr lang="en-US" sz="1200" dirty="0"/>
          </a:p>
        </p:txBody>
      </p:sp>
      <p:pic>
        <p:nvPicPr>
          <p:cNvPr id="25" name="Image 2" descr="preencoded.png"/>
          <p:cNvPicPr>
            <a:picLocks noChangeAspect="1"/>
          </p:cNvPicPr>
          <p:nvPr/>
        </p:nvPicPr>
        <p:blipFill>
          <a:blip r:embed="rId5"/>
          <a:stretch>
            <a:fillRect/>
          </a:stretch>
        </p:blipFill>
        <p:spPr>
          <a:xfrm>
            <a:off x="694944" y="6193536"/>
            <a:ext cx="365760" cy="365760"/>
          </a:xfrm>
          <a:prstGeom prst="rect">
            <a:avLst/>
          </a:prstGeom>
        </p:spPr>
      </p:pic>
      <p:sp>
        <p:nvSpPr>
          <p:cNvPr id="26" name="Text 21"/>
          <p:cNvSpPr/>
          <p:nvPr/>
        </p:nvSpPr>
        <p:spPr>
          <a:xfrm>
            <a:off x="1950720" y="5583936"/>
            <a:ext cx="9509760" cy="463296"/>
          </a:xfrm>
          <a:prstGeom prst="rect">
            <a:avLst/>
          </a:prstGeom>
          <a:noFill/>
          <a:ln/>
        </p:spPr>
        <p:txBody>
          <a:bodyPr wrap="square" lIns="0" tIns="0" rIns="0" bIns="0" rtlCol="0" anchor="t"/>
          <a:lstStyle/>
          <a:p>
            <a:r>
              <a:rPr lang="en-US" sz="1733" b="1" dirty="0">
                <a:solidFill>
                  <a:srgbClr val="1B3A4B"/>
                </a:solidFill>
                <a:latin typeface="Cambria" pitchFamily="34" charset="0"/>
                <a:ea typeface="Cambria" pitchFamily="34" charset="-122"/>
                <a:cs typeface="Cambria" pitchFamily="34" charset="-120"/>
              </a:rPr>
              <a:t>Mise à jour des guides PCS</a:t>
            </a:r>
            <a:endParaRPr lang="en-US" sz="1733" dirty="0"/>
          </a:p>
        </p:txBody>
      </p:sp>
      <p:sp>
        <p:nvSpPr>
          <p:cNvPr id="27" name="Text 22"/>
          <p:cNvSpPr/>
          <p:nvPr/>
        </p:nvSpPr>
        <p:spPr>
          <a:xfrm>
            <a:off x="1950720" y="6071616"/>
            <a:ext cx="5730240" cy="853440"/>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Participation active de la population au cœur des plans. Les maires repositionnés comme animateurs de la culture du risque.</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2"/>
          <p:cNvSpPr/>
          <p:nvPr/>
        </p:nvSpPr>
        <p:spPr>
          <a:xfrm>
            <a:off x="548640" y="829056"/>
            <a:ext cx="10485120" cy="1463040"/>
          </a:xfrm>
          <a:prstGeom prst="rect">
            <a:avLst/>
          </a:prstGeom>
          <a:noFill/>
          <a:ln/>
        </p:spPr>
        <p:txBody>
          <a:bodyPr wrap="square" lIns="0" tIns="0" rIns="0" bIns="0" rtlCol="0" anchor="t"/>
          <a:lstStyle/>
          <a:p>
            <a:r>
              <a:rPr lang="en-US" sz="3600" b="1" dirty="0">
                <a:solidFill>
                  <a:schemeClr val="bg2">
                    <a:lumMod val="50000"/>
                  </a:schemeClr>
                </a:solidFill>
                <a:latin typeface="Cambria" pitchFamily="34" charset="0"/>
                <a:ea typeface="Cambria" pitchFamily="34" charset="-122"/>
                <a:cs typeface="Cambria" pitchFamily="34" charset="-120"/>
              </a:rPr>
              <a:t>Ces textes posent l'ambition.</a:t>
            </a:r>
            <a:endParaRPr lang="en-US" sz="3600" dirty="0">
              <a:solidFill>
                <a:schemeClr val="bg2">
                  <a:lumMod val="50000"/>
                </a:schemeClr>
              </a:solidFill>
            </a:endParaRPr>
          </a:p>
          <a:p>
            <a:r>
              <a:rPr lang="en-US" sz="3600" b="1" dirty="0">
                <a:solidFill>
                  <a:schemeClr val="bg2">
                    <a:lumMod val="50000"/>
                  </a:schemeClr>
                </a:solidFill>
                <a:latin typeface="Cambria" pitchFamily="34" charset="0"/>
                <a:ea typeface="Cambria" pitchFamily="34" charset="-122"/>
                <a:cs typeface="Cambria" pitchFamily="34" charset="-120"/>
              </a:rPr>
              <a:t>Ils ne fournissent pas encore les méthodes.</a:t>
            </a:r>
            <a:endParaRPr lang="en-US" sz="3600" dirty="0">
              <a:solidFill>
                <a:schemeClr val="bg2">
                  <a:lumMod val="50000"/>
                </a:schemeClr>
              </a:solidFill>
            </a:endParaRPr>
          </a:p>
        </p:txBody>
      </p:sp>
      <p:sp>
        <p:nvSpPr>
          <p:cNvPr id="5" name="Shape 3"/>
          <p:cNvSpPr/>
          <p:nvPr/>
        </p:nvSpPr>
        <p:spPr>
          <a:xfrm>
            <a:off x="548640" y="2572512"/>
            <a:ext cx="365760" cy="365760"/>
          </a:xfrm>
          <a:prstGeom prst="ellipse">
            <a:avLst/>
          </a:prstGeom>
          <a:solidFill>
            <a:srgbClr val="C8963E"/>
          </a:solidFill>
          <a:ln w="12700">
            <a:solidFill>
              <a:srgbClr val="C8963E"/>
            </a:solidFill>
            <a:prstDash val="solid"/>
          </a:ln>
        </p:spPr>
        <p:txBody>
          <a:bodyPr/>
          <a:lstStyle/>
          <a:p>
            <a:endParaRPr lang="fr-FR" sz="2400"/>
          </a:p>
        </p:txBody>
      </p:sp>
      <p:sp>
        <p:nvSpPr>
          <p:cNvPr id="6" name="Text 4"/>
          <p:cNvSpPr/>
          <p:nvPr/>
        </p:nvSpPr>
        <p:spPr>
          <a:xfrm>
            <a:off x="548640" y="2572512"/>
            <a:ext cx="365760" cy="365760"/>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a:t>
            </a:r>
            <a:endParaRPr lang="en-US" sz="1467" dirty="0"/>
          </a:p>
        </p:txBody>
      </p:sp>
      <p:sp>
        <p:nvSpPr>
          <p:cNvPr id="7" name="Text 5"/>
          <p:cNvSpPr/>
          <p:nvPr/>
        </p:nvSpPr>
        <p:spPr>
          <a:xfrm>
            <a:off x="1097280" y="2499360"/>
            <a:ext cx="10485120" cy="548640"/>
          </a:xfrm>
          <a:prstGeom prst="rect">
            <a:avLst/>
          </a:prstGeom>
          <a:noFill/>
          <a:ln/>
        </p:spPr>
        <p:txBody>
          <a:bodyPr wrap="square" lIns="0" tIns="0" rIns="0" bIns="0" rtlCol="0" anchor="ctr"/>
          <a:lstStyle/>
          <a:p>
            <a:r>
              <a:rPr lang="en-US" dirty="0">
                <a:solidFill>
                  <a:schemeClr val="bg2">
                    <a:lumMod val="50000"/>
                  </a:schemeClr>
                </a:solidFill>
                <a:latin typeface="Calibri" pitchFamily="34" charset="0"/>
                <a:ea typeface="Calibri" pitchFamily="34" charset="-122"/>
                <a:cs typeface="Calibri" pitchFamily="34" charset="-120"/>
              </a:rPr>
              <a:t>Comment organiser concrètement cette participation ?</a:t>
            </a:r>
            <a:endParaRPr lang="en-US" dirty="0">
              <a:solidFill>
                <a:schemeClr val="bg2">
                  <a:lumMod val="50000"/>
                </a:schemeClr>
              </a:solidFill>
            </a:endParaRPr>
          </a:p>
        </p:txBody>
      </p:sp>
      <p:sp>
        <p:nvSpPr>
          <p:cNvPr id="8" name="Shape 6"/>
          <p:cNvSpPr/>
          <p:nvPr/>
        </p:nvSpPr>
        <p:spPr>
          <a:xfrm>
            <a:off x="548640" y="3450336"/>
            <a:ext cx="365760" cy="365760"/>
          </a:xfrm>
          <a:prstGeom prst="ellipse">
            <a:avLst/>
          </a:prstGeom>
          <a:solidFill>
            <a:srgbClr val="C8963E"/>
          </a:solidFill>
          <a:ln w="12700">
            <a:solidFill>
              <a:srgbClr val="C8963E"/>
            </a:solidFill>
            <a:prstDash val="solid"/>
          </a:ln>
        </p:spPr>
        <p:txBody>
          <a:bodyPr/>
          <a:lstStyle/>
          <a:p>
            <a:endParaRPr lang="fr-FR" sz="2400"/>
          </a:p>
        </p:txBody>
      </p:sp>
      <p:sp>
        <p:nvSpPr>
          <p:cNvPr id="9" name="Text 7"/>
          <p:cNvSpPr/>
          <p:nvPr/>
        </p:nvSpPr>
        <p:spPr>
          <a:xfrm>
            <a:off x="548640" y="3450336"/>
            <a:ext cx="365760" cy="365760"/>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a:t>
            </a:r>
            <a:endParaRPr lang="en-US" sz="1467" dirty="0"/>
          </a:p>
        </p:txBody>
      </p:sp>
      <p:sp>
        <p:nvSpPr>
          <p:cNvPr id="10" name="Text 8"/>
          <p:cNvSpPr/>
          <p:nvPr/>
        </p:nvSpPr>
        <p:spPr>
          <a:xfrm>
            <a:off x="1097280" y="3377184"/>
            <a:ext cx="10485120" cy="548640"/>
          </a:xfrm>
          <a:prstGeom prst="rect">
            <a:avLst/>
          </a:prstGeom>
          <a:noFill/>
          <a:ln/>
        </p:spPr>
        <p:txBody>
          <a:bodyPr wrap="square" lIns="0" tIns="0" rIns="0" bIns="0" rtlCol="0" anchor="ctr"/>
          <a:lstStyle/>
          <a:p>
            <a:r>
              <a:rPr lang="en-US" dirty="0">
                <a:solidFill>
                  <a:schemeClr val="bg2">
                    <a:lumMod val="50000"/>
                  </a:schemeClr>
                </a:solidFill>
                <a:latin typeface="Calibri" pitchFamily="34" charset="0"/>
                <a:ea typeface="Calibri" pitchFamily="34" charset="-122"/>
                <a:cs typeface="Calibri" pitchFamily="34" charset="-120"/>
              </a:rPr>
              <a:t>Comment s'assurer qu'elle est co-décisionnelle plutôt que consultative ?</a:t>
            </a:r>
            <a:endParaRPr lang="en-US" dirty="0">
              <a:solidFill>
                <a:schemeClr val="bg2">
                  <a:lumMod val="50000"/>
                </a:schemeClr>
              </a:solidFill>
            </a:endParaRPr>
          </a:p>
        </p:txBody>
      </p:sp>
      <p:sp>
        <p:nvSpPr>
          <p:cNvPr id="11" name="Shape 9"/>
          <p:cNvSpPr/>
          <p:nvPr/>
        </p:nvSpPr>
        <p:spPr>
          <a:xfrm>
            <a:off x="548640" y="4328160"/>
            <a:ext cx="365760" cy="365760"/>
          </a:xfrm>
          <a:prstGeom prst="ellipse">
            <a:avLst/>
          </a:prstGeom>
          <a:solidFill>
            <a:srgbClr val="C8963E"/>
          </a:solidFill>
          <a:ln w="12700">
            <a:solidFill>
              <a:srgbClr val="C8963E"/>
            </a:solidFill>
            <a:prstDash val="solid"/>
          </a:ln>
        </p:spPr>
        <p:txBody>
          <a:bodyPr/>
          <a:lstStyle/>
          <a:p>
            <a:endParaRPr lang="fr-FR" sz="2400"/>
          </a:p>
        </p:txBody>
      </p:sp>
      <p:sp>
        <p:nvSpPr>
          <p:cNvPr id="12" name="Text 10"/>
          <p:cNvSpPr/>
          <p:nvPr/>
        </p:nvSpPr>
        <p:spPr>
          <a:xfrm>
            <a:off x="548640" y="4328160"/>
            <a:ext cx="365760" cy="365760"/>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a:t>
            </a:r>
            <a:endParaRPr lang="en-US" sz="1467" dirty="0"/>
          </a:p>
        </p:txBody>
      </p:sp>
      <p:sp>
        <p:nvSpPr>
          <p:cNvPr id="13" name="Text 11"/>
          <p:cNvSpPr/>
          <p:nvPr/>
        </p:nvSpPr>
        <p:spPr>
          <a:xfrm>
            <a:off x="1097280" y="4255008"/>
            <a:ext cx="10485120" cy="548640"/>
          </a:xfrm>
          <a:prstGeom prst="rect">
            <a:avLst/>
          </a:prstGeom>
          <a:noFill/>
          <a:ln/>
        </p:spPr>
        <p:txBody>
          <a:bodyPr wrap="square" lIns="0" tIns="0" rIns="0" bIns="0" rtlCol="0" anchor="ctr"/>
          <a:lstStyle/>
          <a:p>
            <a:r>
              <a:rPr lang="en-US" dirty="0">
                <a:solidFill>
                  <a:schemeClr val="bg2">
                    <a:lumMod val="50000"/>
                  </a:schemeClr>
                </a:solidFill>
                <a:latin typeface="Calibri" pitchFamily="34" charset="0"/>
                <a:ea typeface="Calibri" pitchFamily="34" charset="-122"/>
                <a:cs typeface="Calibri" pitchFamily="34" charset="-120"/>
              </a:rPr>
              <a:t>Comment ancrer la mémoire collective du risque dans des outils opérationnels ?</a:t>
            </a:r>
            <a:endParaRPr lang="en-US" dirty="0">
              <a:solidFill>
                <a:schemeClr val="bg2">
                  <a:lumMod val="50000"/>
                </a:schemeClr>
              </a:solidFill>
            </a:endParaRPr>
          </a:p>
        </p:txBody>
      </p:sp>
      <p:sp>
        <p:nvSpPr>
          <p:cNvPr id="14" name="Shape 12"/>
          <p:cNvSpPr/>
          <p:nvPr/>
        </p:nvSpPr>
        <p:spPr>
          <a:xfrm>
            <a:off x="548640" y="5303520"/>
            <a:ext cx="11094720" cy="0"/>
          </a:xfrm>
          <a:prstGeom prst="line">
            <a:avLst/>
          </a:prstGeom>
          <a:noFill/>
          <a:ln w="12700">
            <a:solidFill>
              <a:srgbClr val="8EAFC0">
                <a:alpha val="50000"/>
              </a:srgbClr>
            </a:solidFill>
            <a:prstDash val="solid"/>
          </a:ln>
        </p:spPr>
        <p:txBody>
          <a:bodyPr/>
          <a:lstStyle/>
          <a:p>
            <a:endParaRPr lang="fr-FR" sz="2400"/>
          </a:p>
        </p:txBody>
      </p:sp>
      <p:pic>
        <p:nvPicPr>
          <p:cNvPr id="15" name="Image 0" descr="preencoded.png"/>
          <p:cNvPicPr>
            <a:picLocks noChangeAspect="1"/>
          </p:cNvPicPr>
          <p:nvPr/>
        </p:nvPicPr>
        <p:blipFill>
          <a:blip r:embed="rId3"/>
          <a:stretch>
            <a:fillRect/>
          </a:stretch>
        </p:blipFill>
        <p:spPr>
          <a:xfrm>
            <a:off x="548640" y="5547360"/>
            <a:ext cx="365760" cy="365760"/>
          </a:xfrm>
          <a:prstGeom prst="rect">
            <a:avLst/>
          </a:prstGeom>
        </p:spPr>
      </p:pic>
      <p:sp>
        <p:nvSpPr>
          <p:cNvPr id="16" name="Text 13"/>
          <p:cNvSpPr/>
          <p:nvPr/>
        </p:nvSpPr>
        <p:spPr>
          <a:xfrm>
            <a:off x="1097280" y="5486400"/>
            <a:ext cx="10546080" cy="853440"/>
          </a:xfrm>
          <a:prstGeom prst="rect">
            <a:avLst/>
          </a:prstGeom>
          <a:noFill/>
          <a:ln/>
        </p:spPr>
        <p:txBody>
          <a:bodyPr wrap="square" lIns="0" tIns="0" rIns="0" bIns="0" rtlCol="0" anchor="ctr"/>
          <a:lstStyle/>
          <a:p>
            <a:r>
              <a:rPr lang="en-US" sz="1733" b="1" dirty="0">
                <a:solidFill>
                  <a:srgbClr val="C8963E"/>
                </a:solidFill>
                <a:latin typeface="Calibri" pitchFamily="34" charset="0"/>
                <a:ea typeface="Calibri" pitchFamily="34" charset="-122"/>
                <a:cs typeface="Calibri" pitchFamily="34" charset="-120"/>
              </a:rPr>
              <a:t>C'est précisément ce que 30 ans d'expérience humanitaire internationale ont tenté de résoudre — avec des principes transférables.</a:t>
            </a:r>
            <a:endParaRPr lang="en-US" sz="1733" dirty="0"/>
          </a:p>
        </p:txBody>
      </p:sp>
      <p:sp>
        <p:nvSpPr>
          <p:cNvPr id="17" name="Shape 0">
            <a:extLst>
              <a:ext uri="{FF2B5EF4-FFF2-40B4-BE49-F238E27FC236}">
                <a16:creationId xmlns:a16="http://schemas.microsoft.com/office/drawing/2014/main" id="{E70B60C7-BB9C-5310-ABC4-1666CBE6A280}"/>
              </a:ext>
            </a:extLst>
          </p:cNvPr>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18" name="Text 1">
            <a:extLst>
              <a:ext uri="{FF2B5EF4-FFF2-40B4-BE49-F238E27FC236}">
                <a16:creationId xmlns:a16="http://schemas.microsoft.com/office/drawing/2014/main" id="{97EA6A8D-0C40-0BF2-B032-71C3B97470DC}"/>
              </a:ext>
            </a:extLst>
          </p:cNvPr>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1</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2</a:t>
            </a:r>
            <a:endParaRPr lang="en-US" sz="1200" dirty="0"/>
          </a:p>
        </p:txBody>
      </p:sp>
      <p:sp>
        <p:nvSpPr>
          <p:cNvPr id="4" name="Text 2"/>
          <p:cNvSpPr/>
          <p:nvPr/>
        </p:nvSpPr>
        <p:spPr>
          <a:xfrm>
            <a:off x="548640" y="755904"/>
            <a:ext cx="11094720" cy="792480"/>
          </a:xfrm>
          <a:prstGeom prst="rect">
            <a:avLst/>
          </a:prstGeom>
          <a:noFill/>
          <a:ln/>
        </p:spPr>
        <p:txBody>
          <a:bodyPr wrap="square" lIns="0" tIns="0" rIns="0" bIns="0" rtlCol="0" anchor="t"/>
          <a:lstStyle/>
          <a:p>
            <a:r>
              <a:rPr lang="en-US" sz="3733" b="1" dirty="0">
                <a:solidFill>
                  <a:srgbClr val="1B3A4B"/>
                </a:solidFill>
                <a:latin typeface="Cambria" pitchFamily="34" charset="0"/>
                <a:ea typeface="Cambria" pitchFamily="34" charset="-122"/>
                <a:cs typeface="Cambria" pitchFamily="34" charset="-120"/>
              </a:rPr>
              <a:t>Ce que la recherche a établi</a:t>
            </a:r>
            <a:endParaRPr lang="en-US" sz="3733" dirty="0"/>
          </a:p>
        </p:txBody>
      </p:sp>
      <p:sp>
        <p:nvSpPr>
          <p:cNvPr id="5" name="Text 3"/>
          <p:cNvSpPr/>
          <p:nvPr/>
        </p:nvSpPr>
        <p:spPr>
          <a:xfrm>
            <a:off x="548640" y="1560576"/>
            <a:ext cx="11094720" cy="390144"/>
          </a:xfrm>
          <a:prstGeom prst="rect">
            <a:avLst/>
          </a:prstGeom>
          <a:noFill/>
          <a:ln/>
        </p:spPr>
        <p:txBody>
          <a:bodyPr wrap="square" lIns="0" tIns="0" rIns="0" bIns="0" rtlCol="0" anchor="t"/>
          <a:lstStyle/>
          <a:p>
            <a:r>
              <a:rPr lang="en-US" sz="1733" i="1" dirty="0">
                <a:solidFill>
                  <a:srgbClr val="2E6E8E"/>
                </a:solidFill>
                <a:latin typeface="Calibri" pitchFamily="34" charset="0"/>
                <a:ea typeface="Calibri" pitchFamily="34" charset="-122"/>
                <a:cs typeface="Calibri" pitchFamily="34" charset="-120"/>
              </a:rPr>
              <a:t>Trois acquis convergents sur la résilience communautaire</a:t>
            </a:r>
            <a:endParaRPr lang="en-US" sz="1733" dirty="0"/>
          </a:p>
        </p:txBody>
      </p:sp>
      <p:sp>
        <p:nvSpPr>
          <p:cNvPr id="6" name="Shape 4"/>
          <p:cNvSpPr/>
          <p:nvPr/>
        </p:nvSpPr>
        <p:spPr>
          <a:xfrm>
            <a:off x="548640" y="2097024"/>
            <a:ext cx="3535680" cy="4023360"/>
          </a:xfrm>
          <a:prstGeom prst="roundRect">
            <a:avLst>
              <a:gd name="adj" fmla="val 4828"/>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7" name="Shape 5"/>
          <p:cNvSpPr/>
          <p:nvPr/>
        </p:nvSpPr>
        <p:spPr>
          <a:xfrm>
            <a:off x="548640" y="2097024"/>
            <a:ext cx="3535680" cy="755904"/>
          </a:xfrm>
          <a:prstGeom prst="roundRect">
            <a:avLst>
              <a:gd name="adj" fmla="val 22581"/>
            </a:avLst>
          </a:prstGeom>
          <a:solidFill>
            <a:srgbClr val="1B3A4B"/>
          </a:solidFill>
          <a:ln w="12700">
            <a:solidFill>
              <a:srgbClr val="1B3A4B"/>
            </a:solidFill>
            <a:prstDash val="solid"/>
          </a:ln>
        </p:spPr>
        <p:txBody>
          <a:bodyPr/>
          <a:lstStyle/>
          <a:p>
            <a:endParaRPr lang="fr-FR" sz="2400"/>
          </a:p>
        </p:txBody>
      </p:sp>
      <p:sp>
        <p:nvSpPr>
          <p:cNvPr id="8" name="Shape 6"/>
          <p:cNvSpPr/>
          <p:nvPr/>
        </p:nvSpPr>
        <p:spPr>
          <a:xfrm>
            <a:off x="548640" y="2560320"/>
            <a:ext cx="3535680" cy="292608"/>
          </a:xfrm>
          <a:prstGeom prst="rect">
            <a:avLst/>
          </a:prstGeom>
          <a:solidFill>
            <a:srgbClr val="1B3A4B"/>
          </a:solidFill>
          <a:ln w="12700">
            <a:solidFill>
              <a:srgbClr val="1B3A4B"/>
            </a:solidFill>
            <a:prstDash val="solid"/>
          </a:ln>
        </p:spPr>
        <p:txBody>
          <a:bodyPr/>
          <a:lstStyle/>
          <a:p>
            <a:endParaRPr lang="fr-FR" sz="2400"/>
          </a:p>
        </p:txBody>
      </p:sp>
      <p:pic>
        <p:nvPicPr>
          <p:cNvPr id="9" name="Image 0" descr="preencoded.png"/>
          <p:cNvPicPr>
            <a:picLocks noChangeAspect="1"/>
          </p:cNvPicPr>
          <p:nvPr/>
        </p:nvPicPr>
        <p:blipFill>
          <a:blip r:embed="rId3"/>
          <a:stretch>
            <a:fillRect/>
          </a:stretch>
        </p:blipFill>
        <p:spPr>
          <a:xfrm>
            <a:off x="768096" y="2267712"/>
            <a:ext cx="414528" cy="414528"/>
          </a:xfrm>
          <a:prstGeom prst="rect">
            <a:avLst/>
          </a:prstGeom>
        </p:spPr>
      </p:pic>
      <p:sp>
        <p:nvSpPr>
          <p:cNvPr id="10" name="Text 7"/>
          <p:cNvSpPr/>
          <p:nvPr/>
        </p:nvSpPr>
        <p:spPr>
          <a:xfrm>
            <a:off x="1304544" y="2255520"/>
            <a:ext cx="2657856" cy="438912"/>
          </a:xfrm>
          <a:prstGeom prst="rect">
            <a:avLst/>
          </a:prstGeom>
          <a:noFill/>
          <a:ln/>
        </p:spPr>
        <p:txBody>
          <a:bodyPr wrap="square" lIns="0" tIns="0" rIns="0" bIns="0" rtlCol="0" anchor="ctr"/>
          <a:lstStyle/>
          <a:p>
            <a:r>
              <a:rPr lang="en-US" sz="1333" b="1" dirty="0">
                <a:solidFill>
                  <a:srgbClr val="FFFFFF"/>
                </a:solidFill>
                <a:latin typeface="Calibri" pitchFamily="34" charset="0"/>
                <a:ea typeface="Calibri" pitchFamily="34" charset="-122"/>
                <a:cs typeface="Calibri" pitchFamily="34" charset="-120"/>
              </a:rPr>
              <a:t>Norris et al., 2008</a:t>
            </a:r>
            <a:endParaRPr lang="en-US" sz="1333" dirty="0"/>
          </a:p>
        </p:txBody>
      </p:sp>
      <p:sp>
        <p:nvSpPr>
          <p:cNvPr id="11" name="Text 8"/>
          <p:cNvSpPr/>
          <p:nvPr/>
        </p:nvSpPr>
        <p:spPr>
          <a:xfrm>
            <a:off x="719328" y="2950464"/>
            <a:ext cx="3194304" cy="707136"/>
          </a:xfrm>
          <a:prstGeom prst="rect">
            <a:avLst/>
          </a:prstGeom>
          <a:noFill/>
          <a:ln/>
        </p:spPr>
        <p:txBody>
          <a:bodyPr wrap="square" lIns="0" tIns="0" rIns="0" bIns="0" rtlCol="0" anchor="t"/>
          <a:lstStyle/>
          <a:p>
            <a:r>
              <a:rPr lang="en-US" sz="1733" b="1" dirty="0">
                <a:solidFill>
                  <a:srgbClr val="1B3A4B"/>
                </a:solidFill>
                <a:latin typeface="Cambria" pitchFamily="34" charset="0"/>
                <a:ea typeface="Cambria" pitchFamily="34" charset="-122"/>
                <a:cs typeface="Cambria" pitchFamily="34" charset="-120"/>
              </a:rPr>
              <a:t>La résilience</a:t>
            </a:r>
            <a:endParaRPr lang="en-US" sz="1733" dirty="0"/>
          </a:p>
          <a:p>
            <a:r>
              <a:rPr lang="en-US" sz="1733" b="1" dirty="0">
                <a:solidFill>
                  <a:srgbClr val="1B3A4B"/>
                </a:solidFill>
                <a:latin typeface="Cambria" pitchFamily="34" charset="0"/>
                <a:ea typeface="Cambria" pitchFamily="34" charset="-122"/>
                <a:cs typeface="Cambria" pitchFamily="34" charset="-120"/>
              </a:rPr>
              <a:t>est un processus</a:t>
            </a:r>
            <a:endParaRPr lang="en-US" sz="1733" dirty="0"/>
          </a:p>
        </p:txBody>
      </p:sp>
      <p:sp>
        <p:nvSpPr>
          <p:cNvPr id="12" name="Text 9"/>
          <p:cNvSpPr/>
          <p:nvPr/>
        </p:nvSpPr>
        <p:spPr>
          <a:xfrm>
            <a:off x="719328" y="3706368"/>
            <a:ext cx="3194304" cy="1365504"/>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Quatre capacités adaptatives interdépendantes : développement économique, capital social, information/communication, compétence communautaire.</a:t>
            </a:r>
            <a:endParaRPr lang="en-US" sz="1400" dirty="0"/>
          </a:p>
        </p:txBody>
      </p:sp>
      <p:sp>
        <p:nvSpPr>
          <p:cNvPr id="13" name="Shape 10"/>
          <p:cNvSpPr/>
          <p:nvPr/>
        </p:nvSpPr>
        <p:spPr>
          <a:xfrm>
            <a:off x="670560" y="5169408"/>
            <a:ext cx="3291840" cy="792480"/>
          </a:xfrm>
          <a:prstGeom prst="roundRect">
            <a:avLst>
              <a:gd name="adj" fmla="val 10769"/>
            </a:avLst>
          </a:prstGeom>
          <a:solidFill>
            <a:srgbClr val="1B3A4B">
              <a:alpha val="10000"/>
            </a:srgbClr>
          </a:solidFill>
          <a:ln w="12700">
            <a:solidFill>
              <a:srgbClr val="2E6E8E">
                <a:alpha val="45000"/>
              </a:srgbClr>
            </a:solidFill>
            <a:prstDash val="solid"/>
          </a:ln>
        </p:spPr>
        <p:txBody>
          <a:bodyPr/>
          <a:lstStyle/>
          <a:p>
            <a:endParaRPr lang="fr-FR" sz="2400"/>
          </a:p>
        </p:txBody>
      </p:sp>
      <p:sp>
        <p:nvSpPr>
          <p:cNvPr id="14" name="Text 11"/>
          <p:cNvSpPr/>
          <p:nvPr/>
        </p:nvSpPr>
        <p:spPr>
          <a:xfrm>
            <a:off x="768096" y="5205984"/>
            <a:ext cx="3096768" cy="731520"/>
          </a:xfrm>
          <a:prstGeom prst="rect">
            <a:avLst/>
          </a:prstGeom>
          <a:noFill/>
          <a:ln/>
        </p:spPr>
        <p:txBody>
          <a:bodyPr wrap="square" lIns="0" tIns="0" rIns="0" bIns="0" rtlCol="0" anchor="ctr"/>
          <a:lstStyle/>
          <a:p>
            <a:r>
              <a:rPr lang="en-US" sz="1267" i="1" dirty="0">
                <a:solidFill>
                  <a:srgbClr val="1B3A4B"/>
                </a:solidFill>
                <a:latin typeface="Calibri" pitchFamily="34" charset="0"/>
                <a:ea typeface="Calibri" pitchFamily="34" charset="-122"/>
                <a:cs typeface="Calibri" pitchFamily="34" charset="-120"/>
              </a:rPr>
              <a:t>La résilience n'est pas un état à atteindre — c'est un processus à construire.</a:t>
            </a:r>
            <a:endParaRPr lang="en-US" sz="1267" dirty="0"/>
          </a:p>
        </p:txBody>
      </p:sp>
      <p:sp>
        <p:nvSpPr>
          <p:cNvPr id="15" name="Shape 12"/>
          <p:cNvSpPr/>
          <p:nvPr/>
        </p:nvSpPr>
        <p:spPr>
          <a:xfrm>
            <a:off x="4352544" y="2097024"/>
            <a:ext cx="3535680" cy="4023360"/>
          </a:xfrm>
          <a:prstGeom prst="roundRect">
            <a:avLst>
              <a:gd name="adj" fmla="val 4828"/>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16" name="Shape 13"/>
          <p:cNvSpPr/>
          <p:nvPr/>
        </p:nvSpPr>
        <p:spPr>
          <a:xfrm>
            <a:off x="4352544" y="2097024"/>
            <a:ext cx="3535680" cy="755904"/>
          </a:xfrm>
          <a:prstGeom prst="roundRect">
            <a:avLst>
              <a:gd name="adj" fmla="val 22581"/>
            </a:avLst>
          </a:prstGeom>
          <a:solidFill>
            <a:srgbClr val="1B3A4B"/>
          </a:solidFill>
          <a:ln w="12700">
            <a:solidFill>
              <a:srgbClr val="1B3A4B"/>
            </a:solidFill>
            <a:prstDash val="solid"/>
          </a:ln>
        </p:spPr>
        <p:txBody>
          <a:bodyPr/>
          <a:lstStyle/>
          <a:p>
            <a:endParaRPr lang="fr-FR" sz="2400"/>
          </a:p>
        </p:txBody>
      </p:sp>
      <p:sp>
        <p:nvSpPr>
          <p:cNvPr id="17" name="Shape 14"/>
          <p:cNvSpPr/>
          <p:nvPr/>
        </p:nvSpPr>
        <p:spPr>
          <a:xfrm>
            <a:off x="4352544" y="2560320"/>
            <a:ext cx="3535680" cy="292608"/>
          </a:xfrm>
          <a:prstGeom prst="rect">
            <a:avLst/>
          </a:prstGeom>
          <a:solidFill>
            <a:srgbClr val="1B3A4B"/>
          </a:solidFill>
          <a:ln w="12700">
            <a:solidFill>
              <a:srgbClr val="1B3A4B"/>
            </a:solidFill>
            <a:prstDash val="solid"/>
          </a:ln>
        </p:spPr>
        <p:txBody>
          <a:bodyPr/>
          <a:lstStyle/>
          <a:p>
            <a:endParaRPr lang="fr-FR" sz="2400"/>
          </a:p>
        </p:txBody>
      </p:sp>
      <p:pic>
        <p:nvPicPr>
          <p:cNvPr id="18" name="Image 1" descr="preencoded.png"/>
          <p:cNvPicPr>
            <a:picLocks noChangeAspect="1"/>
          </p:cNvPicPr>
          <p:nvPr/>
        </p:nvPicPr>
        <p:blipFill>
          <a:blip r:embed="rId4"/>
          <a:stretch>
            <a:fillRect/>
          </a:stretch>
        </p:blipFill>
        <p:spPr>
          <a:xfrm>
            <a:off x="4572000" y="2267712"/>
            <a:ext cx="414528" cy="414528"/>
          </a:xfrm>
          <a:prstGeom prst="rect">
            <a:avLst/>
          </a:prstGeom>
        </p:spPr>
      </p:pic>
      <p:sp>
        <p:nvSpPr>
          <p:cNvPr id="19" name="Text 15"/>
          <p:cNvSpPr/>
          <p:nvPr/>
        </p:nvSpPr>
        <p:spPr>
          <a:xfrm>
            <a:off x="5108448" y="2255520"/>
            <a:ext cx="2657856" cy="438912"/>
          </a:xfrm>
          <a:prstGeom prst="rect">
            <a:avLst/>
          </a:prstGeom>
          <a:noFill/>
          <a:ln/>
        </p:spPr>
        <p:txBody>
          <a:bodyPr wrap="square" lIns="0" tIns="0" rIns="0" bIns="0" rtlCol="0" anchor="ctr"/>
          <a:lstStyle/>
          <a:p>
            <a:r>
              <a:rPr lang="en-US" sz="1333" b="1" dirty="0">
                <a:solidFill>
                  <a:srgbClr val="FFFFFF"/>
                </a:solidFill>
                <a:latin typeface="Calibri" pitchFamily="34" charset="0"/>
                <a:ea typeface="Calibri" pitchFamily="34" charset="-122"/>
                <a:cs typeface="Calibri" pitchFamily="34" charset="-120"/>
              </a:rPr>
              <a:t>Aldrich, 2012</a:t>
            </a:r>
            <a:endParaRPr lang="en-US" sz="1333" dirty="0"/>
          </a:p>
        </p:txBody>
      </p:sp>
      <p:sp>
        <p:nvSpPr>
          <p:cNvPr id="20" name="Text 16"/>
          <p:cNvSpPr/>
          <p:nvPr/>
        </p:nvSpPr>
        <p:spPr>
          <a:xfrm>
            <a:off x="4523232" y="2950464"/>
            <a:ext cx="3194304" cy="707136"/>
          </a:xfrm>
          <a:prstGeom prst="rect">
            <a:avLst/>
          </a:prstGeom>
          <a:noFill/>
          <a:ln/>
        </p:spPr>
        <p:txBody>
          <a:bodyPr wrap="square" lIns="0" tIns="0" rIns="0" bIns="0" rtlCol="0" anchor="t"/>
          <a:lstStyle/>
          <a:p>
            <a:r>
              <a:rPr lang="en-US" sz="1733" b="1" dirty="0">
                <a:solidFill>
                  <a:srgbClr val="1B3A4B"/>
                </a:solidFill>
                <a:latin typeface="Cambria" pitchFamily="34" charset="0"/>
                <a:ea typeface="Cambria" pitchFamily="34" charset="-122"/>
                <a:cs typeface="Cambria" pitchFamily="34" charset="-120"/>
              </a:rPr>
              <a:t>Le capital social</a:t>
            </a:r>
            <a:endParaRPr lang="en-US" sz="1733" dirty="0"/>
          </a:p>
          <a:p>
            <a:r>
              <a:rPr lang="en-US" sz="1733" b="1" dirty="0">
                <a:solidFill>
                  <a:srgbClr val="1B3A4B"/>
                </a:solidFill>
                <a:latin typeface="Cambria" pitchFamily="34" charset="0"/>
                <a:ea typeface="Cambria" pitchFamily="34" charset="-122"/>
                <a:cs typeface="Cambria" pitchFamily="34" charset="-120"/>
              </a:rPr>
              <a:t>comme infrastructure</a:t>
            </a:r>
            <a:endParaRPr lang="en-US" sz="1733" dirty="0"/>
          </a:p>
        </p:txBody>
      </p:sp>
      <p:sp>
        <p:nvSpPr>
          <p:cNvPr id="21" name="Text 17"/>
          <p:cNvSpPr/>
          <p:nvPr/>
        </p:nvSpPr>
        <p:spPr>
          <a:xfrm>
            <a:off x="4523232" y="3706368"/>
            <a:ext cx="3194304" cy="1365504"/>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Après Kobe, le tsunami de l'océan Indien, le 11 septembre : le meilleur prédicteur de la vitesse de reconstruction n'est pas l'aide matérielle — c'est la densité du capital social préexistant.</a:t>
            </a:r>
            <a:endParaRPr lang="en-US" sz="1400" dirty="0"/>
          </a:p>
        </p:txBody>
      </p:sp>
      <p:sp>
        <p:nvSpPr>
          <p:cNvPr id="22" name="Shape 18"/>
          <p:cNvSpPr/>
          <p:nvPr/>
        </p:nvSpPr>
        <p:spPr>
          <a:xfrm>
            <a:off x="4474464" y="5169408"/>
            <a:ext cx="3291840" cy="792480"/>
          </a:xfrm>
          <a:prstGeom prst="roundRect">
            <a:avLst>
              <a:gd name="adj" fmla="val 10769"/>
            </a:avLst>
          </a:prstGeom>
          <a:solidFill>
            <a:srgbClr val="1B3A4B">
              <a:alpha val="10000"/>
            </a:srgbClr>
          </a:solidFill>
          <a:ln w="12700">
            <a:solidFill>
              <a:srgbClr val="2E6E8E">
                <a:alpha val="45000"/>
              </a:srgbClr>
            </a:solidFill>
            <a:prstDash val="solid"/>
          </a:ln>
        </p:spPr>
        <p:txBody>
          <a:bodyPr/>
          <a:lstStyle/>
          <a:p>
            <a:endParaRPr lang="fr-FR" sz="2400"/>
          </a:p>
        </p:txBody>
      </p:sp>
      <p:sp>
        <p:nvSpPr>
          <p:cNvPr id="23" name="Text 19"/>
          <p:cNvSpPr/>
          <p:nvPr/>
        </p:nvSpPr>
        <p:spPr>
          <a:xfrm>
            <a:off x="4572000" y="5205984"/>
            <a:ext cx="3096768" cy="731520"/>
          </a:xfrm>
          <a:prstGeom prst="rect">
            <a:avLst/>
          </a:prstGeom>
          <a:noFill/>
          <a:ln/>
        </p:spPr>
        <p:txBody>
          <a:bodyPr wrap="square" lIns="0" tIns="0" rIns="0" bIns="0" rtlCol="0" anchor="ctr"/>
          <a:lstStyle/>
          <a:p>
            <a:r>
              <a:rPr lang="en-US" sz="1267" i="1" dirty="0">
                <a:solidFill>
                  <a:srgbClr val="1B3A4B"/>
                </a:solidFill>
                <a:latin typeface="Calibri" pitchFamily="34" charset="0"/>
                <a:ea typeface="Calibri" pitchFamily="34" charset="-122"/>
                <a:cs typeface="Calibri" pitchFamily="34" charset="-120"/>
              </a:rPr>
              <a:t>Les liens de confiance sont une infrastructure de résilience au même titre que les digues.</a:t>
            </a:r>
            <a:endParaRPr lang="en-US" sz="1267" dirty="0"/>
          </a:p>
        </p:txBody>
      </p:sp>
      <p:sp>
        <p:nvSpPr>
          <p:cNvPr id="24" name="Shape 20"/>
          <p:cNvSpPr/>
          <p:nvPr/>
        </p:nvSpPr>
        <p:spPr>
          <a:xfrm>
            <a:off x="8156448" y="2097024"/>
            <a:ext cx="3535680" cy="4023360"/>
          </a:xfrm>
          <a:prstGeom prst="roundRect">
            <a:avLst>
              <a:gd name="adj" fmla="val 4828"/>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25" name="Shape 21"/>
          <p:cNvSpPr/>
          <p:nvPr/>
        </p:nvSpPr>
        <p:spPr>
          <a:xfrm>
            <a:off x="8156448" y="2097024"/>
            <a:ext cx="3535680" cy="755904"/>
          </a:xfrm>
          <a:prstGeom prst="roundRect">
            <a:avLst>
              <a:gd name="adj" fmla="val 22581"/>
            </a:avLst>
          </a:prstGeom>
          <a:solidFill>
            <a:srgbClr val="C8963E"/>
          </a:solidFill>
          <a:ln w="12700">
            <a:solidFill>
              <a:srgbClr val="C8963E"/>
            </a:solidFill>
            <a:prstDash val="solid"/>
          </a:ln>
        </p:spPr>
        <p:txBody>
          <a:bodyPr/>
          <a:lstStyle/>
          <a:p>
            <a:endParaRPr lang="fr-FR" sz="2400"/>
          </a:p>
        </p:txBody>
      </p:sp>
      <p:sp>
        <p:nvSpPr>
          <p:cNvPr id="26" name="Shape 22"/>
          <p:cNvSpPr/>
          <p:nvPr/>
        </p:nvSpPr>
        <p:spPr>
          <a:xfrm>
            <a:off x="8156448" y="2560320"/>
            <a:ext cx="3535680" cy="292608"/>
          </a:xfrm>
          <a:prstGeom prst="rect">
            <a:avLst/>
          </a:prstGeom>
          <a:solidFill>
            <a:srgbClr val="C8963E"/>
          </a:solidFill>
          <a:ln w="12700">
            <a:solidFill>
              <a:srgbClr val="C8963E"/>
            </a:solidFill>
            <a:prstDash val="solid"/>
          </a:ln>
        </p:spPr>
        <p:txBody>
          <a:bodyPr/>
          <a:lstStyle/>
          <a:p>
            <a:endParaRPr lang="fr-FR" sz="2400"/>
          </a:p>
        </p:txBody>
      </p:sp>
      <p:pic>
        <p:nvPicPr>
          <p:cNvPr id="27" name="Image 2" descr="preencoded.png"/>
          <p:cNvPicPr>
            <a:picLocks noChangeAspect="1"/>
          </p:cNvPicPr>
          <p:nvPr/>
        </p:nvPicPr>
        <p:blipFill>
          <a:blip r:embed="rId5"/>
          <a:stretch>
            <a:fillRect/>
          </a:stretch>
        </p:blipFill>
        <p:spPr>
          <a:xfrm>
            <a:off x="8375904" y="2267712"/>
            <a:ext cx="414528" cy="414528"/>
          </a:xfrm>
          <a:prstGeom prst="rect">
            <a:avLst/>
          </a:prstGeom>
        </p:spPr>
      </p:pic>
      <p:sp>
        <p:nvSpPr>
          <p:cNvPr id="28" name="Text 23"/>
          <p:cNvSpPr/>
          <p:nvPr/>
        </p:nvSpPr>
        <p:spPr>
          <a:xfrm>
            <a:off x="8912352" y="2255520"/>
            <a:ext cx="2657856" cy="438912"/>
          </a:xfrm>
          <a:prstGeom prst="rect">
            <a:avLst/>
          </a:prstGeom>
          <a:noFill/>
          <a:ln/>
        </p:spPr>
        <p:txBody>
          <a:bodyPr wrap="square" lIns="0" tIns="0" rIns="0" bIns="0" rtlCol="0" anchor="ctr"/>
          <a:lstStyle/>
          <a:p>
            <a:r>
              <a:rPr lang="en-US" sz="1333" b="1" dirty="0">
                <a:solidFill>
                  <a:srgbClr val="FFFFFF"/>
                </a:solidFill>
                <a:latin typeface="Calibri" pitchFamily="34" charset="0"/>
                <a:ea typeface="Calibri" pitchFamily="34" charset="-122"/>
                <a:cs typeface="Calibri" pitchFamily="34" charset="-120"/>
              </a:rPr>
              <a:t>McLennan (Australie)</a:t>
            </a:r>
            <a:endParaRPr lang="en-US" sz="1333" dirty="0"/>
          </a:p>
        </p:txBody>
      </p:sp>
      <p:sp>
        <p:nvSpPr>
          <p:cNvPr id="29" name="Text 24"/>
          <p:cNvSpPr/>
          <p:nvPr/>
        </p:nvSpPr>
        <p:spPr>
          <a:xfrm>
            <a:off x="8327136" y="2950464"/>
            <a:ext cx="3194304" cy="707136"/>
          </a:xfrm>
          <a:prstGeom prst="rect">
            <a:avLst/>
          </a:prstGeom>
          <a:noFill/>
          <a:ln/>
        </p:spPr>
        <p:txBody>
          <a:bodyPr wrap="square" lIns="0" tIns="0" rIns="0" bIns="0" rtlCol="0" anchor="t"/>
          <a:lstStyle/>
          <a:p>
            <a:r>
              <a:rPr lang="en-US" sz="1733" b="1" dirty="0">
                <a:solidFill>
                  <a:srgbClr val="1B3A4B"/>
                </a:solidFill>
                <a:latin typeface="Cambria" pitchFamily="34" charset="0"/>
                <a:ea typeface="Cambria" pitchFamily="34" charset="-122"/>
                <a:cs typeface="Cambria" pitchFamily="34" charset="-120"/>
              </a:rPr>
              <a:t>Le bénévolat</a:t>
            </a:r>
            <a:endParaRPr lang="en-US" sz="1733" dirty="0"/>
          </a:p>
          <a:p>
            <a:r>
              <a:rPr lang="en-US" sz="1733" b="1" dirty="0">
                <a:solidFill>
                  <a:srgbClr val="1B3A4B"/>
                </a:solidFill>
                <a:latin typeface="Cambria" pitchFamily="34" charset="0"/>
                <a:ea typeface="Cambria" pitchFamily="34" charset="-122"/>
                <a:cs typeface="Cambria" pitchFamily="34" charset="-120"/>
              </a:rPr>
              <a:t>en mutation</a:t>
            </a:r>
            <a:endParaRPr lang="en-US" sz="1733" dirty="0"/>
          </a:p>
        </p:txBody>
      </p:sp>
      <p:sp>
        <p:nvSpPr>
          <p:cNvPr id="30" name="Text 25"/>
          <p:cNvSpPr/>
          <p:nvPr/>
        </p:nvSpPr>
        <p:spPr>
          <a:xfrm>
            <a:off x="8327136" y="3706368"/>
            <a:ext cx="3194304" cy="1365504"/>
          </a:xfrm>
          <a:prstGeom prst="rect">
            <a:avLst/>
          </a:prstGeom>
          <a:noFill/>
          <a:ln/>
        </p:spPr>
        <p:txBody>
          <a:bodyPr wrap="square" lIns="0" tIns="0" rIns="0" bIns="0" rtlCol="0" anchor="t"/>
          <a:lstStyle/>
          <a:p>
            <a:r>
              <a:rPr lang="en-US" sz="1400" dirty="0">
                <a:solidFill>
                  <a:srgbClr val="4A6070"/>
                </a:solidFill>
                <a:latin typeface="Calibri" pitchFamily="34" charset="0"/>
                <a:ea typeface="Calibri" pitchFamily="34" charset="-122"/>
                <a:cs typeface="Calibri" pitchFamily="34" charset="-120"/>
              </a:rPr>
              <a:t>Le modèle traditionnel (engagement long, fidèle à une organisation) cède la place à des formes plus fluides et ponctuelles. McLennan y voit une opportunité structurelle.</a:t>
            </a:r>
            <a:endParaRPr lang="en-US" sz="1400" dirty="0"/>
          </a:p>
        </p:txBody>
      </p:sp>
      <p:sp>
        <p:nvSpPr>
          <p:cNvPr id="31" name="Shape 26"/>
          <p:cNvSpPr/>
          <p:nvPr/>
        </p:nvSpPr>
        <p:spPr>
          <a:xfrm>
            <a:off x="8278368" y="5169408"/>
            <a:ext cx="3291840" cy="792480"/>
          </a:xfrm>
          <a:prstGeom prst="roundRect">
            <a:avLst>
              <a:gd name="adj" fmla="val 10769"/>
            </a:avLst>
          </a:prstGeom>
          <a:solidFill>
            <a:srgbClr val="C8963E">
              <a:alpha val="10000"/>
            </a:srgbClr>
          </a:solidFill>
          <a:ln w="12700">
            <a:solidFill>
              <a:srgbClr val="C8963E">
                <a:alpha val="45000"/>
              </a:srgbClr>
            </a:solidFill>
            <a:prstDash val="solid"/>
          </a:ln>
        </p:spPr>
        <p:txBody>
          <a:bodyPr/>
          <a:lstStyle/>
          <a:p>
            <a:endParaRPr lang="fr-FR" sz="2400"/>
          </a:p>
        </p:txBody>
      </p:sp>
      <p:sp>
        <p:nvSpPr>
          <p:cNvPr id="32" name="Text 27"/>
          <p:cNvSpPr/>
          <p:nvPr/>
        </p:nvSpPr>
        <p:spPr>
          <a:xfrm>
            <a:off x="8375904" y="5205984"/>
            <a:ext cx="3096768" cy="731520"/>
          </a:xfrm>
          <a:prstGeom prst="rect">
            <a:avLst/>
          </a:prstGeom>
          <a:noFill/>
          <a:ln/>
        </p:spPr>
        <p:txBody>
          <a:bodyPr wrap="square" lIns="0" tIns="0" rIns="0" bIns="0" rtlCol="0" anchor="ctr"/>
          <a:lstStyle/>
          <a:p>
            <a:r>
              <a:rPr lang="en-US" sz="1267" i="1" dirty="0">
                <a:solidFill>
                  <a:srgbClr val="1B3A4B"/>
                </a:solidFill>
                <a:latin typeface="Calibri" pitchFamily="34" charset="0"/>
                <a:ea typeface="Calibri" pitchFamily="34" charset="-122"/>
                <a:cs typeface="Calibri" pitchFamily="34" charset="-120"/>
              </a:rPr>
              <a:t>À condition de changer de posture institutionnelle : de la gestion des bénévoles à leur co-production.</a:t>
            </a:r>
            <a:endParaRPr lang="en-US" sz="126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2072640" cy="390144"/>
          </a:xfrm>
          <a:prstGeom prst="roundRect">
            <a:avLst>
              <a:gd name="adj" fmla="val 25000"/>
            </a:avLst>
          </a:prstGeom>
          <a:solidFill>
            <a:srgbClr val="EC6332"/>
          </a:solidFill>
          <a:ln w="12700">
            <a:solidFill>
              <a:srgbClr val="1B3A4B"/>
            </a:solidFill>
            <a:prstDash val="solid"/>
          </a:ln>
        </p:spPr>
        <p:txBody>
          <a:bodyPr/>
          <a:lstStyle/>
          <a:p>
            <a:endParaRPr lang="fr-FR" sz="2400"/>
          </a:p>
        </p:txBody>
      </p:sp>
      <p:sp>
        <p:nvSpPr>
          <p:cNvPr id="3" name="Text 1"/>
          <p:cNvSpPr/>
          <p:nvPr/>
        </p:nvSpPr>
        <p:spPr>
          <a:xfrm>
            <a:off x="548640" y="268224"/>
            <a:ext cx="207264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PARTIE 2</a:t>
            </a:r>
            <a:endParaRPr lang="en-US" sz="1200" dirty="0"/>
          </a:p>
        </p:txBody>
      </p:sp>
      <p:sp>
        <p:nvSpPr>
          <p:cNvPr id="4" name="Text 2"/>
          <p:cNvSpPr/>
          <p:nvPr/>
        </p:nvSpPr>
        <p:spPr>
          <a:xfrm>
            <a:off x="548640" y="755904"/>
            <a:ext cx="11094720" cy="792480"/>
          </a:xfrm>
          <a:prstGeom prst="rect">
            <a:avLst/>
          </a:prstGeom>
          <a:noFill/>
          <a:ln/>
        </p:spPr>
        <p:txBody>
          <a:bodyPr wrap="square" lIns="0" tIns="0" rIns="0" bIns="0" rtlCol="0" anchor="t"/>
          <a:lstStyle/>
          <a:p>
            <a:r>
              <a:rPr lang="en-US" sz="3733" b="1" dirty="0">
                <a:solidFill>
                  <a:srgbClr val="1B3A4B"/>
                </a:solidFill>
                <a:latin typeface="Cambria" pitchFamily="34" charset="0"/>
                <a:ea typeface="Cambria" pitchFamily="34" charset="-122"/>
                <a:cs typeface="Cambria" pitchFamily="34" charset="-120"/>
              </a:rPr>
              <a:t>La Brisbane Mud Army</a:t>
            </a:r>
            <a:endParaRPr lang="en-US" sz="3733" dirty="0"/>
          </a:p>
        </p:txBody>
      </p:sp>
      <p:sp>
        <p:nvSpPr>
          <p:cNvPr id="5" name="Text 3"/>
          <p:cNvSpPr/>
          <p:nvPr/>
        </p:nvSpPr>
        <p:spPr>
          <a:xfrm>
            <a:off x="548640" y="1560576"/>
            <a:ext cx="11094720" cy="390144"/>
          </a:xfrm>
          <a:prstGeom prst="rect">
            <a:avLst/>
          </a:prstGeom>
          <a:noFill/>
          <a:ln/>
        </p:spPr>
        <p:txBody>
          <a:bodyPr wrap="square" lIns="0" tIns="0" rIns="0" bIns="0" rtlCol="0" anchor="t"/>
          <a:lstStyle/>
          <a:p>
            <a:r>
              <a:rPr lang="en-US" sz="1733" i="1" dirty="0">
                <a:solidFill>
                  <a:srgbClr val="2E6E8E"/>
                </a:solidFill>
                <a:latin typeface="Calibri" pitchFamily="34" charset="0"/>
                <a:ea typeface="Calibri" pitchFamily="34" charset="-122"/>
                <a:cs typeface="Calibri" pitchFamily="34" charset="-120"/>
              </a:rPr>
              <a:t>Un signal de résilience collective — longtemps mal interprété</a:t>
            </a:r>
            <a:endParaRPr lang="en-US" sz="1733" dirty="0"/>
          </a:p>
        </p:txBody>
      </p:sp>
      <p:sp>
        <p:nvSpPr>
          <p:cNvPr id="6" name="Shape 4"/>
          <p:cNvSpPr/>
          <p:nvPr/>
        </p:nvSpPr>
        <p:spPr>
          <a:xfrm>
            <a:off x="548640" y="2097024"/>
            <a:ext cx="6583680" cy="999744"/>
          </a:xfrm>
          <a:prstGeom prst="roundRect">
            <a:avLst>
              <a:gd name="adj" fmla="val 12195"/>
            </a:avLst>
          </a:prstGeom>
          <a:solidFill>
            <a:srgbClr val="FFFFFF"/>
          </a:solidFill>
          <a:ln w="12700">
            <a:solidFill>
              <a:srgbClr val="D9E8F0"/>
            </a:solidFill>
            <a:prstDash val="solid"/>
          </a:ln>
          <a:effectLst>
            <a:outerShdw blurRad="88900" dist="25400" dir="2700000" algn="bl" rotWithShape="0">
              <a:srgbClr val="000000">
                <a:alpha val="13000"/>
              </a:srgbClr>
            </a:outerShdw>
          </a:effectLst>
        </p:spPr>
        <p:txBody>
          <a:bodyPr/>
          <a:lstStyle/>
          <a:p>
            <a:endParaRPr lang="fr-FR" sz="2400"/>
          </a:p>
        </p:txBody>
      </p:sp>
      <p:sp>
        <p:nvSpPr>
          <p:cNvPr id="7" name="Text 5"/>
          <p:cNvSpPr/>
          <p:nvPr/>
        </p:nvSpPr>
        <p:spPr>
          <a:xfrm>
            <a:off x="731520" y="2170176"/>
            <a:ext cx="1341120" cy="292608"/>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Brisbane, 2011</a:t>
            </a:r>
            <a:endParaRPr lang="en-US" sz="1200" dirty="0"/>
          </a:p>
        </p:txBody>
      </p:sp>
      <p:sp>
        <p:nvSpPr>
          <p:cNvPr id="8" name="Shape 6"/>
          <p:cNvSpPr/>
          <p:nvPr/>
        </p:nvSpPr>
        <p:spPr>
          <a:xfrm>
            <a:off x="731520" y="2170176"/>
            <a:ext cx="1341120" cy="292608"/>
          </a:xfrm>
          <a:prstGeom prst="roundRect">
            <a:avLst>
              <a:gd name="adj" fmla="val 20833"/>
            </a:avLst>
          </a:prstGeom>
          <a:solidFill>
            <a:srgbClr val="C8963E"/>
          </a:solidFill>
          <a:ln w="12700">
            <a:solidFill>
              <a:srgbClr val="C8963E"/>
            </a:solidFill>
            <a:prstDash val="solid"/>
          </a:ln>
        </p:spPr>
        <p:txBody>
          <a:bodyPr/>
          <a:lstStyle/>
          <a:p>
            <a:endParaRPr lang="fr-FR" sz="2400"/>
          </a:p>
        </p:txBody>
      </p:sp>
      <p:sp>
        <p:nvSpPr>
          <p:cNvPr id="9" name="Text 7"/>
          <p:cNvSpPr/>
          <p:nvPr/>
        </p:nvSpPr>
        <p:spPr>
          <a:xfrm>
            <a:off x="731520" y="2170176"/>
            <a:ext cx="1341120" cy="292608"/>
          </a:xfrm>
          <a:prstGeom prst="rect">
            <a:avLst/>
          </a:prstGeom>
          <a:noFill/>
          <a:ln/>
        </p:spPr>
        <p:txBody>
          <a:bodyPr wrap="square" lIns="0" tIns="0" rIns="0" bIns="0" rtlCol="0" anchor="ctr"/>
          <a:lstStyle/>
          <a:p>
            <a:pPr algn="ctr"/>
            <a:r>
              <a:rPr lang="en-US" sz="1200" b="1" dirty="0">
                <a:solidFill>
                  <a:srgbClr val="FFFFFF"/>
                </a:solidFill>
                <a:latin typeface="Calibri" pitchFamily="34" charset="0"/>
                <a:ea typeface="Calibri" pitchFamily="34" charset="-122"/>
                <a:cs typeface="Calibri" pitchFamily="34" charset="-120"/>
              </a:rPr>
              <a:t>Brisbane, 2011</a:t>
            </a:r>
            <a:endParaRPr lang="en-US" sz="1200" dirty="0"/>
          </a:p>
        </p:txBody>
      </p:sp>
      <p:sp>
        <p:nvSpPr>
          <p:cNvPr id="10" name="Text 8"/>
          <p:cNvSpPr/>
          <p:nvPr/>
        </p:nvSpPr>
        <p:spPr>
          <a:xfrm>
            <a:off x="2255520" y="2145792"/>
            <a:ext cx="4693920" cy="755904"/>
          </a:xfrm>
          <a:prstGeom prst="rect">
            <a:avLst/>
          </a:prstGeom>
          <a:noFill/>
          <a:ln/>
        </p:spPr>
        <p:txBody>
          <a:bodyPr wrap="square" lIns="0" tIns="0" rIns="0" bIns="0" rtlCol="0" anchor="ctr"/>
          <a:lstStyle/>
          <a:p>
            <a:r>
              <a:rPr lang="en-US" sz="1467" dirty="0">
                <a:solidFill>
                  <a:srgbClr val="2C3E50"/>
                </a:solidFill>
                <a:latin typeface="Calibri" pitchFamily="34" charset="0"/>
                <a:ea typeface="Calibri" pitchFamily="34" charset="-122"/>
                <a:cs typeface="Calibri" pitchFamily="34" charset="-120"/>
              </a:rPr>
              <a:t>Des milliers de citoyens non affiliés se mobilisent spontanément pour nettoyer rues et maisons après les inondations.</a:t>
            </a:r>
            <a:endParaRPr lang="en-US" sz="1467" dirty="0"/>
          </a:p>
        </p:txBody>
      </p:sp>
      <p:sp>
        <p:nvSpPr>
          <p:cNvPr id="11" name="Shape 9"/>
          <p:cNvSpPr/>
          <p:nvPr/>
        </p:nvSpPr>
        <p:spPr>
          <a:xfrm>
            <a:off x="548640" y="3243072"/>
            <a:ext cx="3169920" cy="1901952"/>
          </a:xfrm>
          <a:prstGeom prst="roundRect">
            <a:avLst>
              <a:gd name="adj" fmla="val 7692"/>
            </a:avLst>
          </a:prstGeom>
          <a:solidFill>
            <a:srgbClr val="D94F3D"/>
          </a:solidFill>
          <a:ln w="12700">
            <a:solidFill>
              <a:srgbClr val="D94F3D"/>
            </a:solidFill>
            <a:prstDash val="solid"/>
          </a:ln>
          <a:effectLst>
            <a:outerShdw blurRad="88900" dist="25400" dir="2700000" algn="bl" rotWithShape="0">
              <a:srgbClr val="000000">
                <a:alpha val="13000"/>
              </a:srgbClr>
            </a:outerShdw>
          </a:effectLst>
        </p:spPr>
        <p:txBody>
          <a:bodyPr/>
          <a:lstStyle/>
          <a:p>
            <a:endParaRPr lang="fr-FR" sz="2400"/>
          </a:p>
        </p:txBody>
      </p:sp>
      <p:sp>
        <p:nvSpPr>
          <p:cNvPr id="12" name="Text 10"/>
          <p:cNvSpPr/>
          <p:nvPr/>
        </p:nvSpPr>
        <p:spPr>
          <a:xfrm>
            <a:off x="694944" y="3316224"/>
            <a:ext cx="2877312" cy="390144"/>
          </a:xfrm>
          <a:prstGeom prst="rect">
            <a:avLst/>
          </a:prstGeom>
          <a:noFill/>
          <a:ln/>
        </p:spPr>
        <p:txBody>
          <a:bodyPr wrap="square" lIns="0" tIns="0" rIns="0" bIns="0" rtlCol="0" anchor="ctr"/>
          <a:lstStyle/>
          <a:p>
            <a:r>
              <a:rPr lang="en-US" sz="1400" b="1" dirty="0">
                <a:solidFill>
                  <a:srgbClr val="FFFFFF"/>
                </a:solidFill>
                <a:latin typeface="Calibri" pitchFamily="34" charset="0"/>
                <a:ea typeface="Calibri" pitchFamily="34" charset="-122"/>
                <a:cs typeface="Calibri" pitchFamily="34" charset="-120"/>
              </a:rPr>
              <a:t>Lecture institutionnelle</a:t>
            </a:r>
            <a:endParaRPr lang="en-US" sz="1400" dirty="0"/>
          </a:p>
        </p:txBody>
      </p:sp>
      <p:sp>
        <p:nvSpPr>
          <p:cNvPr id="13" name="Text 11"/>
          <p:cNvSpPr/>
          <p:nvPr/>
        </p:nvSpPr>
        <p:spPr>
          <a:xfrm>
            <a:off x="694944" y="3755136"/>
            <a:ext cx="2877312" cy="1292352"/>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Bénévoles non formés, non coordonnés — un risque opérationnel à gérer.</a:t>
            </a:r>
            <a:endParaRPr lang="en-US" sz="1467" dirty="0"/>
          </a:p>
        </p:txBody>
      </p:sp>
      <p:sp>
        <p:nvSpPr>
          <p:cNvPr id="14" name="Shape 12"/>
          <p:cNvSpPr/>
          <p:nvPr/>
        </p:nvSpPr>
        <p:spPr>
          <a:xfrm>
            <a:off x="3901440" y="3243072"/>
            <a:ext cx="3169920" cy="1901952"/>
          </a:xfrm>
          <a:prstGeom prst="roundRect">
            <a:avLst>
              <a:gd name="adj" fmla="val 7692"/>
            </a:avLst>
          </a:prstGeom>
          <a:solidFill>
            <a:srgbClr val="1B3A4B"/>
          </a:solidFill>
          <a:ln w="12700">
            <a:solidFill>
              <a:srgbClr val="1B3A4B"/>
            </a:solidFill>
            <a:prstDash val="solid"/>
          </a:ln>
          <a:effectLst>
            <a:outerShdw blurRad="88900" dist="25400" dir="2700000" algn="bl" rotWithShape="0">
              <a:srgbClr val="000000">
                <a:alpha val="13000"/>
              </a:srgbClr>
            </a:outerShdw>
          </a:effectLst>
        </p:spPr>
        <p:txBody>
          <a:bodyPr/>
          <a:lstStyle/>
          <a:p>
            <a:endParaRPr lang="fr-FR" sz="2400"/>
          </a:p>
        </p:txBody>
      </p:sp>
      <p:sp>
        <p:nvSpPr>
          <p:cNvPr id="15" name="Text 13"/>
          <p:cNvSpPr/>
          <p:nvPr/>
        </p:nvSpPr>
        <p:spPr>
          <a:xfrm>
            <a:off x="4047744" y="3316224"/>
            <a:ext cx="2877312" cy="390144"/>
          </a:xfrm>
          <a:prstGeom prst="rect">
            <a:avLst/>
          </a:prstGeom>
          <a:noFill/>
          <a:ln/>
        </p:spPr>
        <p:txBody>
          <a:bodyPr wrap="square" lIns="0" tIns="0" rIns="0" bIns="0" rtlCol="0" anchor="ctr"/>
          <a:lstStyle/>
          <a:p>
            <a:r>
              <a:rPr lang="en-US" sz="1400" b="1" dirty="0">
                <a:solidFill>
                  <a:srgbClr val="FFFFFF"/>
                </a:solidFill>
                <a:latin typeface="Calibri" pitchFamily="34" charset="0"/>
                <a:ea typeface="Calibri" pitchFamily="34" charset="-122"/>
                <a:cs typeface="Calibri" pitchFamily="34" charset="-120"/>
              </a:rPr>
              <a:t>Lecture McLennan</a:t>
            </a:r>
            <a:endParaRPr lang="en-US" sz="1400" dirty="0"/>
          </a:p>
        </p:txBody>
      </p:sp>
      <p:sp>
        <p:nvSpPr>
          <p:cNvPr id="16" name="Text 14"/>
          <p:cNvSpPr/>
          <p:nvPr/>
        </p:nvSpPr>
        <p:spPr>
          <a:xfrm>
            <a:off x="4047744" y="3755136"/>
            <a:ext cx="2877312" cy="1292352"/>
          </a:xfrm>
          <a:prstGeom prst="rect">
            <a:avLst/>
          </a:prstGeom>
          <a:noFill/>
          <a:ln/>
        </p:spPr>
        <p:txBody>
          <a:bodyPr wrap="square" lIns="0" tIns="0" rIns="0" bIns="0" rtlCol="0" anchor="t"/>
          <a:lstStyle/>
          <a:p>
            <a:r>
              <a:rPr lang="en-US" sz="1467" dirty="0">
                <a:solidFill>
                  <a:srgbClr val="FFFFFF"/>
                </a:solidFill>
                <a:latin typeface="Calibri" pitchFamily="34" charset="0"/>
                <a:ea typeface="Calibri" pitchFamily="34" charset="-122"/>
                <a:cs typeface="Calibri" pitchFamily="34" charset="-120"/>
              </a:rPr>
              <a:t>Un signal de résilience collective que les institutions n'ont pas su lire ni capitaliser.</a:t>
            </a:r>
            <a:endParaRPr lang="en-US" sz="1467" dirty="0"/>
          </a:p>
        </p:txBody>
      </p:sp>
      <p:pic>
        <p:nvPicPr>
          <p:cNvPr id="17" name="Image 0" descr="preencoded.png"/>
          <p:cNvPicPr>
            <a:picLocks noChangeAspect="1"/>
          </p:cNvPicPr>
          <p:nvPr/>
        </p:nvPicPr>
        <p:blipFill>
          <a:blip r:embed="rId3"/>
          <a:stretch>
            <a:fillRect/>
          </a:stretch>
        </p:blipFill>
        <p:spPr>
          <a:xfrm>
            <a:off x="3633216" y="3901440"/>
            <a:ext cx="341376" cy="341376"/>
          </a:xfrm>
          <a:prstGeom prst="rect">
            <a:avLst/>
          </a:prstGeom>
        </p:spPr>
      </p:pic>
      <p:sp>
        <p:nvSpPr>
          <p:cNvPr id="18" name="Shape 15"/>
          <p:cNvSpPr/>
          <p:nvPr/>
        </p:nvSpPr>
        <p:spPr>
          <a:xfrm>
            <a:off x="7376160" y="2097024"/>
            <a:ext cx="4267200" cy="3048000"/>
          </a:xfrm>
          <a:prstGeom prst="roundRect">
            <a:avLst>
              <a:gd name="adj" fmla="val 5600"/>
            </a:avLst>
          </a:prstGeom>
          <a:solidFill>
            <a:srgbClr val="1B3A4B"/>
          </a:solidFill>
          <a:ln w="12700">
            <a:solidFill>
              <a:srgbClr val="1B3A4B"/>
            </a:solidFill>
            <a:prstDash val="solid"/>
          </a:ln>
          <a:effectLst>
            <a:outerShdw blurRad="88900" dist="25400" dir="2700000" algn="bl" rotWithShape="0">
              <a:srgbClr val="000000">
                <a:alpha val="13000"/>
              </a:srgbClr>
            </a:outerShdw>
          </a:effectLst>
        </p:spPr>
        <p:txBody>
          <a:bodyPr/>
          <a:lstStyle/>
          <a:p>
            <a:endParaRPr lang="fr-FR" sz="2400"/>
          </a:p>
        </p:txBody>
      </p:sp>
      <p:pic>
        <p:nvPicPr>
          <p:cNvPr id="19" name="Image 1" descr="preencoded.png"/>
          <p:cNvPicPr>
            <a:picLocks noChangeAspect="1"/>
          </p:cNvPicPr>
          <p:nvPr/>
        </p:nvPicPr>
        <p:blipFill>
          <a:blip r:embed="rId4"/>
          <a:stretch>
            <a:fillRect/>
          </a:stretch>
        </p:blipFill>
        <p:spPr>
          <a:xfrm>
            <a:off x="7559040" y="2255520"/>
            <a:ext cx="365760" cy="365760"/>
          </a:xfrm>
          <a:prstGeom prst="rect">
            <a:avLst/>
          </a:prstGeom>
        </p:spPr>
      </p:pic>
      <p:sp>
        <p:nvSpPr>
          <p:cNvPr id="20" name="Text 16"/>
          <p:cNvSpPr/>
          <p:nvPr/>
        </p:nvSpPr>
        <p:spPr>
          <a:xfrm>
            <a:off x="7437120" y="2682240"/>
            <a:ext cx="4023360" cy="463296"/>
          </a:xfrm>
          <a:prstGeom prst="rect">
            <a:avLst/>
          </a:prstGeom>
          <a:noFill/>
          <a:ln/>
        </p:spPr>
        <p:txBody>
          <a:bodyPr wrap="square" lIns="0" tIns="0" rIns="0" bIns="0" rtlCol="0" anchor="ctr"/>
          <a:lstStyle/>
          <a:p>
            <a:pPr algn="ctr"/>
            <a:r>
              <a:rPr lang="en-US" sz="2267" b="1" dirty="0">
                <a:solidFill>
                  <a:srgbClr val="C8963E"/>
                </a:solidFill>
                <a:latin typeface="Cambria" pitchFamily="34" charset="0"/>
                <a:ea typeface="Cambria" pitchFamily="34" charset="-122"/>
                <a:cs typeface="Cambria" pitchFamily="34" charset="-120"/>
              </a:rPr>
              <a:t>Co-production</a:t>
            </a:r>
            <a:endParaRPr lang="en-US" sz="2267" dirty="0"/>
          </a:p>
        </p:txBody>
      </p:sp>
      <p:sp>
        <p:nvSpPr>
          <p:cNvPr id="21" name="Text 17"/>
          <p:cNvSpPr/>
          <p:nvPr/>
        </p:nvSpPr>
        <p:spPr>
          <a:xfrm>
            <a:off x="7559040" y="3194304"/>
            <a:ext cx="3962400" cy="1731264"/>
          </a:xfrm>
          <a:prstGeom prst="rect">
            <a:avLst/>
          </a:prstGeom>
          <a:noFill/>
          <a:ln/>
        </p:spPr>
        <p:txBody>
          <a:bodyPr wrap="square" lIns="0" tIns="0" rIns="0" bIns="0" rtlCol="0" anchor="t"/>
          <a:lstStyle/>
          <a:p>
            <a:r>
              <a:rPr lang="en-US" sz="1533" dirty="0">
                <a:solidFill>
                  <a:srgbClr val="FFFFFF"/>
                </a:solidFill>
                <a:latin typeface="Calibri" pitchFamily="34" charset="0"/>
                <a:ea typeface="Calibri" pitchFamily="34" charset="-122"/>
                <a:cs typeface="Calibri" pitchFamily="34" charset="-120"/>
              </a:rPr>
              <a:t>Citoyens et agents publics collaborent à égalité dans la conception et la mise en œuvre.</a:t>
            </a:r>
            <a:endParaRPr lang="en-US" sz="1533" dirty="0"/>
          </a:p>
          <a:p>
            <a:endParaRPr lang="en-US" sz="1533" dirty="0"/>
          </a:p>
          <a:p>
            <a:r>
              <a:rPr lang="en-US" sz="1533" dirty="0">
                <a:solidFill>
                  <a:srgbClr val="FFFFFF"/>
                </a:solidFill>
                <a:latin typeface="Calibri" pitchFamily="34" charset="0"/>
                <a:ea typeface="Calibri" pitchFamily="34" charset="-122"/>
                <a:cs typeface="Calibri" pitchFamily="34" charset="-120"/>
              </a:rPr>
              <a:t>Leurs contributions sont complémentaires — non substituables.</a:t>
            </a:r>
            <a:endParaRPr lang="en-US" sz="1533" dirty="0"/>
          </a:p>
        </p:txBody>
      </p:sp>
      <p:sp>
        <p:nvSpPr>
          <p:cNvPr id="22" name="Shape 18"/>
          <p:cNvSpPr/>
          <p:nvPr/>
        </p:nvSpPr>
        <p:spPr>
          <a:xfrm>
            <a:off x="548640" y="5303520"/>
            <a:ext cx="11094720" cy="1194816"/>
          </a:xfrm>
          <a:prstGeom prst="roundRect">
            <a:avLst>
              <a:gd name="adj" fmla="val 10204"/>
            </a:avLst>
          </a:prstGeom>
          <a:solidFill>
            <a:srgbClr val="2E6E8E">
              <a:alpha val="85000"/>
            </a:srgbClr>
          </a:solidFill>
          <a:ln w="12700">
            <a:solidFill>
              <a:srgbClr val="2E6E8E">
                <a:alpha val="60000"/>
              </a:srgbClr>
            </a:solidFill>
            <a:prstDash val="solid"/>
          </a:ln>
        </p:spPr>
        <p:txBody>
          <a:bodyPr/>
          <a:lstStyle/>
          <a:p>
            <a:endParaRPr lang="fr-FR" sz="2400"/>
          </a:p>
        </p:txBody>
      </p:sp>
      <p:pic>
        <p:nvPicPr>
          <p:cNvPr id="23" name="Image 2" descr="preencoded.png"/>
          <p:cNvPicPr>
            <a:picLocks noChangeAspect="1"/>
          </p:cNvPicPr>
          <p:nvPr/>
        </p:nvPicPr>
        <p:blipFill>
          <a:blip r:embed="rId5"/>
          <a:stretch>
            <a:fillRect/>
          </a:stretch>
        </p:blipFill>
        <p:spPr>
          <a:xfrm>
            <a:off x="731520" y="5571744"/>
            <a:ext cx="341376" cy="341376"/>
          </a:xfrm>
          <a:prstGeom prst="rect">
            <a:avLst/>
          </a:prstGeom>
        </p:spPr>
      </p:pic>
      <p:sp>
        <p:nvSpPr>
          <p:cNvPr id="24" name="Text 19"/>
          <p:cNvSpPr/>
          <p:nvPr/>
        </p:nvSpPr>
        <p:spPr>
          <a:xfrm>
            <a:off x="1219200" y="5340096"/>
            <a:ext cx="10241280" cy="1121664"/>
          </a:xfrm>
          <a:prstGeom prst="rect">
            <a:avLst/>
          </a:prstGeom>
          <a:noFill/>
          <a:ln/>
        </p:spPr>
        <p:txBody>
          <a:bodyPr wrap="square" lIns="0" tIns="0" rIns="0" bIns="0" rtlCol="0" anchor="ctr"/>
          <a:lstStyle/>
          <a:p>
            <a:r>
              <a:rPr lang="en-US" sz="1667" b="1" dirty="0">
                <a:solidFill>
                  <a:srgbClr val="FFFFFF"/>
                </a:solidFill>
                <a:latin typeface="Cambria" pitchFamily="34" charset="0"/>
                <a:ea typeface="Cambria" pitchFamily="34" charset="-122"/>
                <a:cs typeface="Cambria" pitchFamily="34" charset="-120"/>
              </a:rPr>
              <a:t>La résilience communautaire n'est pas un état qu'on octroie aux populations depuis les institutions.</a:t>
            </a:r>
            <a:endParaRPr lang="en-US" sz="1667" dirty="0"/>
          </a:p>
          <a:p>
            <a:r>
              <a:rPr lang="en-US" sz="1667" b="1" dirty="0">
                <a:solidFill>
                  <a:srgbClr val="FFFFFF"/>
                </a:solidFill>
                <a:latin typeface="Cambria" pitchFamily="34" charset="0"/>
                <a:ea typeface="Cambria" pitchFamily="34" charset="-122"/>
                <a:cs typeface="Cambria" pitchFamily="34" charset="-120"/>
              </a:rPr>
              <a:t>C'est un processus qu'on construit avec elles.</a:t>
            </a:r>
            <a:endParaRPr lang="en-US" sz="166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0"/>
          <p:cNvSpPr/>
          <p:nvPr/>
        </p:nvSpPr>
        <p:spPr>
          <a:xfrm>
            <a:off x="548640" y="268224"/>
            <a:ext cx="1828800" cy="390144"/>
          </a:xfrm>
          <a:prstGeom prst="roundRect">
            <a:avLst>
              <a:gd name="adj" fmla="val 25000"/>
            </a:avLst>
          </a:prstGeom>
          <a:solidFill>
            <a:srgbClr val="EC6332"/>
          </a:solidFill>
          <a:ln w="12700">
            <a:solidFill>
              <a:srgbClr val="C8963E"/>
            </a:solidFill>
            <a:prstDash val="solid"/>
          </a:ln>
        </p:spPr>
        <p:txBody>
          <a:bodyPr/>
          <a:lstStyle/>
          <a:p>
            <a:endParaRPr lang="fr-FR" sz="2400"/>
          </a:p>
        </p:txBody>
      </p:sp>
      <p:sp>
        <p:nvSpPr>
          <p:cNvPr id="3" name="Text 1"/>
          <p:cNvSpPr/>
          <p:nvPr/>
        </p:nvSpPr>
        <p:spPr>
          <a:xfrm>
            <a:off x="548640" y="268224"/>
            <a:ext cx="1828800" cy="390144"/>
          </a:xfrm>
          <a:prstGeom prst="rect">
            <a:avLst/>
          </a:prstGeom>
          <a:noFill/>
          <a:ln/>
        </p:spPr>
        <p:txBody>
          <a:bodyPr wrap="square" lIns="0" tIns="0" rIns="0" bIns="0" rtlCol="0" anchor="ctr"/>
          <a:lstStyle/>
          <a:p>
            <a:pPr algn="ctr"/>
            <a:r>
              <a:rPr lang="en-US" sz="1200" b="1" kern="0" spc="267" dirty="0">
                <a:solidFill>
                  <a:srgbClr val="FFFFFF"/>
                </a:solidFill>
                <a:latin typeface="Calibri" pitchFamily="34" charset="0"/>
                <a:ea typeface="Calibri" pitchFamily="34" charset="-122"/>
                <a:cs typeface="Calibri" pitchFamily="34" charset="-120"/>
              </a:rPr>
              <a:t>APARTÉ</a:t>
            </a:r>
            <a:endParaRPr lang="en-US" sz="1200" dirty="0"/>
          </a:p>
        </p:txBody>
      </p:sp>
      <p:sp>
        <p:nvSpPr>
          <p:cNvPr id="4" name="Text 2"/>
          <p:cNvSpPr/>
          <p:nvPr/>
        </p:nvSpPr>
        <p:spPr>
          <a:xfrm>
            <a:off x="548640" y="792480"/>
            <a:ext cx="11094720" cy="755904"/>
          </a:xfrm>
          <a:prstGeom prst="rect">
            <a:avLst/>
          </a:prstGeom>
          <a:noFill/>
          <a:ln/>
        </p:spPr>
        <p:txBody>
          <a:bodyPr wrap="square" lIns="0" tIns="0" rIns="0" bIns="0" rtlCol="0" anchor="t"/>
          <a:lstStyle/>
          <a:p>
            <a:r>
              <a:rPr lang="en-US" sz="3600" b="1" dirty="0">
                <a:solidFill>
                  <a:schemeClr val="bg2">
                    <a:lumMod val="50000"/>
                  </a:schemeClr>
                </a:solidFill>
                <a:latin typeface="Cambria" pitchFamily="34" charset="0"/>
                <a:ea typeface="Cambria" pitchFamily="34" charset="-122"/>
                <a:cs typeface="Cambria" pitchFamily="34" charset="-120"/>
              </a:rPr>
              <a:t>Que désigne « communauté » ?</a:t>
            </a:r>
            <a:endParaRPr lang="en-US" sz="3600" dirty="0">
              <a:solidFill>
                <a:schemeClr val="bg2">
                  <a:lumMod val="50000"/>
                </a:schemeClr>
              </a:solidFill>
            </a:endParaRPr>
          </a:p>
        </p:txBody>
      </p:sp>
      <p:sp>
        <p:nvSpPr>
          <p:cNvPr id="5" name="Shape 3"/>
          <p:cNvSpPr/>
          <p:nvPr/>
        </p:nvSpPr>
        <p:spPr>
          <a:xfrm>
            <a:off x="548640" y="1682496"/>
            <a:ext cx="11094720" cy="950976"/>
          </a:xfrm>
          <a:prstGeom prst="roundRect">
            <a:avLst>
              <a:gd name="adj" fmla="val 12821"/>
            </a:avLst>
          </a:prstGeom>
          <a:solidFill>
            <a:srgbClr val="2E6E8E">
              <a:alpha val="75000"/>
            </a:srgbClr>
          </a:solidFill>
          <a:ln w="12700">
            <a:solidFill>
              <a:srgbClr val="8EAFC0">
                <a:alpha val="50000"/>
              </a:srgbClr>
            </a:solidFill>
            <a:prstDash val="solid"/>
          </a:ln>
        </p:spPr>
        <p:txBody>
          <a:bodyPr/>
          <a:lstStyle/>
          <a:p>
            <a:endParaRPr lang="fr-FR" sz="2400"/>
          </a:p>
        </p:txBody>
      </p:sp>
      <p:pic>
        <p:nvPicPr>
          <p:cNvPr id="6" name="Image 0" descr="preencoded.png"/>
          <p:cNvPicPr>
            <a:picLocks noChangeAspect="1"/>
          </p:cNvPicPr>
          <p:nvPr/>
        </p:nvPicPr>
        <p:blipFill>
          <a:blip r:embed="rId3"/>
          <a:stretch>
            <a:fillRect/>
          </a:stretch>
        </p:blipFill>
        <p:spPr>
          <a:xfrm>
            <a:off x="755904" y="1853184"/>
            <a:ext cx="438912" cy="438912"/>
          </a:xfrm>
          <a:prstGeom prst="rect">
            <a:avLst/>
          </a:prstGeom>
        </p:spPr>
      </p:pic>
      <p:sp>
        <p:nvSpPr>
          <p:cNvPr id="7" name="Text 4"/>
          <p:cNvSpPr/>
          <p:nvPr/>
        </p:nvSpPr>
        <p:spPr>
          <a:xfrm>
            <a:off x="1365504" y="1731264"/>
            <a:ext cx="8778240" cy="438912"/>
          </a:xfrm>
          <a:prstGeom prst="rect">
            <a:avLst/>
          </a:prstGeom>
          <a:noFill/>
          <a:ln/>
        </p:spPr>
        <p:txBody>
          <a:bodyPr wrap="square" lIns="0" tIns="0" rIns="0" bIns="0" rtlCol="0" anchor="ctr"/>
          <a:lstStyle/>
          <a:p>
            <a:r>
              <a:rPr lang="en-US" sz="1733" b="1" dirty="0">
                <a:solidFill>
                  <a:srgbClr val="FFFFFF"/>
                </a:solidFill>
                <a:latin typeface="Cambria" pitchFamily="34" charset="0"/>
                <a:ea typeface="Cambria" pitchFamily="34" charset="-122"/>
                <a:cs typeface="Cambria" pitchFamily="34" charset="-120"/>
              </a:rPr>
              <a:t>Un groupe de personnes partageant une exposition commune à un risque et un espace de vie.</a:t>
            </a:r>
            <a:endParaRPr lang="en-US" sz="1733" dirty="0"/>
          </a:p>
        </p:txBody>
      </p:sp>
      <p:sp>
        <p:nvSpPr>
          <p:cNvPr id="8" name="Text 5"/>
          <p:cNvSpPr/>
          <p:nvPr/>
        </p:nvSpPr>
        <p:spPr>
          <a:xfrm>
            <a:off x="1365504" y="2170176"/>
            <a:ext cx="9997440" cy="341376"/>
          </a:xfrm>
          <a:prstGeom prst="rect">
            <a:avLst/>
          </a:prstGeom>
          <a:noFill/>
          <a:ln/>
        </p:spPr>
        <p:txBody>
          <a:bodyPr wrap="square" lIns="0" tIns="0" rIns="0" bIns="0" rtlCol="0" anchor="t"/>
          <a:lstStyle/>
          <a:p>
            <a:r>
              <a:rPr lang="en-US" sz="1333" i="1" dirty="0">
                <a:solidFill>
                  <a:srgbClr val="8EAFC0"/>
                </a:solidFill>
                <a:latin typeface="Calibri" pitchFamily="34" charset="0"/>
                <a:ea typeface="Calibri" pitchFamily="34" charset="-122"/>
                <a:cs typeface="Calibri" pitchFamily="34" charset="-120"/>
              </a:rPr>
              <a:t>Un quartier · un hameau · un bassin versant · les riverains d'un torrent · les habitants d'un versant exposé</a:t>
            </a:r>
            <a:endParaRPr lang="en-US" sz="1333" dirty="0"/>
          </a:p>
        </p:txBody>
      </p:sp>
      <p:sp>
        <p:nvSpPr>
          <p:cNvPr id="9" name="Shape 6"/>
          <p:cNvSpPr/>
          <p:nvPr/>
        </p:nvSpPr>
        <p:spPr>
          <a:xfrm>
            <a:off x="548640" y="2828544"/>
            <a:ext cx="5242560" cy="2438400"/>
          </a:xfrm>
          <a:prstGeom prst="roundRect">
            <a:avLst>
              <a:gd name="adj" fmla="val 6000"/>
            </a:avLst>
          </a:prstGeom>
          <a:solidFill>
            <a:schemeClr val="tx2">
              <a:alpha val="18000"/>
            </a:schemeClr>
          </a:solidFill>
          <a:ln w="12700">
            <a:solidFill>
              <a:srgbClr val="C0392B">
                <a:alpha val="60000"/>
              </a:srgbClr>
            </a:solidFill>
            <a:prstDash val="solid"/>
          </a:ln>
          <a:effectLst>
            <a:outerShdw blurRad="88900" dist="25400" dir="2700000" algn="bl" rotWithShape="0">
              <a:srgbClr val="000000">
                <a:alpha val="13000"/>
              </a:srgbClr>
            </a:outerShdw>
          </a:effectLst>
        </p:spPr>
        <p:txBody>
          <a:bodyPr/>
          <a:lstStyle/>
          <a:p>
            <a:endParaRPr lang="fr-FR" sz="2400"/>
          </a:p>
        </p:txBody>
      </p:sp>
      <p:pic>
        <p:nvPicPr>
          <p:cNvPr id="10" name="Image 1" descr="preencoded.png"/>
          <p:cNvPicPr>
            <a:picLocks noChangeAspect="1"/>
          </p:cNvPicPr>
          <p:nvPr/>
        </p:nvPicPr>
        <p:blipFill>
          <a:blip r:embed="rId4"/>
          <a:stretch>
            <a:fillRect/>
          </a:stretch>
        </p:blipFill>
        <p:spPr>
          <a:xfrm>
            <a:off x="731520" y="2999232"/>
            <a:ext cx="365760" cy="365760"/>
          </a:xfrm>
          <a:prstGeom prst="rect">
            <a:avLst/>
          </a:prstGeom>
        </p:spPr>
      </p:pic>
      <p:sp>
        <p:nvSpPr>
          <p:cNvPr id="11" name="Text 7"/>
          <p:cNvSpPr/>
          <p:nvPr/>
        </p:nvSpPr>
        <p:spPr>
          <a:xfrm>
            <a:off x="1243584" y="2950464"/>
            <a:ext cx="4389120" cy="414528"/>
          </a:xfrm>
          <a:prstGeom prst="rect">
            <a:avLst/>
          </a:prstGeom>
          <a:noFill/>
          <a:ln/>
        </p:spPr>
        <p:txBody>
          <a:bodyPr wrap="square" lIns="0" tIns="0" rIns="0" bIns="0" rtlCol="0" anchor="ctr"/>
          <a:lstStyle/>
          <a:p>
            <a:r>
              <a:rPr lang="en-US" sz="1600" b="1" dirty="0">
                <a:solidFill>
                  <a:srgbClr val="C0392B"/>
                </a:solidFill>
                <a:latin typeface="Calibri" pitchFamily="34" charset="0"/>
                <a:ea typeface="Calibri" pitchFamily="34" charset="-122"/>
                <a:cs typeface="Calibri" pitchFamily="34" charset="-120"/>
              </a:rPr>
              <a:t>Ce que ce n'est PAS</a:t>
            </a:r>
            <a:endParaRPr lang="en-US" sz="1600" dirty="0"/>
          </a:p>
        </p:txBody>
      </p:sp>
      <p:sp>
        <p:nvSpPr>
          <p:cNvPr id="12" name="Text 8"/>
          <p:cNvSpPr/>
          <p:nvPr/>
        </p:nvSpPr>
        <p:spPr>
          <a:xfrm>
            <a:off x="731520" y="3438144"/>
            <a:ext cx="4949952" cy="1706880"/>
          </a:xfrm>
          <a:prstGeom prst="rect">
            <a:avLst/>
          </a:prstGeom>
          <a:noFill/>
          <a:ln/>
        </p:spPr>
        <p:txBody>
          <a:bodyPr wrap="square" lIns="0" tIns="0" rIns="0" bIns="0" rtlCol="0" anchor="t"/>
          <a:lstStyle/>
          <a:p>
            <a:r>
              <a:rPr lang="en-US" sz="1533" dirty="0">
                <a:solidFill>
                  <a:schemeClr val="bg2">
                    <a:lumMod val="50000"/>
                  </a:schemeClr>
                </a:solidFill>
                <a:latin typeface="Calibri" pitchFamily="34" charset="0"/>
                <a:ea typeface="Calibri" pitchFamily="34" charset="-122"/>
                <a:cs typeface="Calibri" pitchFamily="34" charset="-120"/>
              </a:rPr>
              <a:t>Un groupe défini par son origine, sa religion ou sa culture.</a:t>
            </a:r>
            <a:endParaRPr lang="en-US" sz="1533" dirty="0">
              <a:solidFill>
                <a:schemeClr val="bg2">
                  <a:lumMod val="50000"/>
                </a:schemeClr>
              </a:solidFill>
            </a:endParaRPr>
          </a:p>
          <a:p>
            <a:endParaRPr lang="en-US" sz="1533" dirty="0">
              <a:solidFill>
                <a:schemeClr val="bg2">
                  <a:lumMod val="50000"/>
                </a:schemeClr>
              </a:solidFill>
            </a:endParaRPr>
          </a:p>
          <a:p>
            <a:r>
              <a:rPr lang="en-US" sz="1533" dirty="0">
                <a:solidFill>
                  <a:schemeClr val="bg2">
                    <a:lumMod val="50000"/>
                  </a:schemeClr>
                </a:solidFill>
                <a:latin typeface="Calibri" pitchFamily="34" charset="0"/>
                <a:ea typeface="Calibri" pitchFamily="34" charset="-122"/>
                <a:cs typeface="Calibri" pitchFamily="34" charset="-120"/>
              </a:rPr>
              <a:t>Le « communautarisme » — repli identitaire, fragmentation sociale.</a:t>
            </a:r>
            <a:endParaRPr lang="en-US" sz="1533" dirty="0">
              <a:solidFill>
                <a:schemeClr val="bg2">
                  <a:lumMod val="50000"/>
                </a:schemeClr>
              </a:solidFill>
            </a:endParaRPr>
          </a:p>
        </p:txBody>
      </p:sp>
      <p:sp>
        <p:nvSpPr>
          <p:cNvPr id="13" name="Shape 9"/>
          <p:cNvSpPr/>
          <p:nvPr/>
        </p:nvSpPr>
        <p:spPr>
          <a:xfrm>
            <a:off x="6339840" y="2828544"/>
            <a:ext cx="5242560" cy="2438400"/>
          </a:xfrm>
          <a:prstGeom prst="roundRect">
            <a:avLst>
              <a:gd name="adj" fmla="val 6000"/>
            </a:avLst>
          </a:prstGeom>
          <a:solidFill>
            <a:srgbClr val="2E7D5E">
              <a:alpha val="25000"/>
            </a:srgbClr>
          </a:solidFill>
          <a:ln w="12700">
            <a:solidFill>
              <a:srgbClr val="2E7D5E">
                <a:alpha val="70000"/>
              </a:srgbClr>
            </a:solidFill>
            <a:prstDash val="solid"/>
          </a:ln>
          <a:effectLst>
            <a:outerShdw blurRad="88900" dist="25400" dir="2700000" algn="bl" rotWithShape="0">
              <a:srgbClr val="000000">
                <a:alpha val="13000"/>
              </a:srgbClr>
            </a:outerShdw>
          </a:effectLst>
        </p:spPr>
        <p:txBody>
          <a:bodyPr/>
          <a:lstStyle/>
          <a:p>
            <a:endParaRPr lang="fr-FR" sz="2400"/>
          </a:p>
        </p:txBody>
      </p:sp>
      <p:pic>
        <p:nvPicPr>
          <p:cNvPr id="14" name="Image 2" descr="preencoded.png"/>
          <p:cNvPicPr>
            <a:picLocks noChangeAspect="1"/>
          </p:cNvPicPr>
          <p:nvPr/>
        </p:nvPicPr>
        <p:blipFill>
          <a:blip r:embed="rId5"/>
          <a:stretch>
            <a:fillRect/>
          </a:stretch>
        </p:blipFill>
        <p:spPr>
          <a:xfrm>
            <a:off x="6522720" y="2999232"/>
            <a:ext cx="365760" cy="365760"/>
          </a:xfrm>
          <a:prstGeom prst="rect">
            <a:avLst/>
          </a:prstGeom>
        </p:spPr>
      </p:pic>
      <p:sp>
        <p:nvSpPr>
          <p:cNvPr id="15" name="Text 10"/>
          <p:cNvSpPr/>
          <p:nvPr/>
        </p:nvSpPr>
        <p:spPr>
          <a:xfrm>
            <a:off x="7046976" y="2950464"/>
            <a:ext cx="4023360" cy="414528"/>
          </a:xfrm>
          <a:prstGeom prst="rect">
            <a:avLst/>
          </a:prstGeom>
          <a:noFill/>
          <a:ln/>
        </p:spPr>
        <p:txBody>
          <a:bodyPr wrap="square" lIns="0" tIns="0" rIns="0" bIns="0" rtlCol="0" anchor="ctr"/>
          <a:lstStyle/>
          <a:p>
            <a:r>
              <a:rPr lang="en-US" sz="1600" b="1" dirty="0">
                <a:solidFill>
                  <a:srgbClr val="4CAF50"/>
                </a:solidFill>
                <a:latin typeface="Calibri" pitchFamily="34" charset="0"/>
                <a:ea typeface="Calibri" pitchFamily="34" charset="-122"/>
                <a:cs typeface="Calibri" pitchFamily="34" charset="-120"/>
              </a:rPr>
              <a:t>Ce que c'est</a:t>
            </a:r>
            <a:endParaRPr lang="en-US" sz="1600" dirty="0"/>
          </a:p>
        </p:txBody>
      </p:sp>
      <p:sp>
        <p:nvSpPr>
          <p:cNvPr id="16" name="Text 11"/>
          <p:cNvSpPr/>
          <p:nvPr/>
        </p:nvSpPr>
        <p:spPr>
          <a:xfrm>
            <a:off x="6522720" y="3438144"/>
            <a:ext cx="4949952" cy="1706880"/>
          </a:xfrm>
          <a:prstGeom prst="rect">
            <a:avLst/>
          </a:prstGeom>
          <a:noFill/>
          <a:ln/>
        </p:spPr>
        <p:txBody>
          <a:bodyPr wrap="square" lIns="0" tIns="0" rIns="0" bIns="0" rtlCol="0" anchor="t"/>
          <a:lstStyle/>
          <a:p>
            <a:r>
              <a:rPr lang="en-US" sz="1533" dirty="0">
                <a:solidFill>
                  <a:srgbClr val="FFFFFF"/>
                </a:solidFill>
                <a:latin typeface="Calibri" pitchFamily="34" charset="0"/>
                <a:ea typeface="Calibri" pitchFamily="34" charset="-122"/>
                <a:cs typeface="Calibri" pitchFamily="34" charset="-120"/>
              </a:rPr>
              <a:t>La maille pertinente pour agir sur un risque partagé.</a:t>
            </a:r>
            <a:endParaRPr lang="en-US" sz="1533" dirty="0"/>
          </a:p>
          <a:p>
            <a:endParaRPr lang="en-US" sz="1533" dirty="0"/>
          </a:p>
          <a:p>
            <a:r>
              <a:rPr lang="en-US" sz="1533" dirty="0">
                <a:solidFill>
                  <a:srgbClr val="FFFFFF"/>
                </a:solidFill>
                <a:latin typeface="Calibri" pitchFamily="34" charset="0"/>
                <a:ea typeface="Calibri" pitchFamily="34" charset="-122"/>
                <a:cs typeface="Calibri" pitchFamily="34" charset="-120"/>
              </a:rPr>
              <a:t>Des populations qui coopèrent pour analyser leur exposition et co-construire des réponses.</a:t>
            </a:r>
            <a:endParaRPr lang="en-US" sz="1533" dirty="0"/>
          </a:p>
        </p:txBody>
      </p:sp>
      <p:sp>
        <p:nvSpPr>
          <p:cNvPr id="17" name="Shape 12"/>
          <p:cNvSpPr/>
          <p:nvPr/>
        </p:nvSpPr>
        <p:spPr>
          <a:xfrm>
            <a:off x="5754624" y="3706368"/>
            <a:ext cx="633984" cy="633984"/>
          </a:xfrm>
          <a:prstGeom prst="ellipse">
            <a:avLst/>
          </a:prstGeom>
          <a:solidFill>
            <a:srgbClr val="C8963E"/>
          </a:solidFill>
          <a:ln w="12700">
            <a:solidFill>
              <a:srgbClr val="1B3A4B"/>
            </a:solidFill>
            <a:prstDash val="solid"/>
          </a:ln>
        </p:spPr>
        <p:txBody>
          <a:bodyPr/>
          <a:lstStyle/>
          <a:p>
            <a:endParaRPr lang="fr-FR" sz="2400"/>
          </a:p>
        </p:txBody>
      </p:sp>
      <p:sp>
        <p:nvSpPr>
          <p:cNvPr id="18" name="Text 13"/>
          <p:cNvSpPr/>
          <p:nvPr/>
        </p:nvSpPr>
        <p:spPr>
          <a:xfrm>
            <a:off x="5754624" y="3706368"/>
            <a:ext cx="633984" cy="633984"/>
          </a:xfrm>
          <a:prstGeom prst="rect">
            <a:avLst/>
          </a:prstGeom>
          <a:noFill/>
          <a:ln/>
        </p:spPr>
        <p:txBody>
          <a:bodyPr wrap="square" lIns="0" tIns="0" rIns="0" bIns="0" rtlCol="0" anchor="ctr"/>
          <a:lstStyle/>
          <a:p>
            <a:pPr algn="ctr"/>
            <a:r>
              <a:rPr lang="en-US" sz="1333" b="1" dirty="0">
                <a:solidFill>
                  <a:srgbClr val="FFFFFF"/>
                </a:solidFill>
                <a:latin typeface="Calibri" pitchFamily="34" charset="0"/>
                <a:ea typeface="Calibri" pitchFamily="34" charset="-122"/>
                <a:cs typeface="Calibri" pitchFamily="34" charset="-120"/>
              </a:rPr>
              <a:t>VS</a:t>
            </a:r>
            <a:endParaRPr lang="en-US" sz="1333" dirty="0"/>
          </a:p>
        </p:txBody>
      </p:sp>
      <p:sp>
        <p:nvSpPr>
          <p:cNvPr id="19" name="Shape 14"/>
          <p:cNvSpPr/>
          <p:nvPr/>
        </p:nvSpPr>
        <p:spPr>
          <a:xfrm>
            <a:off x="548640" y="5462016"/>
            <a:ext cx="11094720" cy="0"/>
          </a:xfrm>
          <a:prstGeom prst="line">
            <a:avLst/>
          </a:prstGeom>
          <a:noFill/>
          <a:ln w="12700">
            <a:solidFill>
              <a:srgbClr val="8EAFC0">
                <a:alpha val="40000"/>
              </a:srgbClr>
            </a:solidFill>
            <a:prstDash val="solid"/>
          </a:ln>
        </p:spPr>
        <p:txBody>
          <a:bodyPr/>
          <a:lstStyle/>
          <a:p>
            <a:endParaRPr lang="fr-FR" sz="24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roupeURD">
  <a:themeElements>
    <a:clrScheme name="Groupe URD">
      <a:dk1>
        <a:srgbClr val="4CA585"/>
      </a:dk1>
      <a:lt1>
        <a:srgbClr val="3E4143"/>
      </a:lt1>
      <a:dk2>
        <a:srgbClr val="DBDBDB"/>
      </a:dk2>
      <a:lt2>
        <a:srgbClr val="EC6332"/>
      </a:lt2>
      <a:accent1>
        <a:srgbClr val="EC6332"/>
      </a:accent1>
      <a:accent2>
        <a:srgbClr val="00758D"/>
      </a:accent2>
      <a:accent3>
        <a:srgbClr val="76BC21"/>
      </a:accent3>
      <a:accent4>
        <a:srgbClr val="10CFC9"/>
      </a:accent4>
      <a:accent5>
        <a:srgbClr val="FD495C"/>
      </a:accent5>
      <a:accent6>
        <a:srgbClr val="AF0061"/>
      </a:accent6>
      <a:hlink>
        <a:srgbClr val="4CA585"/>
      </a:hlink>
      <a:folHlink>
        <a:srgbClr val="AF0061"/>
      </a:folHlink>
    </a:clrScheme>
    <a:fontScheme name="Groupe URD">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Modèle 1.pptx" id="{592D3DAA-7C0A-4897-AC7B-B412F75612CF}" vid="{F682D83B-A7B1-4C16-B8B6-F0BF19072C1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18B1A9DE7244CBBFFDE0014793BC8" ma:contentTypeVersion="21" ma:contentTypeDescription="Crée un document." ma:contentTypeScope="" ma:versionID="c4c01d1deb71097296b338ee2ca31edd">
  <xsd:schema xmlns:xsd="http://www.w3.org/2001/XMLSchema" xmlns:xs="http://www.w3.org/2001/XMLSchema" xmlns:p="http://schemas.microsoft.com/office/2006/metadata/properties" xmlns:ns1="http://schemas.microsoft.com/sharepoint/v3" xmlns:ns2="cc308864-c29d-40c5-9b08-f815ab3af608" xmlns:ns3="f6b2bb9c-0a93-4b62-beca-f24a2b8ed92d" targetNamespace="http://schemas.microsoft.com/office/2006/metadata/properties" ma:root="true" ma:fieldsID="74d9efb3aaa19e3a2c335f5a78be9d9b" ns1:_="" ns2:_="" ns3:_="">
    <xsd:import namespace="http://schemas.microsoft.com/sharepoint/v3"/>
    <xsd:import namespace="cc308864-c29d-40c5-9b08-f815ab3af608"/>
    <xsd:import namespace="f6b2bb9c-0a93-4b62-beca-f24a2b8ed9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08864-c29d-40c5-9b08-f815ab3af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7d42776b-9240-46ac-9a44-548c634732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bb9c-0a93-4b62-beca-f24a2b8ed92d"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f710a097-c2db-4999-b9c1-9257b237b3a4}" ma:internalName="TaxCatchAll" ma:showField="CatchAllData" ma:web="f6b2bb9c-0a93-4b62-beca-f24a2b8ed9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c308864-c29d-40c5-9b08-f815ab3af608">
      <Terms xmlns="http://schemas.microsoft.com/office/infopath/2007/PartnerControls"/>
    </lcf76f155ced4ddcb4097134ff3c332f>
    <_ip_UnifiedCompliancePolicyProperties xmlns="http://schemas.microsoft.com/sharepoint/v3" xsi:nil="true"/>
    <TaxCatchAll xmlns="f6b2bb9c-0a93-4b62-beca-f24a2b8ed9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A04482-096E-458C-A984-A6DD35654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308864-c29d-40c5-9b08-f815ab3af608"/>
    <ds:schemaRef ds:uri="f6b2bb9c-0a93-4b62-beca-f24a2b8ed9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A6F5C-B65A-4D3A-84C2-57B2A7CEF7F8}">
  <ds:schemaRefs>
    <ds:schemaRef ds:uri="http://schemas.microsoft.com/office/2006/metadata/properties"/>
    <ds:schemaRef ds:uri="http://schemas.microsoft.com/office/infopath/2007/PartnerControls"/>
    <ds:schemaRef ds:uri="http://schemas.microsoft.com/sharepoint/v3"/>
    <ds:schemaRef ds:uri="cc308864-c29d-40c5-9b08-f815ab3af608"/>
    <ds:schemaRef ds:uri="f6b2bb9c-0a93-4b62-beca-f24a2b8ed92d"/>
  </ds:schemaRefs>
</ds:datastoreItem>
</file>

<file path=customXml/itemProps3.xml><?xml version="1.0" encoding="utf-8"?>
<ds:datastoreItem xmlns:ds="http://schemas.openxmlformats.org/officeDocument/2006/customXml" ds:itemID="{817B9D39-DE9A-4712-A8A6-D8C64D081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TotalTime>
  <Words>3275</Words>
  <Application>Microsoft Office PowerPoint</Application>
  <PresentationFormat>Grand écran</PresentationFormat>
  <Paragraphs>326</Paragraphs>
  <Slides>20</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Cambria</vt:lpstr>
      <vt:lpstr>Montserrat</vt:lpstr>
      <vt:lpstr>Open Sans</vt:lpstr>
      <vt:lpstr>GroupeURD</vt:lpstr>
      <vt:lpstr>Approches anticipatoires et participatives dans le domaine de l'humanitaire à l'international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c’est bien de faire court</dc:title>
  <dc:creator>Anna Lear</dc:creator>
  <cp:lastModifiedBy>Jérôme Faucet</cp:lastModifiedBy>
  <cp:revision>17</cp:revision>
  <dcterms:created xsi:type="dcterms:W3CDTF">2020-11-23T14:41:57Z</dcterms:created>
  <dcterms:modified xsi:type="dcterms:W3CDTF">2026-06-15T10:26:41Z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0x010100E3C18B1A9DE7244CBBFFDE0014793BC8</vt:lpwstr>
  </property>
  <property fmtid="{D5CDD505-2E9C-101B-9397-08002B2CF9AE}" pid="3" name="MediaServiceImageTags">
    <vt:lpwstr/>
  </property>
  <property fmtid="{D5CDD505-2E9C-101B-9397-08002B2CF9AE}" pid="4" name="ArticulateGUID">
    <vt:lpwstr>270B7452-E1BA-4C1B-90C6-ACD0121D1B20</vt:lpwstr>
  </property>
  <property fmtid="{D5CDD505-2E9C-101B-9397-08002B2CF9AE}" pid="5" name="ArticulatePath">
    <vt:lpwstr>https://groupeurd.sharepoint.com/sites/Projets/Documents partages/Toolbox/3. Communication &amp; évènementiel/Modeles/G URD Modèles/Presentation Groupe URD2</vt:lpwstr>
  </property>
</Properties>
</file>