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nton" pitchFamily="2" charset="0"/>
      <p:regular r:id="rId28"/>
    </p:embeddedFont>
    <p:embeddedFont>
      <p:font typeface="Bebas Neue Bold" panose="020B0604020202020204" charset="0"/>
      <p:regular r:id="rId29"/>
    </p:embeddedFont>
    <p:embeddedFont>
      <p:font typeface="Bryndan Write" panose="020B0604020202020204" charset="0"/>
      <p:regular r:id="rId30"/>
    </p:embeddedFont>
    <p:embeddedFont>
      <p:font typeface="Gagalin" panose="020B0604020202020204" charset="0"/>
      <p:regular r:id="rId31"/>
    </p:embeddedFont>
    <p:embeddedFont>
      <p:font typeface="Oswald" panose="00000500000000000000" pitchFamily="2" charset="0"/>
      <p:regular r:id="rId32"/>
    </p:embeddedFont>
    <p:embeddedFont>
      <p:font typeface="Poppins" panose="00000500000000000000" pitchFamily="2" charset="0"/>
      <p:regular r:id="rId33"/>
    </p:embeddedFont>
    <p:embeddedFont>
      <p:font typeface="Poppins Bold" panose="020B0604020202020204" charset="0"/>
      <p:regular r:id="rId34"/>
    </p:embeddedFont>
    <p:embeddedFont>
      <p:font typeface="Poppins Medium" panose="000006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sv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21.sv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2.jpeg"/><Relationship Id="rId7" Type="http://schemas.openxmlformats.org/officeDocument/2006/relationships/image" Target="../media/image45.svg"/><Relationship Id="rId2"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sv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9.sv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0.jpeg"/><Relationship Id="rId2"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8.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4.sv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7.png"/><Relationship Id="rId7" Type="http://schemas.openxmlformats.org/officeDocument/2006/relationships/image" Target="../media/image6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1.svg"/><Relationship Id="rId4" Type="http://schemas.openxmlformats.org/officeDocument/2006/relationships/image" Target="../media/image20.svg"/><Relationship Id="rId9" Type="http://schemas.openxmlformats.org/officeDocument/2006/relationships/image" Target="../media/image70.sv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svg"/><Relationship Id="rId7" Type="http://schemas.openxmlformats.org/officeDocument/2006/relationships/image" Target="../media/image66.png"/><Relationship Id="rId2"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svg"/><Relationship Id="rId10" Type="http://schemas.openxmlformats.org/officeDocument/2006/relationships/image" Target="../media/image75.svg"/><Relationship Id="rId4" Type="http://schemas.openxmlformats.org/officeDocument/2006/relationships/image" Target="../media/image71.svg"/><Relationship Id="rId9"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png"/><Relationship Id="rId7" Type="http://schemas.openxmlformats.org/officeDocument/2006/relationships/image" Target="../media/image79.svg"/><Relationship Id="rId2"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image" Target="../media/image73.svg"/><Relationship Id="rId4" Type="http://schemas.openxmlformats.org/officeDocument/2006/relationships/image" Target="../media/image5.svg"/><Relationship Id="rId9"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svg"/><Relationship Id="rId7" Type="http://schemas.openxmlformats.org/officeDocument/2006/relationships/image" Target="../media/image85.png"/><Relationship Id="rId2"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2.svg"/><Relationship Id="rId7" Type="http://schemas.openxmlformats.org/officeDocument/2006/relationships/image" Target="../media/image11.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120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fr-FR"/>
          </a:p>
        </p:txBody>
      </p:sp>
      <p:sp>
        <p:nvSpPr>
          <p:cNvPr id="3" name="Freeform 3"/>
          <p:cNvSpPr/>
          <p:nvPr/>
        </p:nvSpPr>
        <p:spPr>
          <a:xfrm>
            <a:off x="334052" y="746015"/>
            <a:ext cx="3915191" cy="565371"/>
          </a:xfrm>
          <a:custGeom>
            <a:avLst/>
            <a:gdLst/>
            <a:ahLst/>
            <a:cxnLst/>
            <a:rect l="l" t="t" r="r" b="b"/>
            <a:pathLst>
              <a:path w="3915191" h="565371">
                <a:moveTo>
                  <a:pt x="0" y="0"/>
                </a:moveTo>
                <a:lnTo>
                  <a:pt x="3915191" y="0"/>
                </a:lnTo>
                <a:lnTo>
                  <a:pt x="3915191" y="565370"/>
                </a:lnTo>
                <a:lnTo>
                  <a:pt x="0" y="565370"/>
                </a:lnTo>
                <a:lnTo>
                  <a:pt x="0" y="0"/>
                </a:lnTo>
                <a:close/>
              </a:path>
            </a:pathLst>
          </a:custGeom>
          <a:blipFill>
            <a:blip r:embed="rId3"/>
            <a:stretch>
              <a:fillRect/>
            </a:stretch>
          </a:blipFill>
        </p:spPr>
        <p:txBody>
          <a:bodyPr/>
          <a:lstStyle/>
          <a:p>
            <a:endParaRPr lang="fr-FR"/>
          </a:p>
        </p:txBody>
      </p:sp>
      <p:sp>
        <p:nvSpPr>
          <p:cNvPr id="4" name="Freeform 4"/>
          <p:cNvSpPr/>
          <p:nvPr/>
        </p:nvSpPr>
        <p:spPr>
          <a:xfrm>
            <a:off x="15131400" y="497483"/>
            <a:ext cx="2749575" cy="2075486"/>
          </a:xfrm>
          <a:custGeom>
            <a:avLst/>
            <a:gdLst/>
            <a:ahLst/>
            <a:cxnLst/>
            <a:rect l="l" t="t" r="r" b="b"/>
            <a:pathLst>
              <a:path w="2749575" h="2075486">
                <a:moveTo>
                  <a:pt x="0" y="0"/>
                </a:moveTo>
                <a:lnTo>
                  <a:pt x="2749575" y="0"/>
                </a:lnTo>
                <a:lnTo>
                  <a:pt x="2749575" y="2075485"/>
                </a:lnTo>
                <a:lnTo>
                  <a:pt x="0" y="2075485"/>
                </a:lnTo>
                <a:lnTo>
                  <a:pt x="0" y="0"/>
                </a:lnTo>
                <a:close/>
              </a:path>
            </a:pathLst>
          </a:custGeom>
          <a:blipFill>
            <a:blip r:embed="rId4"/>
            <a:stretch>
              <a:fillRect/>
            </a:stretch>
          </a:blipFill>
        </p:spPr>
        <p:txBody>
          <a:bodyPr/>
          <a:lstStyle/>
          <a:p>
            <a:endParaRPr lang="fr-FR"/>
          </a:p>
        </p:txBody>
      </p:sp>
      <p:sp>
        <p:nvSpPr>
          <p:cNvPr id="5" name="Freeform 5"/>
          <p:cNvSpPr/>
          <p:nvPr/>
        </p:nvSpPr>
        <p:spPr>
          <a:xfrm>
            <a:off x="4072794" y="5970262"/>
            <a:ext cx="21630543" cy="4011483"/>
          </a:xfrm>
          <a:custGeom>
            <a:avLst/>
            <a:gdLst/>
            <a:ahLst/>
            <a:cxnLst/>
            <a:rect l="l" t="t" r="r" b="b"/>
            <a:pathLst>
              <a:path w="21630543" h="4011483">
                <a:moveTo>
                  <a:pt x="0" y="0"/>
                </a:moveTo>
                <a:lnTo>
                  <a:pt x="21630543" y="0"/>
                </a:lnTo>
                <a:lnTo>
                  <a:pt x="21630543" y="4011482"/>
                </a:lnTo>
                <a:lnTo>
                  <a:pt x="0" y="4011482"/>
                </a:lnTo>
                <a:lnTo>
                  <a:pt x="0" y="0"/>
                </a:lnTo>
                <a:close/>
              </a:path>
            </a:pathLst>
          </a:custGeom>
          <a:blipFill>
            <a:blip>
              <a:alphaModFix amt="31000"/>
              <a:extLst>
                <a:ext uri="{96DAC541-7B7A-43D3-8B79-37D633B846F1}">
                  <asvg:svgBlip xmlns:asvg="http://schemas.microsoft.com/office/drawing/2016/SVG/main" r:embed="rId5"/>
                </a:ext>
              </a:extLst>
            </a:blip>
            <a:stretch>
              <a:fillRect/>
            </a:stretch>
          </a:blipFill>
        </p:spPr>
        <p:txBody>
          <a:bodyPr/>
          <a:lstStyle/>
          <a:p>
            <a:endParaRPr lang="fr-FR"/>
          </a:p>
        </p:txBody>
      </p:sp>
      <p:sp>
        <p:nvSpPr>
          <p:cNvPr id="6" name="TextBox 6"/>
          <p:cNvSpPr txBox="1"/>
          <p:nvPr/>
        </p:nvSpPr>
        <p:spPr>
          <a:xfrm>
            <a:off x="4072794" y="6392736"/>
            <a:ext cx="13808181" cy="3589009"/>
          </a:xfrm>
          <a:prstGeom prst="rect">
            <a:avLst/>
          </a:prstGeom>
        </p:spPr>
        <p:txBody>
          <a:bodyPr lIns="0" tIns="0" rIns="0" bIns="0" rtlCol="0" anchor="t">
            <a:spAutoFit/>
          </a:bodyPr>
          <a:lstStyle/>
          <a:p>
            <a:pPr algn="r">
              <a:lnSpc>
                <a:spcPts val="14280"/>
              </a:lnSpc>
            </a:pPr>
            <a:r>
              <a:rPr lang="en-US" sz="10200" b="1">
                <a:solidFill>
                  <a:srgbClr val="FFFFFF"/>
                </a:solidFill>
                <a:latin typeface="Bebas Neue Bold"/>
                <a:ea typeface="Bebas Neue Bold"/>
                <a:cs typeface="Bebas Neue Bold"/>
                <a:sym typeface="Bebas Neue Bold"/>
              </a:rPr>
              <a:t>L’entraide, pendant, après et... avant la crise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70420"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6" name="Group 6"/>
          <p:cNvGrpSpPr/>
          <p:nvPr/>
        </p:nvGrpSpPr>
        <p:grpSpPr>
          <a:xfrm>
            <a:off x="152400" y="9410700"/>
            <a:ext cx="18288000" cy="1028700"/>
            <a:chOff x="0" y="0"/>
            <a:chExt cx="3762963" cy="211667"/>
          </a:xfrm>
        </p:grpSpPr>
        <p:sp>
          <p:nvSpPr>
            <p:cNvPr id="7" name="Freeform 7"/>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8" name="TextBox 8"/>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9" name="TextBox 9"/>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0" name="TextBox 10"/>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1" name="TextBox 11"/>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2" name="TextBox 12"/>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3" name="Freeform 13"/>
          <p:cNvSpPr/>
          <p:nvPr/>
        </p:nvSpPr>
        <p:spPr>
          <a:xfrm>
            <a:off x="5281843" y="9532695"/>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4" name="TextBox 14"/>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5" name="Freeform 15"/>
          <p:cNvSpPr/>
          <p:nvPr/>
        </p:nvSpPr>
        <p:spPr>
          <a:xfrm>
            <a:off x="322446" y="2267981"/>
            <a:ext cx="8902071" cy="5242567"/>
          </a:xfrm>
          <a:custGeom>
            <a:avLst/>
            <a:gdLst/>
            <a:ahLst/>
            <a:cxnLst/>
            <a:rect l="l" t="t" r="r" b="b"/>
            <a:pathLst>
              <a:path w="8902071" h="5242567">
                <a:moveTo>
                  <a:pt x="0" y="0"/>
                </a:moveTo>
                <a:lnTo>
                  <a:pt x="8902071" y="0"/>
                </a:lnTo>
                <a:lnTo>
                  <a:pt x="8902071" y="5242567"/>
                </a:lnTo>
                <a:lnTo>
                  <a:pt x="0" y="5242567"/>
                </a:lnTo>
                <a:lnTo>
                  <a:pt x="0" y="0"/>
                </a:lnTo>
                <a:close/>
              </a:path>
            </a:pathLst>
          </a:custGeom>
          <a:blipFill>
            <a:blip r:embed="rId4"/>
            <a:stretch>
              <a:fillRect t="-6601" b="-6601"/>
            </a:stretch>
          </a:blipFill>
        </p:spPr>
        <p:txBody>
          <a:bodyPr/>
          <a:lstStyle/>
          <a:p>
            <a:endParaRPr lang="fr-FR"/>
          </a:p>
        </p:txBody>
      </p:sp>
      <p:sp>
        <p:nvSpPr>
          <p:cNvPr id="16" name="TextBox 16"/>
          <p:cNvSpPr txBox="1"/>
          <p:nvPr/>
        </p:nvSpPr>
        <p:spPr>
          <a:xfrm>
            <a:off x="752197" y="776340"/>
            <a:ext cx="7670514" cy="1219096"/>
          </a:xfrm>
          <a:prstGeom prst="rect">
            <a:avLst/>
          </a:prstGeom>
        </p:spPr>
        <p:txBody>
          <a:bodyPr lIns="0" tIns="0" rIns="0" bIns="0" rtlCol="0" anchor="t">
            <a:spAutoFit/>
          </a:bodyPr>
          <a:lstStyle/>
          <a:p>
            <a:pPr algn="r">
              <a:lnSpc>
                <a:spcPts val="4730"/>
              </a:lnSpc>
              <a:spcBef>
                <a:spcPct val="0"/>
              </a:spcBef>
            </a:pPr>
            <a:r>
              <a:rPr lang="en-US" sz="3379" b="1">
                <a:solidFill>
                  <a:srgbClr val="000000"/>
                </a:solidFill>
                <a:latin typeface="Poppins Bold"/>
                <a:ea typeface="Poppins Bold"/>
                <a:cs typeface="Poppins Bold"/>
                <a:sym typeface="Poppins Bold"/>
              </a:rPr>
              <a:t>Les secours </a:t>
            </a:r>
            <a:r>
              <a:rPr lang="en-US" sz="3379">
                <a:solidFill>
                  <a:srgbClr val="000000"/>
                </a:solidFill>
                <a:latin typeface="Poppins"/>
                <a:ea typeface="Poppins"/>
                <a:cs typeface="Poppins"/>
                <a:sym typeface="Poppins"/>
              </a:rPr>
              <a:t>arrivent </a:t>
            </a:r>
            <a:r>
              <a:rPr lang="en-US" sz="3379" u="sng">
                <a:solidFill>
                  <a:srgbClr val="000000"/>
                </a:solidFill>
                <a:latin typeface="Poppins"/>
                <a:ea typeface="Poppins"/>
                <a:cs typeface="Poppins"/>
                <a:sym typeface="Poppins"/>
              </a:rPr>
              <a:t>toujours</a:t>
            </a:r>
            <a:r>
              <a:rPr lang="en-US" sz="3379">
                <a:solidFill>
                  <a:srgbClr val="000000"/>
                </a:solidFill>
                <a:latin typeface="Poppins"/>
                <a:ea typeface="Poppins"/>
                <a:cs typeface="Poppins"/>
                <a:sym typeface="Poppins"/>
              </a:rPr>
              <a:t> sur un terrain qui s'est déjà organisé</a:t>
            </a:r>
          </a:p>
        </p:txBody>
      </p:sp>
      <p:sp>
        <p:nvSpPr>
          <p:cNvPr id="17" name="Freeform 17"/>
          <p:cNvSpPr/>
          <p:nvPr/>
        </p:nvSpPr>
        <p:spPr>
          <a:xfrm>
            <a:off x="8831714" y="971550"/>
            <a:ext cx="8807036" cy="1642401"/>
          </a:xfrm>
          <a:custGeom>
            <a:avLst/>
            <a:gdLst/>
            <a:ahLst/>
            <a:cxnLst/>
            <a:rect l="l" t="t" r="r" b="b"/>
            <a:pathLst>
              <a:path w="8807036" h="1642401">
                <a:moveTo>
                  <a:pt x="0" y="0"/>
                </a:moveTo>
                <a:lnTo>
                  <a:pt x="8807036" y="0"/>
                </a:lnTo>
                <a:lnTo>
                  <a:pt x="8807036" y="1642401"/>
                </a:lnTo>
                <a:lnTo>
                  <a:pt x="0" y="1642401"/>
                </a:lnTo>
                <a:lnTo>
                  <a:pt x="0" y="0"/>
                </a:lnTo>
                <a:close/>
              </a:path>
            </a:pathLst>
          </a:custGeom>
          <a:blipFill>
            <a:blip r:embed="rId5"/>
            <a:stretch>
              <a:fillRect t="-31774" b="-31774"/>
            </a:stretch>
          </a:blipFill>
        </p:spPr>
        <p:txBody>
          <a:bodyPr/>
          <a:lstStyle/>
          <a:p>
            <a:endParaRPr lang="fr-FR"/>
          </a:p>
        </p:txBody>
      </p:sp>
      <p:sp>
        <p:nvSpPr>
          <p:cNvPr id="18" name="Freeform 18"/>
          <p:cNvSpPr/>
          <p:nvPr/>
        </p:nvSpPr>
        <p:spPr>
          <a:xfrm>
            <a:off x="8831714" y="2872952"/>
            <a:ext cx="8807036" cy="1642401"/>
          </a:xfrm>
          <a:custGeom>
            <a:avLst/>
            <a:gdLst/>
            <a:ahLst/>
            <a:cxnLst/>
            <a:rect l="l" t="t" r="r" b="b"/>
            <a:pathLst>
              <a:path w="8807036" h="1642401">
                <a:moveTo>
                  <a:pt x="0" y="0"/>
                </a:moveTo>
                <a:lnTo>
                  <a:pt x="8807036" y="0"/>
                </a:lnTo>
                <a:lnTo>
                  <a:pt x="8807036" y="1642401"/>
                </a:lnTo>
                <a:lnTo>
                  <a:pt x="0" y="1642401"/>
                </a:lnTo>
                <a:lnTo>
                  <a:pt x="0" y="0"/>
                </a:lnTo>
                <a:close/>
              </a:path>
            </a:pathLst>
          </a:custGeom>
          <a:blipFill>
            <a:blip r:embed="rId5"/>
            <a:stretch>
              <a:fillRect t="-31774" b="-31774"/>
            </a:stretch>
          </a:blipFill>
        </p:spPr>
        <p:txBody>
          <a:bodyPr/>
          <a:lstStyle/>
          <a:p>
            <a:endParaRPr lang="fr-FR"/>
          </a:p>
        </p:txBody>
      </p:sp>
      <p:sp>
        <p:nvSpPr>
          <p:cNvPr id="19" name="TextBox 19"/>
          <p:cNvSpPr txBox="1"/>
          <p:nvPr/>
        </p:nvSpPr>
        <p:spPr>
          <a:xfrm>
            <a:off x="9144000" y="2930418"/>
            <a:ext cx="9144000" cy="1948711"/>
          </a:xfrm>
          <a:prstGeom prst="rect">
            <a:avLst/>
          </a:prstGeom>
        </p:spPr>
        <p:txBody>
          <a:bodyPr lIns="0" tIns="0" rIns="0" bIns="0" rtlCol="0" anchor="t">
            <a:spAutoFit/>
          </a:bodyPr>
          <a:lstStyle/>
          <a:p>
            <a:pPr algn="l">
              <a:lnSpc>
                <a:spcPts val="3890"/>
              </a:lnSpc>
              <a:spcBef>
                <a:spcPct val="0"/>
              </a:spcBef>
            </a:pPr>
            <a:r>
              <a:rPr lang="en-US" sz="2779" b="1">
                <a:solidFill>
                  <a:srgbClr val="000000"/>
                </a:solidFill>
                <a:latin typeface="Poppins Bold"/>
                <a:ea typeface="Poppins Bold"/>
                <a:cs typeface="Poppins Bold"/>
                <a:sym typeface="Poppins Bold"/>
              </a:rPr>
              <a:t>Reconnaissance tardive</a:t>
            </a:r>
          </a:p>
          <a:p>
            <a:pPr algn="l">
              <a:lnSpc>
                <a:spcPts val="3890"/>
              </a:lnSpc>
              <a:spcBef>
                <a:spcPct val="0"/>
              </a:spcBef>
            </a:pPr>
            <a:r>
              <a:rPr lang="en-US" sz="2779" b="1">
                <a:solidFill>
                  <a:srgbClr val="000000"/>
                </a:solidFill>
                <a:latin typeface="Poppins Medium"/>
                <a:ea typeface="Poppins Medium"/>
                <a:cs typeface="Poppins Medium"/>
                <a:sym typeface="Poppins Medium"/>
              </a:rPr>
              <a:t>les institutions arrivent et reconnaissent après coup l'organisation locale</a:t>
            </a:r>
          </a:p>
          <a:p>
            <a:pPr algn="ctr">
              <a:lnSpc>
                <a:spcPts val="3890"/>
              </a:lnSpc>
              <a:spcBef>
                <a:spcPct val="0"/>
              </a:spcBef>
            </a:pPr>
            <a:endParaRPr lang="en-US" sz="2779" b="1">
              <a:solidFill>
                <a:srgbClr val="000000"/>
              </a:solidFill>
              <a:latin typeface="Poppins Medium"/>
              <a:ea typeface="Poppins Medium"/>
              <a:cs typeface="Poppins Medium"/>
              <a:sym typeface="Poppins Medium"/>
            </a:endParaRPr>
          </a:p>
        </p:txBody>
      </p:sp>
      <p:sp>
        <p:nvSpPr>
          <p:cNvPr id="20" name="Freeform 20"/>
          <p:cNvSpPr/>
          <p:nvPr/>
        </p:nvSpPr>
        <p:spPr>
          <a:xfrm>
            <a:off x="8831714" y="4774353"/>
            <a:ext cx="8807036" cy="1915390"/>
          </a:xfrm>
          <a:custGeom>
            <a:avLst/>
            <a:gdLst/>
            <a:ahLst/>
            <a:cxnLst/>
            <a:rect l="l" t="t" r="r" b="b"/>
            <a:pathLst>
              <a:path w="8807036" h="1915390">
                <a:moveTo>
                  <a:pt x="0" y="0"/>
                </a:moveTo>
                <a:lnTo>
                  <a:pt x="8807036" y="0"/>
                </a:lnTo>
                <a:lnTo>
                  <a:pt x="8807036" y="1915390"/>
                </a:lnTo>
                <a:lnTo>
                  <a:pt x="0" y="1915390"/>
                </a:lnTo>
                <a:lnTo>
                  <a:pt x="0" y="0"/>
                </a:lnTo>
                <a:close/>
              </a:path>
            </a:pathLst>
          </a:custGeom>
          <a:blipFill>
            <a:blip r:embed="rId5"/>
            <a:stretch>
              <a:fillRect t="-12993" b="-27246"/>
            </a:stretch>
          </a:blipFill>
        </p:spPr>
        <p:txBody>
          <a:bodyPr/>
          <a:lstStyle/>
          <a:p>
            <a:endParaRPr lang="fr-FR"/>
          </a:p>
        </p:txBody>
      </p:sp>
      <p:sp>
        <p:nvSpPr>
          <p:cNvPr id="21" name="TextBox 21"/>
          <p:cNvSpPr txBox="1"/>
          <p:nvPr/>
        </p:nvSpPr>
        <p:spPr>
          <a:xfrm>
            <a:off x="9144000" y="4698153"/>
            <a:ext cx="8544255" cy="2434486"/>
          </a:xfrm>
          <a:prstGeom prst="rect">
            <a:avLst/>
          </a:prstGeom>
        </p:spPr>
        <p:txBody>
          <a:bodyPr lIns="0" tIns="0" rIns="0" bIns="0" rtlCol="0" anchor="t">
            <a:spAutoFit/>
          </a:bodyPr>
          <a:lstStyle/>
          <a:p>
            <a:pPr algn="l">
              <a:lnSpc>
                <a:spcPts val="3890"/>
              </a:lnSpc>
            </a:pPr>
            <a:r>
              <a:rPr lang="en-US" sz="2779" b="1">
                <a:solidFill>
                  <a:srgbClr val="000000"/>
                </a:solidFill>
                <a:latin typeface="Poppins Bold"/>
                <a:ea typeface="Poppins Bold"/>
                <a:cs typeface="Poppins Bold"/>
                <a:sym typeface="Poppins Bold"/>
              </a:rPr>
              <a:t>Friction</a:t>
            </a:r>
            <a:r>
              <a:rPr lang="en-US" sz="2779" b="1">
                <a:solidFill>
                  <a:srgbClr val="000000"/>
                </a:solidFill>
                <a:latin typeface="Poppins Medium"/>
                <a:ea typeface="Poppins Medium"/>
                <a:cs typeface="Poppins Medium"/>
                <a:sym typeface="Poppins Medium"/>
              </a:rPr>
              <a:t> </a:t>
            </a:r>
          </a:p>
          <a:p>
            <a:pPr algn="l">
              <a:lnSpc>
                <a:spcPts val="3890"/>
              </a:lnSpc>
              <a:spcBef>
                <a:spcPct val="0"/>
              </a:spcBef>
            </a:pPr>
            <a:r>
              <a:rPr lang="en-US" sz="2779" b="1">
                <a:solidFill>
                  <a:srgbClr val="000000"/>
                </a:solidFill>
                <a:latin typeface="Poppins Medium"/>
                <a:ea typeface="Poppins Medium"/>
                <a:cs typeface="Poppins Medium"/>
                <a:sym typeface="Poppins Medium"/>
              </a:rPr>
              <a:t>Les protocoles institutionnels entrent en collision avec les pratiques d'entraide (« l'effet cow-boy »)</a:t>
            </a:r>
          </a:p>
          <a:p>
            <a:pPr algn="ctr">
              <a:lnSpc>
                <a:spcPts val="3890"/>
              </a:lnSpc>
              <a:spcBef>
                <a:spcPct val="0"/>
              </a:spcBef>
            </a:pPr>
            <a:endParaRPr lang="en-US" sz="2779" b="1">
              <a:solidFill>
                <a:srgbClr val="000000"/>
              </a:solidFill>
              <a:latin typeface="Poppins Medium"/>
              <a:ea typeface="Poppins Medium"/>
              <a:cs typeface="Poppins Medium"/>
              <a:sym typeface="Poppins Medium"/>
            </a:endParaRPr>
          </a:p>
        </p:txBody>
      </p:sp>
      <p:sp>
        <p:nvSpPr>
          <p:cNvPr id="22" name="Freeform 22"/>
          <p:cNvSpPr/>
          <p:nvPr/>
        </p:nvSpPr>
        <p:spPr>
          <a:xfrm>
            <a:off x="8831714" y="7004068"/>
            <a:ext cx="8807036" cy="1642401"/>
          </a:xfrm>
          <a:custGeom>
            <a:avLst/>
            <a:gdLst/>
            <a:ahLst/>
            <a:cxnLst/>
            <a:rect l="l" t="t" r="r" b="b"/>
            <a:pathLst>
              <a:path w="8807036" h="1642401">
                <a:moveTo>
                  <a:pt x="0" y="0"/>
                </a:moveTo>
                <a:lnTo>
                  <a:pt x="8807036" y="0"/>
                </a:lnTo>
                <a:lnTo>
                  <a:pt x="8807036" y="1642401"/>
                </a:lnTo>
                <a:lnTo>
                  <a:pt x="0" y="1642401"/>
                </a:lnTo>
                <a:lnTo>
                  <a:pt x="0" y="0"/>
                </a:lnTo>
                <a:close/>
              </a:path>
            </a:pathLst>
          </a:custGeom>
          <a:blipFill>
            <a:blip r:embed="rId5"/>
            <a:stretch>
              <a:fillRect t="-31774" b="-31774"/>
            </a:stretch>
          </a:blipFill>
        </p:spPr>
        <p:txBody>
          <a:bodyPr/>
          <a:lstStyle/>
          <a:p>
            <a:endParaRPr lang="fr-FR"/>
          </a:p>
        </p:txBody>
      </p:sp>
      <p:sp>
        <p:nvSpPr>
          <p:cNvPr id="23" name="TextBox 23"/>
          <p:cNvSpPr txBox="1"/>
          <p:nvPr/>
        </p:nvSpPr>
        <p:spPr>
          <a:xfrm>
            <a:off x="9144000" y="1013087"/>
            <a:ext cx="7252078" cy="1473602"/>
          </a:xfrm>
          <a:prstGeom prst="rect">
            <a:avLst/>
          </a:prstGeom>
        </p:spPr>
        <p:txBody>
          <a:bodyPr lIns="0" tIns="0" rIns="0" bIns="0" rtlCol="0" anchor="t">
            <a:spAutoFit/>
          </a:bodyPr>
          <a:lstStyle/>
          <a:p>
            <a:pPr algn="l">
              <a:lnSpc>
                <a:spcPts val="3827"/>
              </a:lnSpc>
              <a:spcBef>
                <a:spcPct val="0"/>
              </a:spcBef>
            </a:pPr>
            <a:r>
              <a:rPr lang="en-US" sz="2734" b="1">
                <a:solidFill>
                  <a:srgbClr val="000000"/>
                </a:solidFill>
                <a:latin typeface="Poppins Bold"/>
                <a:ea typeface="Poppins Bold"/>
                <a:cs typeface="Poppins Bold"/>
                <a:sym typeface="Poppins Bold"/>
              </a:rPr>
              <a:t>Complémentarité fluide </a:t>
            </a:r>
          </a:p>
          <a:p>
            <a:pPr algn="just">
              <a:lnSpc>
                <a:spcPts val="3827"/>
              </a:lnSpc>
              <a:spcBef>
                <a:spcPct val="0"/>
              </a:spcBef>
            </a:pPr>
            <a:r>
              <a:rPr lang="en-US" sz="2734" b="1">
                <a:solidFill>
                  <a:srgbClr val="000000"/>
                </a:solidFill>
                <a:latin typeface="Poppins Medium"/>
                <a:ea typeface="Poppins Medium"/>
                <a:cs typeface="Poppins Medium"/>
                <a:sym typeface="Poppins Medium"/>
              </a:rPr>
              <a:t>Les institutions s'appuient sur ce qui a été construit</a:t>
            </a:r>
          </a:p>
        </p:txBody>
      </p:sp>
      <p:sp>
        <p:nvSpPr>
          <p:cNvPr id="24" name="TextBox 24"/>
          <p:cNvSpPr txBox="1"/>
          <p:nvPr/>
        </p:nvSpPr>
        <p:spPr>
          <a:xfrm>
            <a:off x="9144000" y="7056439"/>
            <a:ext cx="8494750" cy="1948711"/>
          </a:xfrm>
          <a:prstGeom prst="rect">
            <a:avLst/>
          </a:prstGeom>
        </p:spPr>
        <p:txBody>
          <a:bodyPr lIns="0" tIns="0" rIns="0" bIns="0" rtlCol="0" anchor="t">
            <a:spAutoFit/>
          </a:bodyPr>
          <a:lstStyle/>
          <a:p>
            <a:pPr algn="l">
              <a:lnSpc>
                <a:spcPts val="3890"/>
              </a:lnSpc>
              <a:spcBef>
                <a:spcPct val="0"/>
              </a:spcBef>
            </a:pPr>
            <a:r>
              <a:rPr lang="en-US" sz="2779" b="1">
                <a:solidFill>
                  <a:srgbClr val="000000"/>
                </a:solidFill>
                <a:latin typeface="Poppins Bold"/>
                <a:ea typeface="Poppins Bold"/>
                <a:cs typeface="Poppins Bold"/>
                <a:sym typeface="Poppins Bold"/>
              </a:rPr>
              <a:t>Substitution</a:t>
            </a:r>
            <a:r>
              <a:rPr lang="en-US" sz="2779" b="1">
                <a:solidFill>
                  <a:srgbClr val="000000"/>
                </a:solidFill>
                <a:latin typeface="Poppins Medium"/>
                <a:ea typeface="Poppins Medium"/>
                <a:cs typeface="Poppins Medium"/>
                <a:sym typeface="Poppins Medium"/>
              </a:rPr>
              <a:t> </a:t>
            </a:r>
          </a:p>
          <a:p>
            <a:pPr algn="l">
              <a:lnSpc>
                <a:spcPts val="3890"/>
              </a:lnSpc>
              <a:spcBef>
                <a:spcPct val="0"/>
              </a:spcBef>
            </a:pPr>
            <a:r>
              <a:rPr lang="en-US" sz="2779" b="1">
                <a:solidFill>
                  <a:srgbClr val="000000"/>
                </a:solidFill>
                <a:latin typeface="Poppins Medium"/>
                <a:ea typeface="Poppins Medium"/>
                <a:cs typeface="Poppins Medium"/>
                <a:sym typeface="Poppins Medium"/>
              </a:rPr>
              <a:t>Les institutions prennent la place, marginalisent les dynamiques locales</a:t>
            </a:r>
          </a:p>
          <a:p>
            <a:pPr algn="l">
              <a:lnSpc>
                <a:spcPts val="3890"/>
              </a:lnSpc>
              <a:spcBef>
                <a:spcPct val="0"/>
              </a:spcBef>
            </a:pPr>
            <a:endParaRPr lang="en-US" sz="2779" b="1">
              <a:solidFill>
                <a:srgbClr val="000000"/>
              </a:solidFill>
              <a:latin typeface="Poppins Medium"/>
              <a:ea typeface="Poppins Medium"/>
              <a:cs typeface="Poppins Medium"/>
              <a:sym typeface="Poppins Medium"/>
            </a:endParaRPr>
          </a:p>
        </p:txBody>
      </p:sp>
      <p:sp>
        <p:nvSpPr>
          <p:cNvPr id="25" name="TextBox 25"/>
          <p:cNvSpPr txBox="1"/>
          <p:nvPr/>
        </p:nvSpPr>
        <p:spPr>
          <a:xfrm>
            <a:off x="1028700" y="7668794"/>
            <a:ext cx="7489563" cy="1219096"/>
          </a:xfrm>
          <a:prstGeom prst="rect">
            <a:avLst/>
          </a:prstGeom>
        </p:spPr>
        <p:txBody>
          <a:bodyPr lIns="0" tIns="0" rIns="0" bIns="0" rtlCol="0" anchor="t">
            <a:spAutoFit/>
          </a:bodyPr>
          <a:lstStyle/>
          <a:p>
            <a:pPr algn="r">
              <a:lnSpc>
                <a:spcPts val="4730"/>
              </a:lnSpc>
              <a:spcBef>
                <a:spcPct val="0"/>
              </a:spcBef>
            </a:pPr>
            <a:r>
              <a:rPr lang="en-US" sz="3379" b="1">
                <a:solidFill>
                  <a:srgbClr val="000000"/>
                </a:solidFill>
                <a:latin typeface="Poppins Bold"/>
                <a:ea typeface="Poppins Bold"/>
                <a:cs typeface="Poppins Bold"/>
                <a:sym typeface="Poppins Bold"/>
              </a:rPr>
              <a:t>Ignorer cette réalité, c'est perdre une ressource décisive.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291109" y="2269983"/>
            <a:ext cx="8257669" cy="5098132"/>
          </a:xfrm>
          <a:custGeom>
            <a:avLst/>
            <a:gdLst/>
            <a:ahLst/>
            <a:cxnLst/>
            <a:rect l="l" t="t" r="r" b="b"/>
            <a:pathLst>
              <a:path w="8257669" h="5098132">
                <a:moveTo>
                  <a:pt x="0" y="0"/>
                </a:moveTo>
                <a:lnTo>
                  <a:pt x="8257669" y="0"/>
                </a:lnTo>
                <a:lnTo>
                  <a:pt x="8257669" y="5098132"/>
                </a:lnTo>
                <a:lnTo>
                  <a:pt x="0" y="5098132"/>
                </a:lnTo>
                <a:lnTo>
                  <a:pt x="0" y="0"/>
                </a:lnTo>
                <a:close/>
              </a:path>
            </a:pathLst>
          </a:custGeom>
          <a:blipFill>
            <a:blip r:embed="rId2"/>
            <a:stretch>
              <a:fillRect l="-4911" t="-1783" r="-101118"/>
            </a:stretch>
          </a:blipFill>
        </p:spPr>
        <p:txBody>
          <a:bodyPr/>
          <a:lstStyle/>
          <a:p>
            <a:endParaRPr lang="fr-FR"/>
          </a:p>
        </p:txBody>
      </p:sp>
      <p:grpSp>
        <p:nvGrpSpPr>
          <p:cNvPr id="3" name="Group 3"/>
          <p:cNvGrpSpPr/>
          <p:nvPr/>
        </p:nvGrpSpPr>
        <p:grpSpPr>
          <a:xfrm>
            <a:off x="15570420" y="84850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152400" y="94107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TextBox 10"/>
          <p:cNvSpPr txBox="1"/>
          <p:nvPr/>
        </p:nvSpPr>
        <p:spPr>
          <a:xfrm>
            <a:off x="9016461" y="9573911"/>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1" name="TextBox 11"/>
          <p:cNvSpPr txBox="1"/>
          <p:nvPr/>
        </p:nvSpPr>
        <p:spPr>
          <a:xfrm>
            <a:off x="1031557" y="96317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2" name="TextBox 12"/>
          <p:cNvSpPr txBox="1"/>
          <p:nvPr/>
        </p:nvSpPr>
        <p:spPr>
          <a:xfrm>
            <a:off x="12318240" y="9554861"/>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3" name="TextBox 13"/>
          <p:cNvSpPr txBox="1"/>
          <p:nvPr/>
        </p:nvSpPr>
        <p:spPr>
          <a:xfrm>
            <a:off x="15549062" y="96412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4" name="Freeform 14"/>
          <p:cNvSpPr/>
          <p:nvPr/>
        </p:nvSpPr>
        <p:spPr>
          <a:xfrm>
            <a:off x="5281843" y="9532024"/>
            <a:ext cx="3178666" cy="670410"/>
          </a:xfrm>
          <a:custGeom>
            <a:avLst/>
            <a:gdLst/>
            <a:ahLst/>
            <a:cxnLst/>
            <a:rect l="l" t="t" r="r" b="b"/>
            <a:pathLst>
              <a:path w="3178666" h="670410">
                <a:moveTo>
                  <a:pt x="0" y="0"/>
                </a:moveTo>
                <a:lnTo>
                  <a:pt x="3178666" y="0"/>
                </a:lnTo>
                <a:lnTo>
                  <a:pt x="3178666" y="670409"/>
                </a:lnTo>
                <a:lnTo>
                  <a:pt x="0" y="67040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5" name="TextBox 15"/>
          <p:cNvSpPr txBox="1"/>
          <p:nvPr/>
        </p:nvSpPr>
        <p:spPr>
          <a:xfrm>
            <a:off x="6107002" y="9573911"/>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6" name="TextBox 16"/>
          <p:cNvSpPr txBox="1"/>
          <p:nvPr/>
        </p:nvSpPr>
        <p:spPr>
          <a:xfrm>
            <a:off x="893492" y="614014"/>
            <a:ext cx="4232116" cy="977161"/>
          </a:xfrm>
          <a:prstGeom prst="rect">
            <a:avLst/>
          </a:prstGeom>
        </p:spPr>
        <p:txBody>
          <a:bodyPr lIns="0" tIns="0" rIns="0" bIns="0" rtlCol="0" anchor="t">
            <a:spAutoFit/>
          </a:bodyPr>
          <a:lstStyle/>
          <a:p>
            <a:pPr algn="ctr">
              <a:lnSpc>
                <a:spcPts val="3890"/>
              </a:lnSpc>
            </a:pPr>
            <a:r>
              <a:rPr lang="en-US" sz="2779" b="1">
                <a:solidFill>
                  <a:srgbClr val="000000"/>
                </a:solidFill>
                <a:latin typeface="Poppins Bold"/>
                <a:ea typeface="Poppins Bold"/>
                <a:cs typeface="Poppins Bold"/>
                <a:sym typeface="Poppins Bold"/>
              </a:rPr>
              <a:t>Typologie de l’entraide </a:t>
            </a:r>
          </a:p>
          <a:p>
            <a:pPr algn="l">
              <a:lnSpc>
                <a:spcPts val="3890"/>
              </a:lnSpc>
              <a:spcBef>
                <a:spcPct val="0"/>
              </a:spcBef>
            </a:pPr>
            <a:r>
              <a:rPr lang="en-US" sz="2779" b="1">
                <a:solidFill>
                  <a:srgbClr val="000000"/>
                </a:solidFill>
                <a:latin typeface="Poppins Bold"/>
                <a:ea typeface="Poppins Bold"/>
                <a:cs typeface="Poppins Bold"/>
                <a:sym typeface="Poppins Bold"/>
              </a:rPr>
              <a:t>dans la crise</a:t>
            </a:r>
          </a:p>
        </p:txBody>
      </p:sp>
      <p:sp>
        <p:nvSpPr>
          <p:cNvPr id="17" name="Freeform 17"/>
          <p:cNvSpPr/>
          <p:nvPr/>
        </p:nvSpPr>
        <p:spPr>
          <a:xfrm rot="5400000">
            <a:off x="3983427" y="2269983"/>
            <a:ext cx="8257669" cy="5098132"/>
          </a:xfrm>
          <a:custGeom>
            <a:avLst/>
            <a:gdLst/>
            <a:ahLst/>
            <a:cxnLst/>
            <a:rect l="l" t="t" r="r" b="b"/>
            <a:pathLst>
              <a:path w="8257669" h="5098132">
                <a:moveTo>
                  <a:pt x="0" y="0"/>
                </a:moveTo>
                <a:lnTo>
                  <a:pt x="8257669" y="0"/>
                </a:lnTo>
                <a:lnTo>
                  <a:pt x="8257669" y="5098132"/>
                </a:lnTo>
                <a:lnTo>
                  <a:pt x="0" y="5098132"/>
                </a:lnTo>
                <a:lnTo>
                  <a:pt x="0" y="0"/>
                </a:lnTo>
                <a:close/>
              </a:path>
            </a:pathLst>
          </a:custGeom>
          <a:blipFill>
            <a:blip r:embed="rId5"/>
            <a:stretch>
              <a:fillRect l="-4911" t="-1783" r="-101118"/>
            </a:stretch>
          </a:blipFill>
        </p:spPr>
        <p:txBody>
          <a:bodyPr/>
          <a:lstStyle/>
          <a:p>
            <a:endParaRPr lang="fr-FR"/>
          </a:p>
        </p:txBody>
      </p:sp>
      <p:sp>
        <p:nvSpPr>
          <p:cNvPr id="18" name="TextBox 18"/>
          <p:cNvSpPr txBox="1"/>
          <p:nvPr/>
        </p:nvSpPr>
        <p:spPr>
          <a:xfrm>
            <a:off x="4808426" y="952500"/>
            <a:ext cx="641016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Prévue / Attendue</a:t>
            </a:r>
          </a:p>
        </p:txBody>
      </p:sp>
      <p:sp>
        <p:nvSpPr>
          <p:cNvPr id="19" name="TextBox 19"/>
          <p:cNvSpPr txBox="1"/>
          <p:nvPr/>
        </p:nvSpPr>
        <p:spPr>
          <a:xfrm>
            <a:off x="10283610" y="952500"/>
            <a:ext cx="641016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Imprévue / Surprise</a:t>
            </a:r>
          </a:p>
        </p:txBody>
      </p:sp>
      <p:sp>
        <p:nvSpPr>
          <p:cNvPr id="20" name="Freeform 20"/>
          <p:cNvSpPr/>
          <p:nvPr/>
        </p:nvSpPr>
        <p:spPr>
          <a:xfrm>
            <a:off x="878325" y="2078518"/>
            <a:ext cx="15309538" cy="1642401"/>
          </a:xfrm>
          <a:custGeom>
            <a:avLst/>
            <a:gdLst/>
            <a:ahLst/>
            <a:cxnLst/>
            <a:rect l="l" t="t" r="r" b="b"/>
            <a:pathLst>
              <a:path w="15309538" h="1642401">
                <a:moveTo>
                  <a:pt x="0" y="0"/>
                </a:moveTo>
                <a:lnTo>
                  <a:pt x="15309538" y="0"/>
                </a:lnTo>
                <a:lnTo>
                  <a:pt x="15309538" y="1642402"/>
                </a:lnTo>
                <a:lnTo>
                  <a:pt x="0" y="1642402"/>
                </a:lnTo>
                <a:lnTo>
                  <a:pt x="0" y="0"/>
                </a:lnTo>
                <a:close/>
              </a:path>
            </a:pathLst>
          </a:custGeom>
          <a:blipFill>
            <a:blip r:embed="rId6"/>
            <a:stretch>
              <a:fillRect t="-92151" b="-92151"/>
            </a:stretch>
          </a:blipFill>
        </p:spPr>
        <p:txBody>
          <a:bodyPr/>
          <a:lstStyle/>
          <a:p>
            <a:endParaRPr lang="fr-FR"/>
          </a:p>
        </p:txBody>
      </p:sp>
      <p:sp>
        <p:nvSpPr>
          <p:cNvPr id="21" name="TextBox 21"/>
          <p:cNvSpPr txBox="1"/>
          <p:nvPr/>
        </p:nvSpPr>
        <p:spPr>
          <a:xfrm>
            <a:off x="-195533" y="2448927"/>
            <a:ext cx="6410166"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Avec</a:t>
            </a:r>
            <a:r>
              <a:rPr lang="en-US" sz="2779" b="1">
                <a:solidFill>
                  <a:srgbClr val="000000"/>
                </a:solidFill>
                <a:latin typeface="Poppins Medium"/>
                <a:ea typeface="Poppins Medium"/>
                <a:cs typeface="Poppins Medium"/>
                <a:sym typeface="Poppins Medium"/>
              </a:rPr>
              <a:t> l’institution</a:t>
            </a:r>
          </a:p>
        </p:txBody>
      </p:sp>
      <p:sp>
        <p:nvSpPr>
          <p:cNvPr id="22" name="Freeform 22"/>
          <p:cNvSpPr/>
          <p:nvPr/>
        </p:nvSpPr>
        <p:spPr>
          <a:xfrm>
            <a:off x="878325" y="4462363"/>
            <a:ext cx="15309538" cy="1642401"/>
          </a:xfrm>
          <a:custGeom>
            <a:avLst/>
            <a:gdLst/>
            <a:ahLst/>
            <a:cxnLst/>
            <a:rect l="l" t="t" r="r" b="b"/>
            <a:pathLst>
              <a:path w="15309538" h="1642401">
                <a:moveTo>
                  <a:pt x="0" y="0"/>
                </a:moveTo>
                <a:lnTo>
                  <a:pt x="15309538" y="0"/>
                </a:lnTo>
                <a:lnTo>
                  <a:pt x="15309538" y="1642402"/>
                </a:lnTo>
                <a:lnTo>
                  <a:pt x="0" y="1642402"/>
                </a:lnTo>
                <a:lnTo>
                  <a:pt x="0" y="0"/>
                </a:lnTo>
                <a:close/>
              </a:path>
            </a:pathLst>
          </a:custGeom>
          <a:blipFill>
            <a:blip r:embed="rId7"/>
            <a:stretch>
              <a:fillRect t="-92151" b="-92151"/>
            </a:stretch>
          </a:blipFill>
        </p:spPr>
        <p:txBody>
          <a:bodyPr/>
          <a:lstStyle/>
          <a:p>
            <a:endParaRPr lang="fr-FR"/>
          </a:p>
        </p:txBody>
      </p:sp>
      <p:sp>
        <p:nvSpPr>
          <p:cNvPr id="23" name="TextBox 23"/>
          <p:cNvSpPr txBox="1"/>
          <p:nvPr/>
        </p:nvSpPr>
        <p:spPr>
          <a:xfrm>
            <a:off x="1541668" y="4945432"/>
            <a:ext cx="2935764"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Sans</a:t>
            </a:r>
            <a:r>
              <a:rPr lang="en-US" sz="2779" b="1">
                <a:solidFill>
                  <a:srgbClr val="000000"/>
                </a:solidFill>
                <a:latin typeface="Poppins Medium"/>
                <a:ea typeface="Poppins Medium"/>
                <a:cs typeface="Poppins Medium"/>
                <a:sym typeface="Poppins Medium"/>
              </a:rPr>
              <a:t> l’institution</a:t>
            </a:r>
          </a:p>
        </p:txBody>
      </p:sp>
      <p:sp>
        <p:nvSpPr>
          <p:cNvPr id="24" name="Freeform 24"/>
          <p:cNvSpPr/>
          <p:nvPr/>
        </p:nvSpPr>
        <p:spPr>
          <a:xfrm>
            <a:off x="878325" y="6744781"/>
            <a:ext cx="15309538" cy="1642401"/>
          </a:xfrm>
          <a:custGeom>
            <a:avLst/>
            <a:gdLst/>
            <a:ahLst/>
            <a:cxnLst/>
            <a:rect l="l" t="t" r="r" b="b"/>
            <a:pathLst>
              <a:path w="15309538" h="1642401">
                <a:moveTo>
                  <a:pt x="0" y="0"/>
                </a:moveTo>
                <a:lnTo>
                  <a:pt x="15309538" y="0"/>
                </a:lnTo>
                <a:lnTo>
                  <a:pt x="15309538" y="1642401"/>
                </a:lnTo>
                <a:lnTo>
                  <a:pt x="0" y="1642401"/>
                </a:lnTo>
                <a:lnTo>
                  <a:pt x="0" y="0"/>
                </a:lnTo>
                <a:close/>
              </a:path>
            </a:pathLst>
          </a:custGeom>
          <a:blipFill>
            <a:blip r:embed="rId8"/>
            <a:stretch>
              <a:fillRect t="-92151" b="-92151"/>
            </a:stretch>
          </a:blipFill>
        </p:spPr>
        <p:txBody>
          <a:bodyPr/>
          <a:lstStyle/>
          <a:p>
            <a:endParaRPr lang="fr-FR"/>
          </a:p>
        </p:txBody>
      </p:sp>
      <p:sp>
        <p:nvSpPr>
          <p:cNvPr id="25" name="TextBox 25"/>
          <p:cNvSpPr txBox="1"/>
          <p:nvPr/>
        </p:nvSpPr>
        <p:spPr>
          <a:xfrm>
            <a:off x="1544723" y="7126430"/>
            <a:ext cx="3270726"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Contre </a:t>
            </a:r>
            <a:r>
              <a:rPr lang="en-US" sz="2779" b="1">
                <a:solidFill>
                  <a:srgbClr val="000000"/>
                </a:solidFill>
                <a:latin typeface="Poppins Medium"/>
                <a:ea typeface="Poppins Medium"/>
                <a:cs typeface="Poppins Medium"/>
                <a:sym typeface="Poppins Medium"/>
              </a:rPr>
              <a:t>l’institution</a:t>
            </a:r>
          </a:p>
        </p:txBody>
      </p:sp>
      <p:sp>
        <p:nvSpPr>
          <p:cNvPr id="26" name="Freeform 26"/>
          <p:cNvSpPr/>
          <p:nvPr/>
        </p:nvSpPr>
        <p:spPr>
          <a:xfrm>
            <a:off x="5804602" y="1783896"/>
            <a:ext cx="4711329" cy="2312834"/>
          </a:xfrm>
          <a:custGeom>
            <a:avLst/>
            <a:gdLst/>
            <a:ahLst/>
            <a:cxnLst/>
            <a:rect l="l" t="t" r="r" b="b"/>
            <a:pathLst>
              <a:path w="4711329" h="2312834">
                <a:moveTo>
                  <a:pt x="0" y="0"/>
                </a:moveTo>
                <a:lnTo>
                  <a:pt x="4711329" y="0"/>
                </a:lnTo>
                <a:lnTo>
                  <a:pt x="4711329" y="2312834"/>
                </a:lnTo>
                <a:lnTo>
                  <a:pt x="0" y="231283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7" name="TextBox 27"/>
          <p:cNvSpPr txBox="1"/>
          <p:nvPr/>
        </p:nvSpPr>
        <p:spPr>
          <a:xfrm>
            <a:off x="6110676" y="1909917"/>
            <a:ext cx="4092202"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Organisée / Articulée</a:t>
            </a:r>
          </a:p>
        </p:txBody>
      </p:sp>
      <p:sp>
        <p:nvSpPr>
          <p:cNvPr id="28" name="TextBox 28"/>
          <p:cNvSpPr txBox="1"/>
          <p:nvPr/>
        </p:nvSpPr>
        <p:spPr>
          <a:xfrm>
            <a:off x="6189323" y="2525127"/>
            <a:ext cx="4013555" cy="1208935"/>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Anticipée, planifiée avec les secours</a:t>
            </a:r>
          </a:p>
          <a:p>
            <a:pPr algn="ctr">
              <a:lnSpc>
                <a:spcPts val="3190"/>
              </a:lnSpc>
              <a:spcBef>
                <a:spcPct val="0"/>
              </a:spcBef>
            </a:pPr>
            <a:r>
              <a:rPr lang="en-US" sz="2279" b="1">
                <a:solidFill>
                  <a:srgbClr val="000000"/>
                </a:solidFill>
                <a:latin typeface="Poppins Medium"/>
                <a:ea typeface="Poppins Medium"/>
                <a:cs typeface="Poppins Medium"/>
                <a:sym typeface="Poppins Medium"/>
              </a:rPr>
              <a:t>ex : Australie, Japon...</a:t>
            </a:r>
          </a:p>
        </p:txBody>
      </p:sp>
      <p:grpSp>
        <p:nvGrpSpPr>
          <p:cNvPr id="29" name="Group 29"/>
          <p:cNvGrpSpPr/>
          <p:nvPr/>
        </p:nvGrpSpPr>
        <p:grpSpPr>
          <a:xfrm>
            <a:off x="11133029" y="1783896"/>
            <a:ext cx="4711329" cy="2312834"/>
            <a:chOff x="0" y="0"/>
            <a:chExt cx="6281772" cy="3083779"/>
          </a:xfrm>
        </p:grpSpPr>
        <p:sp>
          <p:nvSpPr>
            <p:cNvPr id="30" name="Freeform 30"/>
            <p:cNvSpPr/>
            <p:nvPr/>
          </p:nvSpPr>
          <p:spPr>
            <a:xfrm>
              <a:off x="0" y="0"/>
              <a:ext cx="6281772" cy="3083779"/>
            </a:xfrm>
            <a:custGeom>
              <a:avLst/>
              <a:gdLst/>
              <a:ahLst/>
              <a:cxnLst/>
              <a:rect l="l" t="t" r="r" b="b"/>
              <a:pathLst>
                <a:path w="6281772" h="3083779">
                  <a:moveTo>
                    <a:pt x="0" y="0"/>
                  </a:moveTo>
                  <a:lnTo>
                    <a:pt x="6281772" y="0"/>
                  </a:lnTo>
                  <a:lnTo>
                    <a:pt x="6281772" y="3083779"/>
                  </a:lnTo>
                  <a:lnTo>
                    <a:pt x="0" y="308377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1" name="TextBox 31"/>
            <p:cNvSpPr txBox="1"/>
            <p:nvPr/>
          </p:nvSpPr>
          <p:spPr>
            <a:xfrm>
              <a:off x="0" y="195128"/>
              <a:ext cx="6281772" cy="629781"/>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Participative</a:t>
              </a:r>
            </a:p>
          </p:txBody>
        </p:sp>
        <p:sp>
          <p:nvSpPr>
            <p:cNvPr id="32" name="TextBox 32"/>
            <p:cNvSpPr txBox="1"/>
            <p:nvPr/>
          </p:nvSpPr>
          <p:spPr>
            <a:xfrm>
              <a:off x="465182" y="1140920"/>
              <a:ext cx="5351407" cy="1056289"/>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Spontanée, cherche </a:t>
              </a:r>
            </a:p>
            <a:p>
              <a:pPr algn="ctr">
                <a:lnSpc>
                  <a:spcPts val="3190"/>
                </a:lnSpc>
                <a:spcBef>
                  <a:spcPct val="0"/>
                </a:spcBef>
              </a:pPr>
              <a:r>
                <a:rPr lang="en-US" sz="2279" b="1">
                  <a:solidFill>
                    <a:srgbClr val="000000"/>
                  </a:solidFill>
                  <a:latin typeface="Poppins Medium"/>
                  <a:ea typeface="Poppins Medium"/>
                  <a:cs typeface="Poppins Medium"/>
                  <a:sym typeface="Poppins Medium"/>
                </a:rPr>
                <a:t>à se raccorder</a:t>
              </a:r>
            </a:p>
          </p:txBody>
        </p:sp>
      </p:grpSp>
      <p:sp>
        <p:nvSpPr>
          <p:cNvPr id="33" name="Freeform 33"/>
          <p:cNvSpPr/>
          <p:nvPr/>
        </p:nvSpPr>
        <p:spPr>
          <a:xfrm>
            <a:off x="5804602" y="4111445"/>
            <a:ext cx="4711329" cy="2312834"/>
          </a:xfrm>
          <a:custGeom>
            <a:avLst/>
            <a:gdLst/>
            <a:ahLst/>
            <a:cxnLst/>
            <a:rect l="l" t="t" r="r" b="b"/>
            <a:pathLst>
              <a:path w="4711329" h="2312834">
                <a:moveTo>
                  <a:pt x="0" y="0"/>
                </a:moveTo>
                <a:lnTo>
                  <a:pt x="4711329" y="0"/>
                </a:lnTo>
                <a:lnTo>
                  <a:pt x="4711329" y="2312834"/>
                </a:lnTo>
                <a:lnTo>
                  <a:pt x="0" y="231283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4" name="Freeform 34"/>
          <p:cNvSpPr/>
          <p:nvPr/>
        </p:nvSpPr>
        <p:spPr>
          <a:xfrm>
            <a:off x="5846372" y="6409565"/>
            <a:ext cx="4711329" cy="2312834"/>
          </a:xfrm>
          <a:custGeom>
            <a:avLst/>
            <a:gdLst/>
            <a:ahLst/>
            <a:cxnLst/>
            <a:rect l="l" t="t" r="r" b="b"/>
            <a:pathLst>
              <a:path w="4711329" h="2312834">
                <a:moveTo>
                  <a:pt x="0" y="0"/>
                </a:moveTo>
                <a:lnTo>
                  <a:pt x="4711329" y="0"/>
                </a:lnTo>
                <a:lnTo>
                  <a:pt x="4711329" y="2312834"/>
                </a:lnTo>
                <a:lnTo>
                  <a:pt x="0" y="231283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5" name="Freeform 35"/>
          <p:cNvSpPr/>
          <p:nvPr/>
        </p:nvSpPr>
        <p:spPr>
          <a:xfrm>
            <a:off x="11133029" y="6409565"/>
            <a:ext cx="4711329" cy="2312834"/>
          </a:xfrm>
          <a:custGeom>
            <a:avLst/>
            <a:gdLst/>
            <a:ahLst/>
            <a:cxnLst/>
            <a:rect l="l" t="t" r="r" b="b"/>
            <a:pathLst>
              <a:path w="4711329" h="2312834">
                <a:moveTo>
                  <a:pt x="0" y="0"/>
                </a:moveTo>
                <a:lnTo>
                  <a:pt x="4711329" y="0"/>
                </a:lnTo>
                <a:lnTo>
                  <a:pt x="4711329" y="2312834"/>
                </a:lnTo>
                <a:lnTo>
                  <a:pt x="0" y="231283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6" name="Freeform 36"/>
          <p:cNvSpPr/>
          <p:nvPr/>
        </p:nvSpPr>
        <p:spPr>
          <a:xfrm>
            <a:off x="11133029" y="4096730"/>
            <a:ext cx="4711329" cy="2312834"/>
          </a:xfrm>
          <a:custGeom>
            <a:avLst/>
            <a:gdLst/>
            <a:ahLst/>
            <a:cxnLst/>
            <a:rect l="l" t="t" r="r" b="b"/>
            <a:pathLst>
              <a:path w="4711329" h="2312834">
                <a:moveTo>
                  <a:pt x="0" y="0"/>
                </a:moveTo>
                <a:lnTo>
                  <a:pt x="4711329" y="0"/>
                </a:lnTo>
                <a:lnTo>
                  <a:pt x="4711329" y="2312835"/>
                </a:lnTo>
                <a:lnTo>
                  <a:pt x="0" y="231283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7" name="TextBox 37"/>
          <p:cNvSpPr txBox="1"/>
          <p:nvPr/>
        </p:nvSpPr>
        <p:spPr>
          <a:xfrm>
            <a:off x="6307293" y="4258655"/>
            <a:ext cx="3777615"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Communautaire</a:t>
            </a:r>
          </a:p>
        </p:txBody>
      </p:sp>
      <p:sp>
        <p:nvSpPr>
          <p:cNvPr id="38" name="TextBox 38"/>
          <p:cNvSpPr txBox="1"/>
          <p:nvPr/>
        </p:nvSpPr>
        <p:spPr>
          <a:xfrm>
            <a:off x="6270055" y="4806017"/>
            <a:ext cx="4013555" cy="1208935"/>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Auto-organisée, délibérée,</a:t>
            </a:r>
          </a:p>
          <a:p>
            <a:pPr algn="ctr">
              <a:lnSpc>
                <a:spcPts val="3190"/>
              </a:lnSpc>
              <a:spcBef>
                <a:spcPct val="0"/>
              </a:spcBef>
            </a:pPr>
            <a:r>
              <a:rPr lang="en-US" sz="2279" b="1">
                <a:solidFill>
                  <a:srgbClr val="000000"/>
                </a:solidFill>
                <a:latin typeface="Poppins Medium"/>
                <a:ea typeface="Poppins Medium"/>
                <a:cs typeface="Poppins Medium"/>
                <a:sym typeface="Poppins Medium"/>
              </a:rPr>
              <a:t>ex : ERR Soudan, digues Tchad</a:t>
            </a:r>
          </a:p>
        </p:txBody>
      </p:sp>
      <p:sp>
        <p:nvSpPr>
          <p:cNvPr id="39" name="TextBox 39"/>
          <p:cNvSpPr txBox="1"/>
          <p:nvPr/>
        </p:nvSpPr>
        <p:spPr>
          <a:xfrm>
            <a:off x="11133029" y="4258655"/>
            <a:ext cx="4711329"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Spontanée</a:t>
            </a:r>
          </a:p>
        </p:txBody>
      </p:sp>
      <p:sp>
        <p:nvSpPr>
          <p:cNvPr id="40" name="TextBox 40"/>
          <p:cNvSpPr txBox="1"/>
          <p:nvPr/>
        </p:nvSpPr>
        <p:spPr>
          <a:xfrm>
            <a:off x="11481916" y="4954957"/>
            <a:ext cx="4013555" cy="808885"/>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Elan vital, chaotique</a:t>
            </a:r>
          </a:p>
          <a:p>
            <a:pPr algn="ctr">
              <a:lnSpc>
                <a:spcPts val="3190"/>
              </a:lnSpc>
              <a:spcBef>
                <a:spcPct val="0"/>
              </a:spcBef>
            </a:pPr>
            <a:r>
              <a:rPr lang="en-US" sz="2279" b="1">
                <a:solidFill>
                  <a:srgbClr val="000000"/>
                </a:solidFill>
                <a:latin typeface="Poppins Medium"/>
                <a:ea typeface="Poppins Medium"/>
                <a:cs typeface="Poppins Medium"/>
                <a:sym typeface="Poppins Medium"/>
              </a:rPr>
              <a:t>Ex: Roya, Réunion</a:t>
            </a:r>
          </a:p>
        </p:txBody>
      </p:sp>
      <p:sp>
        <p:nvSpPr>
          <p:cNvPr id="41" name="TextBox 41"/>
          <p:cNvSpPr txBox="1"/>
          <p:nvPr/>
        </p:nvSpPr>
        <p:spPr>
          <a:xfrm>
            <a:off x="6425263" y="6586204"/>
            <a:ext cx="3777615"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Rebelle</a:t>
            </a:r>
          </a:p>
        </p:txBody>
      </p:sp>
      <p:sp>
        <p:nvSpPr>
          <p:cNvPr id="42" name="TextBox 42"/>
          <p:cNvSpPr txBox="1"/>
          <p:nvPr/>
        </p:nvSpPr>
        <p:spPr>
          <a:xfrm>
            <a:off x="6313229" y="7195910"/>
            <a:ext cx="4013555" cy="1208935"/>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Organisée contre l’institution</a:t>
            </a:r>
          </a:p>
          <a:p>
            <a:pPr algn="ctr">
              <a:lnSpc>
                <a:spcPts val="3190"/>
              </a:lnSpc>
              <a:spcBef>
                <a:spcPct val="0"/>
              </a:spcBef>
            </a:pPr>
            <a:r>
              <a:rPr lang="en-US" sz="2279" b="1">
                <a:solidFill>
                  <a:srgbClr val="000000"/>
                </a:solidFill>
                <a:latin typeface="Poppins Medium"/>
                <a:ea typeface="Poppins Medium"/>
                <a:cs typeface="Poppins Medium"/>
                <a:sym typeface="Poppins Medium"/>
              </a:rPr>
              <a:t>Ex : Briançon</a:t>
            </a:r>
          </a:p>
        </p:txBody>
      </p:sp>
      <p:sp>
        <p:nvSpPr>
          <p:cNvPr id="43" name="TextBox 43"/>
          <p:cNvSpPr txBox="1"/>
          <p:nvPr/>
        </p:nvSpPr>
        <p:spPr>
          <a:xfrm>
            <a:off x="11717856" y="6586204"/>
            <a:ext cx="3777615"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Indignée</a:t>
            </a:r>
          </a:p>
        </p:txBody>
      </p:sp>
      <p:sp>
        <p:nvSpPr>
          <p:cNvPr id="44" name="TextBox 44"/>
          <p:cNvSpPr txBox="1"/>
          <p:nvPr/>
        </p:nvSpPr>
        <p:spPr>
          <a:xfrm>
            <a:off x="11595926" y="7343548"/>
            <a:ext cx="4013555" cy="808885"/>
          </a:xfrm>
          <a:prstGeom prst="rect">
            <a:avLst/>
          </a:prstGeom>
        </p:spPr>
        <p:txBody>
          <a:bodyPr lIns="0" tIns="0" rIns="0" bIns="0" rtlCol="0" anchor="t">
            <a:spAutoFit/>
          </a:bodyPr>
          <a:lstStyle/>
          <a:p>
            <a:pPr algn="ctr">
              <a:lnSpc>
                <a:spcPts val="3190"/>
              </a:lnSpc>
            </a:pPr>
            <a:r>
              <a:rPr lang="en-US" sz="2279" b="1">
                <a:solidFill>
                  <a:srgbClr val="000000"/>
                </a:solidFill>
                <a:latin typeface="Poppins Medium"/>
                <a:ea typeface="Poppins Medium"/>
                <a:cs typeface="Poppins Medium"/>
                <a:sym typeface="Poppins Medium"/>
              </a:rPr>
              <a:t>Colère face à l’absence </a:t>
            </a:r>
          </a:p>
          <a:p>
            <a:pPr algn="ctr">
              <a:lnSpc>
                <a:spcPts val="3190"/>
              </a:lnSpc>
              <a:spcBef>
                <a:spcPct val="0"/>
              </a:spcBef>
            </a:pPr>
            <a:r>
              <a:rPr lang="en-US" sz="2279" b="1">
                <a:solidFill>
                  <a:srgbClr val="000000"/>
                </a:solidFill>
                <a:latin typeface="Poppins Medium"/>
                <a:ea typeface="Poppins Medium"/>
                <a:cs typeface="Poppins Medium"/>
                <a:sym typeface="Poppins Medium"/>
              </a:rPr>
              <a:t>ex: Valence, Tchad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377" y="-217562"/>
            <a:ext cx="18870553" cy="12580369"/>
          </a:xfrm>
          <a:custGeom>
            <a:avLst/>
            <a:gdLst/>
            <a:ahLst/>
            <a:cxnLst/>
            <a:rect l="l" t="t" r="r" b="b"/>
            <a:pathLst>
              <a:path w="18870553" h="12580369">
                <a:moveTo>
                  <a:pt x="0" y="0"/>
                </a:moveTo>
                <a:lnTo>
                  <a:pt x="18870553" y="0"/>
                </a:lnTo>
                <a:lnTo>
                  <a:pt x="18870553" y="12580369"/>
                </a:lnTo>
                <a:lnTo>
                  <a:pt x="0" y="12580369"/>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5570420" y="84850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152400" y="94107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8110854" y="9502290"/>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a:off x="10961117" y="668319"/>
            <a:ext cx="7822676" cy="5209067"/>
          </a:xfrm>
          <a:custGeom>
            <a:avLst/>
            <a:gdLst/>
            <a:ahLst/>
            <a:cxnLst/>
            <a:rect l="l" t="t" r="r" b="b"/>
            <a:pathLst>
              <a:path w="7822676" h="5209067">
                <a:moveTo>
                  <a:pt x="0" y="0"/>
                </a:moveTo>
                <a:lnTo>
                  <a:pt x="7822676" y="0"/>
                </a:lnTo>
                <a:lnTo>
                  <a:pt x="7822676" y="5209067"/>
                </a:lnTo>
                <a:lnTo>
                  <a:pt x="0" y="5209067"/>
                </a:lnTo>
                <a:lnTo>
                  <a:pt x="0" y="0"/>
                </a:lnTo>
                <a:close/>
              </a:path>
            </a:pathLst>
          </a:custGeom>
          <a:blipFill>
            <a:blip r:embed="rId5"/>
            <a:stretch>
              <a:fillRect/>
            </a:stretch>
          </a:blipFill>
        </p:spPr>
        <p:txBody>
          <a:bodyPr/>
          <a:lstStyle/>
          <a:p>
            <a:endParaRPr lang="fr-FR"/>
          </a:p>
        </p:txBody>
      </p:sp>
      <p:sp>
        <p:nvSpPr>
          <p:cNvPr id="12" name="TextBox 12"/>
          <p:cNvSpPr txBox="1"/>
          <p:nvPr/>
        </p:nvSpPr>
        <p:spPr>
          <a:xfrm>
            <a:off x="9016461" y="957275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3" name="TextBox 13"/>
          <p:cNvSpPr txBox="1"/>
          <p:nvPr/>
        </p:nvSpPr>
        <p:spPr>
          <a:xfrm>
            <a:off x="1031557" y="9582277"/>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4" name="TextBox 14"/>
          <p:cNvSpPr txBox="1"/>
          <p:nvPr/>
        </p:nvSpPr>
        <p:spPr>
          <a:xfrm>
            <a:off x="12318240" y="9553702"/>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5" name="TextBox 15"/>
          <p:cNvSpPr txBox="1"/>
          <p:nvPr/>
        </p:nvSpPr>
        <p:spPr>
          <a:xfrm>
            <a:off x="15549062" y="956322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6" name="TextBox 16"/>
          <p:cNvSpPr txBox="1"/>
          <p:nvPr/>
        </p:nvSpPr>
        <p:spPr>
          <a:xfrm>
            <a:off x="6107002" y="9591802"/>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18020" y="83326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6" name="Freeform 6"/>
          <p:cNvSpPr/>
          <p:nvPr/>
        </p:nvSpPr>
        <p:spPr>
          <a:xfrm>
            <a:off x="24925" y="0"/>
            <a:ext cx="13456011" cy="9565057"/>
          </a:xfrm>
          <a:custGeom>
            <a:avLst/>
            <a:gdLst/>
            <a:ahLst/>
            <a:cxnLst/>
            <a:rect l="l" t="t" r="r" b="b"/>
            <a:pathLst>
              <a:path w="13456011" h="9565057">
                <a:moveTo>
                  <a:pt x="0" y="0"/>
                </a:moveTo>
                <a:lnTo>
                  <a:pt x="13456012" y="0"/>
                </a:lnTo>
                <a:lnTo>
                  <a:pt x="13456012" y="9565057"/>
                </a:lnTo>
                <a:lnTo>
                  <a:pt x="0" y="9565057"/>
                </a:lnTo>
                <a:lnTo>
                  <a:pt x="0" y="0"/>
                </a:lnTo>
                <a:close/>
              </a:path>
            </a:pathLst>
          </a:custGeom>
          <a:blipFill>
            <a:blip r:embed="rId3"/>
            <a:stretch>
              <a:fillRect l="-20148" t="-6341" b="-6341"/>
            </a:stretch>
          </a:blipFill>
        </p:spPr>
        <p:txBody>
          <a:bodyPr/>
          <a:lstStyle/>
          <a:p>
            <a:endParaRPr lang="fr-FR"/>
          </a:p>
        </p:txBody>
      </p:sp>
      <p:grpSp>
        <p:nvGrpSpPr>
          <p:cNvPr id="7" name="Group 7"/>
          <p:cNvGrpSpPr/>
          <p:nvPr/>
        </p:nvGrpSpPr>
        <p:grpSpPr>
          <a:xfrm>
            <a:off x="0" y="92583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7991673" y="9429767"/>
            <a:ext cx="3251473" cy="685765"/>
          </a:xfrm>
          <a:custGeom>
            <a:avLst/>
            <a:gdLst/>
            <a:ahLst/>
            <a:cxnLst/>
            <a:rect l="l" t="t" r="r" b="b"/>
            <a:pathLst>
              <a:path w="3251473" h="685765">
                <a:moveTo>
                  <a:pt x="0" y="0"/>
                </a:moveTo>
                <a:lnTo>
                  <a:pt x="3251473" y="0"/>
                </a:lnTo>
                <a:lnTo>
                  <a:pt x="3251473" y="685766"/>
                </a:lnTo>
                <a:lnTo>
                  <a:pt x="0" y="68576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rot="-2332851">
            <a:off x="6782992" y="2225957"/>
            <a:ext cx="4796302" cy="4986703"/>
          </a:xfrm>
          <a:custGeom>
            <a:avLst/>
            <a:gdLst/>
            <a:ahLst/>
            <a:cxnLst/>
            <a:rect l="l" t="t" r="r" b="b"/>
            <a:pathLst>
              <a:path w="4796302" h="4986703">
                <a:moveTo>
                  <a:pt x="0" y="0"/>
                </a:moveTo>
                <a:lnTo>
                  <a:pt x="4796302" y="0"/>
                </a:lnTo>
                <a:lnTo>
                  <a:pt x="4796302" y="4986703"/>
                </a:lnTo>
                <a:lnTo>
                  <a:pt x="0" y="49867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5112886" y="1861415"/>
            <a:ext cx="8761049" cy="1241751"/>
          </a:xfrm>
          <a:custGeom>
            <a:avLst/>
            <a:gdLst/>
            <a:ahLst/>
            <a:cxnLst/>
            <a:rect l="l" t="t" r="r" b="b"/>
            <a:pathLst>
              <a:path w="8761049" h="1241751">
                <a:moveTo>
                  <a:pt x="0" y="0"/>
                </a:moveTo>
                <a:lnTo>
                  <a:pt x="8761049" y="0"/>
                </a:lnTo>
                <a:lnTo>
                  <a:pt x="8761049" y="1241751"/>
                </a:lnTo>
                <a:lnTo>
                  <a:pt x="0" y="1241751"/>
                </a:lnTo>
                <a:lnTo>
                  <a:pt x="0" y="0"/>
                </a:lnTo>
                <a:close/>
              </a:path>
            </a:pathLst>
          </a:custGeom>
          <a:blipFill>
            <a:blip r:embed="rId6"/>
            <a:stretch>
              <a:fillRect l="-2956" t="-4815" b="-116283"/>
            </a:stretch>
          </a:blipFill>
        </p:spPr>
        <p:txBody>
          <a:bodyPr/>
          <a:lstStyle/>
          <a:p>
            <a:endParaRPr lang="fr-FR"/>
          </a:p>
        </p:txBody>
      </p:sp>
      <p:sp>
        <p:nvSpPr>
          <p:cNvPr id="13" name="Freeform 13"/>
          <p:cNvSpPr/>
          <p:nvPr/>
        </p:nvSpPr>
        <p:spPr>
          <a:xfrm rot="-5491361">
            <a:off x="13924000" y="1917021"/>
            <a:ext cx="618920" cy="1227609"/>
          </a:xfrm>
          <a:custGeom>
            <a:avLst/>
            <a:gdLst/>
            <a:ahLst/>
            <a:cxnLst/>
            <a:rect l="l" t="t" r="r" b="b"/>
            <a:pathLst>
              <a:path w="618920" h="1227609">
                <a:moveTo>
                  <a:pt x="0" y="0"/>
                </a:moveTo>
                <a:lnTo>
                  <a:pt x="618920" y="0"/>
                </a:lnTo>
                <a:lnTo>
                  <a:pt x="618920" y="1227610"/>
                </a:lnTo>
                <a:lnTo>
                  <a:pt x="0" y="12276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4" name="Group 14"/>
          <p:cNvGrpSpPr/>
          <p:nvPr/>
        </p:nvGrpSpPr>
        <p:grpSpPr>
          <a:xfrm>
            <a:off x="7533155" y="282530"/>
            <a:ext cx="5947781" cy="1055011"/>
            <a:chOff x="0" y="0"/>
            <a:chExt cx="7930375" cy="1406681"/>
          </a:xfrm>
        </p:grpSpPr>
        <p:sp>
          <p:nvSpPr>
            <p:cNvPr id="15" name="Freeform 15"/>
            <p:cNvSpPr/>
            <p:nvPr/>
          </p:nvSpPr>
          <p:spPr>
            <a:xfrm>
              <a:off x="101530" y="0"/>
              <a:ext cx="7585043" cy="1406681"/>
            </a:xfrm>
            <a:custGeom>
              <a:avLst/>
              <a:gdLst/>
              <a:ahLst/>
              <a:cxnLst/>
              <a:rect l="l" t="t" r="r" b="b"/>
              <a:pathLst>
                <a:path w="7585043" h="1406681">
                  <a:moveTo>
                    <a:pt x="0" y="0"/>
                  </a:moveTo>
                  <a:lnTo>
                    <a:pt x="7585043" y="0"/>
                  </a:lnTo>
                  <a:lnTo>
                    <a:pt x="7585043" y="1406681"/>
                  </a:lnTo>
                  <a:lnTo>
                    <a:pt x="0" y="1406681"/>
                  </a:lnTo>
                  <a:lnTo>
                    <a:pt x="0" y="0"/>
                  </a:lnTo>
                  <a:close/>
                </a:path>
              </a:pathLst>
            </a:custGeom>
            <a:blipFill>
              <a:blip>
                <a:alphaModFix amt="31000"/>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6" name="TextBox 16"/>
            <p:cNvSpPr txBox="1"/>
            <p:nvPr/>
          </p:nvSpPr>
          <p:spPr>
            <a:xfrm>
              <a:off x="0" y="192658"/>
              <a:ext cx="7930375" cy="865790"/>
            </a:xfrm>
            <a:prstGeom prst="rect">
              <a:avLst/>
            </a:prstGeom>
          </p:spPr>
          <p:txBody>
            <a:bodyPr lIns="0" tIns="0" rIns="0" bIns="0" rtlCol="0" anchor="t">
              <a:spAutoFit/>
            </a:bodyPr>
            <a:lstStyle/>
            <a:p>
              <a:pPr algn="ctr">
                <a:lnSpc>
                  <a:spcPts val="5290"/>
                </a:lnSpc>
                <a:spcBef>
                  <a:spcPct val="0"/>
                </a:spcBef>
              </a:pPr>
              <a:r>
                <a:rPr lang="en-US" sz="3779" b="1">
                  <a:solidFill>
                    <a:srgbClr val="FFFFFF"/>
                  </a:solidFill>
                  <a:latin typeface="Poppins Bold"/>
                  <a:ea typeface="Poppins Bold"/>
                  <a:cs typeface="Poppins Bold"/>
                  <a:sym typeface="Poppins Bold"/>
                </a:rPr>
                <a:t>L’entraide s’organise,</a:t>
              </a:r>
            </a:p>
          </p:txBody>
        </p:sp>
      </p:grpSp>
      <p:grpSp>
        <p:nvGrpSpPr>
          <p:cNvPr id="17" name="Group 17"/>
          <p:cNvGrpSpPr/>
          <p:nvPr/>
        </p:nvGrpSpPr>
        <p:grpSpPr>
          <a:xfrm>
            <a:off x="5112886" y="3279647"/>
            <a:ext cx="8761049" cy="1642401"/>
            <a:chOff x="0" y="0"/>
            <a:chExt cx="11681399" cy="2189868"/>
          </a:xfrm>
        </p:grpSpPr>
        <p:sp>
          <p:nvSpPr>
            <p:cNvPr id="18" name="Freeform 18"/>
            <p:cNvSpPr/>
            <p:nvPr/>
          </p:nvSpPr>
          <p:spPr>
            <a:xfrm>
              <a:off x="0" y="0"/>
              <a:ext cx="11681399" cy="2189868"/>
            </a:xfrm>
            <a:custGeom>
              <a:avLst/>
              <a:gdLst/>
              <a:ahLst/>
              <a:cxnLst/>
              <a:rect l="l" t="t" r="r" b="b"/>
              <a:pathLst>
                <a:path w="11681399" h="2189868">
                  <a:moveTo>
                    <a:pt x="0" y="0"/>
                  </a:moveTo>
                  <a:lnTo>
                    <a:pt x="11681399" y="0"/>
                  </a:lnTo>
                  <a:lnTo>
                    <a:pt x="11681399" y="2189868"/>
                  </a:lnTo>
                  <a:lnTo>
                    <a:pt x="0" y="2189868"/>
                  </a:lnTo>
                  <a:lnTo>
                    <a:pt x="0" y="0"/>
                  </a:lnTo>
                  <a:close/>
                </a:path>
              </a:pathLst>
            </a:custGeom>
            <a:blipFill>
              <a:blip r:embed="rId6"/>
              <a:stretch>
                <a:fillRect t="-8968" b="-53393"/>
              </a:stretch>
            </a:blipFill>
          </p:spPr>
          <p:txBody>
            <a:bodyPr/>
            <a:lstStyle/>
            <a:p>
              <a:endParaRPr lang="fr-FR"/>
            </a:p>
          </p:txBody>
        </p:sp>
        <p:sp>
          <p:nvSpPr>
            <p:cNvPr id="19" name="TextBox 19"/>
            <p:cNvSpPr txBox="1"/>
            <p:nvPr/>
          </p:nvSpPr>
          <p:spPr>
            <a:xfrm>
              <a:off x="528144" y="299234"/>
              <a:ext cx="10302741" cy="1603025"/>
            </a:xfrm>
            <a:prstGeom prst="rect">
              <a:avLst/>
            </a:prstGeom>
          </p:spPr>
          <p:txBody>
            <a:bodyPr lIns="0" tIns="0" rIns="0" bIns="0" rtlCol="0" anchor="t">
              <a:spAutoFit/>
            </a:bodyPr>
            <a:lstStyle/>
            <a:p>
              <a:pPr algn="ctr">
                <a:lnSpc>
                  <a:spcPts val="4870"/>
                </a:lnSpc>
                <a:spcBef>
                  <a:spcPct val="0"/>
                </a:spcBef>
              </a:pPr>
              <a:r>
                <a:rPr lang="en-US" sz="3479" b="1">
                  <a:solidFill>
                    <a:srgbClr val="FFFFFF"/>
                  </a:solidFill>
                  <a:latin typeface="Poppins Bold"/>
                  <a:ea typeface="Poppins Bold"/>
                  <a:cs typeface="Poppins Bold"/>
                  <a:sym typeface="Poppins Bold"/>
                </a:rPr>
                <a:t>Structuration par la répétition des crises</a:t>
              </a:r>
            </a:p>
          </p:txBody>
        </p:sp>
      </p:grpSp>
      <p:sp>
        <p:nvSpPr>
          <p:cNvPr id="20" name="Freeform 20"/>
          <p:cNvSpPr/>
          <p:nvPr/>
        </p:nvSpPr>
        <p:spPr>
          <a:xfrm rot="-5491361">
            <a:off x="13834152" y="3675167"/>
            <a:ext cx="618920" cy="1227609"/>
          </a:xfrm>
          <a:custGeom>
            <a:avLst/>
            <a:gdLst/>
            <a:ahLst/>
            <a:cxnLst/>
            <a:rect l="l" t="t" r="r" b="b"/>
            <a:pathLst>
              <a:path w="618920" h="1227609">
                <a:moveTo>
                  <a:pt x="0" y="0"/>
                </a:moveTo>
                <a:lnTo>
                  <a:pt x="618919" y="0"/>
                </a:lnTo>
                <a:lnTo>
                  <a:pt x="618919" y="1227609"/>
                </a:lnTo>
                <a:lnTo>
                  <a:pt x="0" y="12276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21" name="Group 21"/>
          <p:cNvGrpSpPr/>
          <p:nvPr/>
        </p:nvGrpSpPr>
        <p:grpSpPr>
          <a:xfrm>
            <a:off x="5112886" y="5038682"/>
            <a:ext cx="8761049" cy="1815003"/>
            <a:chOff x="0" y="0"/>
            <a:chExt cx="11681399" cy="2420005"/>
          </a:xfrm>
        </p:grpSpPr>
        <p:sp>
          <p:nvSpPr>
            <p:cNvPr id="22" name="Freeform 22"/>
            <p:cNvSpPr/>
            <p:nvPr/>
          </p:nvSpPr>
          <p:spPr>
            <a:xfrm>
              <a:off x="0" y="0"/>
              <a:ext cx="11681399" cy="2420005"/>
            </a:xfrm>
            <a:custGeom>
              <a:avLst/>
              <a:gdLst/>
              <a:ahLst/>
              <a:cxnLst/>
              <a:rect l="l" t="t" r="r" b="b"/>
              <a:pathLst>
                <a:path w="11681399" h="2420005">
                  <a:moveTo>
                    <a:pt x="0" y="0"/>
                  </a:moveTo>
                  <a:lnTo>
                    <a:pt x="11681399" y="0"/>
                  </a:lnTo>
                  <a:lnTo>
                    <a:pt x="11681399" y="2420005"/>
                  </a:lnTo>
                  <a:lnTo>
                    <a:pt x="0" y="2420005"/>
                  </a:lnTo>
                  <a:lnTo>
                    <a:pt x="0" y="0"/>
                  </a:lnTo>
                  <a:close/>
                </a:path>
              </a:pathLst>
            </a:custGeom>
            <a:blipFill>
              <a:blip r:embed="rId6"/>
              <a:stretch>
                <a:fillRect l="-6374" t="-28143" b="-28143"/>
              </a:stretch>
            </a:blipFill>
          </p:spPr>
          <p:txBody>
            <a:bodyPr/>
            <a:lstStyle/>
            <a:p>
              <a:endParaRPr lang="fr-FR"/>
            </a:p>
          </p:txBody>
        </p:sp>
        <p:sp>
          <p:nvSpPr>
            <p:cNvPr id="23" name="TextBox 23"/>
            <p:cNvSpPr txBox="1"/>
            <p:nvPr/>
          </p:nvSpPr>
          <p:spPr>
            <a:xfrm>
              <a:off x="349716" y="360865"/>
              <a:ext cx="10981967" cy="1603025"/>
            </a:xfrm>
            <a:prstGeom prst="rect">
              <a:avLst/>
            </a:prstGeom>
          </p:spPr>
          <p:txBody>
            <a:bodyPr lIns="0" tIns="0" rIns="0" bIns="0" rtlCol="0" anchor="t">
              <a:spAutoFit/>
            </a:bodyPr>
            <a:lstStyle/>
            <a:p>
              <a:pPr algn="ctr">
                <a:lnSpc>
                  <a:spcPts val="4870"/>
                </a:lnSpc>
                <a:spcBef>
                  <a:spcPct val="0"/>
                </a:spcBef>
              </a:pPr>
              <a:r>
                <a:rPr lang="en-US" sz="3479" b="1">
                  <a:solidFill>
                    <a:srgbClr val="FFFFFF"/>
                  </a:solidFill>
                  <a:latin typeface="Poppins Bold"/>
                  <a:ea typeface="Poppins Bold"/>
                  <a:cs typeface="Poppins Bold"/>
                  <a:sym typeface="Poppins Bold"/>
                </a:rPr>
                <a:t>Structuration par la nécessité absolue</a:t>
              </a:r>
            </a:p>
          </p:txBody>
        </p:sp>
      </p:grpSp>
      <p:sp>
        <p:nvSpPr>
          <p:cNvPr id="24" name="Freeform 24"/>
          <p:cNvSpPr/>
          <p:nvPr/>
        </p:nvSpPr>
        <p:spPr>
          <a:xfrm rot="-5491361">
            <a:off x="13924000" y="5363591"/>
            <a:ext cx="618920" cy="1227609"/>
          </a:xfrm>
          <a:custGeom>
            <a:avLst/>
            <a:gdLst/>
            <a:ahLst/>
            <a:cxnLst/>
            <a:rect l="l" t="t" r="r" b="b"/>
            <a:pathLst>
              <a:path w="618920" h="1227609">
                <a:moveTo>
                  <a:pt x="0" y="0"/>
                </a:moveTo>
                <a:lnTo>
                  <a:pt x="618920" y="0"/>
                </a:lnTo>
                <a:lnTo>
                  <a:pt x="618920" y="1227609"/>
                </a:lnTo>
                <a:lnTo>
                  <a:pt x="0" y="12276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25" name="Group 25"/>
          <p:cNvGrpSpPr/>
          <p:nvPr/>
        </p:nvGrpSpPr>
        <p:grpSpPr>
          <a:xfrm>
            <a:off x="6170109" y="8041285"/>
            <a:ext cx="5947781" cy="1055011"/>
            <a:chOff x="0" y="0"/>
            <a:chExt cx="7930375" cy="1406681"/>
          </a:xfrm>
        </p:grpSpPr>
        <p:sp>
          <p:nvSpPr>
            <p:cNvPr id="26" name="Freeform 26"/>
            <p:cNvSpPr/>
            <p:nvPr/>
          </p:nvSpPr>
          <p:spPr>
            <a:xfrm>
              <a:off x="0" y="0"/>
              <a:ext cx="7585043" cy="1406681"/>
            </a:xfrm>
            <a:custGeom>
              <a:avLst/>
              <a:gdLst/>
              <a:ahLst/>
              <a:cxnLst/>
              <a:rect l="l" t="t" r="r" b="b"/>
              <a:pathLst>
                <a:path w="7585043" h="1406681">
                  <a:moveTo>
                    <a:pt x="0" y="0"/>
                  </a:moveTo>
                  <a:lnTo>
                    <a:pt x="7585043" y="0"/>
                  </a:lnTo>
                  <a:lnTo>
                    <a:pt x="7585043" y="1406681"/>
                  </a:lnTo>
                  <a:lnTo>
                    <a:pt x="0" y="1406681"/>
                  </a:lnTo>
                  <a:lnTo>
                    <a:pt x="0" y="0"/>
                  </a:lnTo>
                  <a:close/>
                </a:path>
              </a:pathLst>
            </a:custGeom>
            <a:blipFill>
              <a:blip>
                <a:alphaModFix amt="31999"/>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TextBox 27"/>
            <p:cNvSpPr txBox="1"/>
            <p:nvPr/>
          </p:nvSpPr>
          <p:spPr>
            <a:xfrm>
              <a:off x="0" y="314325"/>
              <a:ext cx="7930375" cy="865790"/>
            </a:xfrm>
            <a:prstGeom prst="rect">
              <a:avLst/>
            </a:prstGeom>
          </p:spPr>
          <p:txBody>
            <a:bodyPr lIns="0" tIns="0" rIns="0" bIns="0" rtlCol="0" anchor="t">
              <a:spAutoFit/>
            </a:bodyPr>
            <a:lstStyle/>
            <a:p>
              <a:pPr algn="ctr">
                <a:lnSpc>
                  <a:spcPts val="5290"/>
                </a:lnSpc>
                <a:spcBef>
                  <a:spcPct val="0"/>
                </a:spcBef>
              </a:pPr>
              <a:r>
                <a:rPr lang="en-US" sz="3779" b="1">
                  <a:solidFill>
                    <a:srgbClr val="FFFFFF"/>
                  </a:solidFill>
                  <a:latin typeface="Poppins Bold"/>
                  <a:ea typeface="Poppins Bold"/>
                  <a:cs typeface="Poppins Bold"/>
                  <a:sym typeface="Poppins Bold"/>
                </a:rPr>
                <a:t>ou meurt /s’épuise</a:t>
              </a:r>
            </a:p>
          </p:txBody>
        </p:sp>
      </p:grpSp>
      <p:sp>
        <p:nvSpPr>
          <p:cNvPr id="28" name="TextBox 28"/>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29" name="TextBox 29"/>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30" name="TextBox 30"/>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31" name="TextBox 31"/>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32" name="TextBox 32"/>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33" name="TextBox 33"/>
          <p:cNvSpPr txBox="1"/>
          <p:nvPr/>
        </p:nvSpPr>
        <p:spPr>
          <a:xfrm>
            <a:off x="5200165" y="158705"/>
            <a:ext cx="2332990" cy="1503576"/>
          </a:xfrm>
          <a:prstGeom prst="rect">
            <a:avLst/>
          </a:prstGeom>
        </p:spPr>
        <p:txBody>
          <a:bodyPr lIns="0" tIns="0" rIns="0" bIns="0" rtlCol="0" anchor="t">
            <a:spAutoFit/>
          </a:bodyPr>
          <a:lstStyle/>
          <a:p>
            <a:pPr algn="l">
              <a:lnSpc>
                <a:spcPts val="5850"/>
              </a:lnSpc>
            </a:pPr>
            <a:r>
              <a:rPr lang="en-US" sz="4179" b="1">
                <a:solidFill>
                  <a:srgbClr val="FFFFFF"/>
                </a:solidFill>
                <a:latin typeface="Poppins Bold"/>
                <a:ea typeface="Poppins Bold"/>
                <a:cs typeface="Poppins Bold"/>
                <a:sym typeface="Poppins Bold"/>
              </a:rPr>
              <a:t>Après </a:t>
            </a:r>
          </a:p>
          <a:p>
            <a:pPr algn="l">
              <a:lnSpc>
                <a:spcPts val="5850"/>
              </a:lnSpc>
              <a:spcBef>
                <a:spcPct val="0"/>
              </a:spcBef>
            </a:pPr>
            <a:r>
              <a:rPr lang="en-US" sz="4179" b="1">
                <a:solidFill>
                  <a:srgbClr val="FFFFFF"/>
                </a:solidFill>
                <a:latin typeface="Poppins Bold"/>
                <a:ea typeface="Poppins Bold"/>
                <a:cs typeface="Poppins Bold"/>
                <a:sym typeface="Poppins Bold"/>
              </a:rPr>
              <a:t>la crise :</a:t>
            </a:r>
            <a:r>
              <a:rPr lang="en-US" sz="4179" b="1">
                <a:solidFill>
                  <a:srgbClr val="000000"/>
                </a:solidFill>
                <a:latin typeface="Poppins Bold"/>
                <a:ea typeface="Poppins Bold"/>
                <a:cs typeface="Poppins Bold"/>
                <a:sym typeface="Poppins Bold"/>
              </a:rPr>
              <a:t> </a:t>
            </a:r>
          </a:p>
        </p:txBody>
      </p:sp>
      <p:sp>
        <p:nvSpPr>
          <p:cNvPr id="34" name="TextBox 34"/>
          <p:cNvSpPr txBox="1"/>
          <p:nvPr/>
        </p:nvSpPr>
        <p:spPr>
          <a:xfrm>
            <a:off x="6204076" y="2142935"/>
            <a:ext cx="6336894" cy="616481"/>
          </a:xfrm>
          <a:prstGeom prst="rect">
            <a:avLst/>
          </a:prstGeom>
        </p:spPr>
        <p:txBody>
          <a:bodyPr lIns="0" tIns="0" rIns="0" bIns="0" rtlCol="0" anchor="t">
            <a:spAutoFit/>
          </a:bodyPr>
          <a:lstStyle/>
          <a:p>
            <a:pPr algn="ctr">
              <a:lnSpc>
                <a:spcPts val="4870"/>
              </a:lnSpc>
              <a:spcBef>
                <a:spcPct val="0"/>
              </a:spcBef>
            </a:pPr>
            <a:r>
              <a:rPr lang="en-US" sz="3479" b="1">
                <a:solidFill>
                  <a:srgbClr val="FFFFFF"/>
                </a:solidFill>
                <a:latin typeface="Poppins Bold"/>
                <a:ea typeface="Poppins Bold"/>
                <a:cs typeface="Poppins Bold"/>
                <a:sym typeface="Poppins Bold"/>
              </a:rPr>
              <a:t>Structuration par les liens</a:t>
            </a:r>
          </a:p>
        </p:txBody>
      </p:sp>
      <p:sp>
        <p:nvSpPr>
          <p:cNvPr id="35" name="TextBox 35"/>
          <p:cNvSpPr txBox="1"/>
          <p:nvPr/>
        </p:nvSpPr>
        <p:spPr>
          <a:xfrm>
            <a:off x="15046924" y="2128965"/>
            <a:ext cx="1663859" cy="630451"/>
          </a:xfrm>
          <a:prstGeom prst="rect">
            <a:avLst/>
          </a:prstGeom>
        </p:spPr>
        <p:txBody>
          <a:bodyPr lIns="0" tIns="0" rIns="0" bIns="0" rtlCol="0" anchor="t">
            <a:spAutoFit/>
          </a:bodyPr>
          <a:lstStyle/>
          <a:p>
            <a:pPr algn="ctr">
              <a:lnSpc>
                <a:spcPts val="5150"/>
              </a:lnSpc>
              <a:spcBef>
                <a:spcPct val="0"/>
              </a:spcBef>
            </a:pPr>
            <a:r>
              <a:rPr lang="en-US" sz="3679">
                <a:solidFill>
                  <a:srgbClr val="000000"/>
                </a:solidFill>
                <a:latin typeface="Gagalin"/>
                <a:ea typeface="Gagalin"/>
                <a:cs typeface="Gagalin"/>
                <a:sym typeface="Gagalin"/>
              </a:rPr>
              <a:t>La Roya</a:t>
            </a:r>
          </a:p>
        </p:txBody>
      </p:sp>
      <p:sp>
        <p:nvSpPr>
          <p:cNvPr id="36" name="TextBox 36"/>
          <p:cNvSpPr txBox="1"/>
          <p:nvPr/>
        </p:nvSpPr>
        <p:spPr>
          <a:xfrm>
            <a:off x="15046924" y="3596013"/>
            <a:ext cx="2326481" cy="1278151"/>
          </a:xfrm>
          <a:prstGeom prst="rect">
            <a:avLst/>
          </a:prstGeom>
        </p:spPr>
        <p:txBody>
          <a:bodyPr lIns="0" tIns="0" rIns="0" bIns="0" rtlCol="0" anchor="t">
            <a:spAutoFit/>
          </a:bodyPr>
          <a:lstStyle/>
          <a:p>
            <a:pPr algn="ctr">
              <a:lnSpc>
                <a:spcPts val="5150"/>
              </a:lnSpc>
            </a:pPr>
            <a:r>
              <a:rPr lang="en-US" sz="3679">
                <a:solidFill>
                  <a:srgbClr val="000000"/>
                </a:solidFill>
                <a:latin typeface="Gagalin"/>
                <a:ea typeface="Gagalin"/>
                <a:cs typeface="Gagalin"/>
                <a:sym typeface="Gagalin"/>
              </a:rPr>
              <a:t>Australie, </a:t>
            </a:r>
          </a:p>
          <a:p>
            <a:pPr algn="l">
              <a:lnSpc>
                <a:spcPts val="5150"/>
              </a:lnSpc>
              <a:spcBef>
                <a:spcPct val="0"/>
              </a:spcBef>
            </a:pPr>
            <a:r>
              <a:rPr lang="en-US" sz="3679">
                <a:solidFill>
                  <a:srgbClr val="000000"/>
                </a:solidFill>
                <a:latin typeface="Gagalin"/>
                <a:ea typeface="Gagalin"/>
                <a:cs typeface="Gagalin"/>
                <a:sym typeface="Gagalin"/>
              </a:rPr>
              <a:t>Japon</a:t>
            </a:r>
          </a:p>
        </p:txBody>
      </p:sp>
      <p:sp>
        <p:nvSpPr>
          <p:cNvPr id="37" name="TextBox 37"/>
          <p:cNvSpPr txBox="1"/>
          <p:nvPr/>
        </p:nvSpPr>
        <p:spPr>
          <a:xfrm>
            <a:off x="15046924" y="5300220"/>
            <a:ext cx="1727359" cy="1278151"/>
          </a:xfrm>
          <a:prstGeom prst="rect">
            <a:avLst/>
          </a:prstGeom>
        </p:spPr>
        <p:txBody>
          <a:bodyPr lIns="0" tIns="0" rIns="0" bIns="0" rtlCol="0" anchor="t">
            <a:spAutoFit/>
          </a:bodyPr>
          <a:lstStyle/>
          <a:p>
            <a:pPr algn="ctr">
              <a:lnSpc>
                <a:spcPts val="5150"/>
              </a:lnSpc>
            </a:pPr>
            <a:r>
              <a:rPr lang="en-US" sz="3679">
                <a:solidFill>
                  <a:srgbClr val="000000"/>
                </a:solidFill>
                <a:latin typeface="Gagalin"/>
                <a:ea typeface="Gagalin"/>
                <a:cs typeface="Gagalin"/>
                <a:sym typeface="Gagalin"/>
              </a:rPr>
              <a:t>Soudan, </a:t>
            </a:r>
          </a:p>
          <a:p>
            <a:pPr algn="ctr">
              <a:lnSpc>
                <a:spcPts val="5150"/>
              </a:lnSpc>
              <a:spcBef>
                <a:spcPct val="0"/>
              </a:spcBef>
            </a:pPr>
            <a:r>
              <a:rPr lang="en-US" sz="3679">
                <a:solidFill>
                  <a:srgbClr val="000000"/>
                </a:solidFill>
                <a:latin typeface="Gagalin"/>
                <a:ea typeface="Gagalin"/>
                <a:cs typeface="Gagalin"/>
                <a:sym typeface="Gagalin"/>
              </a:rPr>
              <a:t>Ukraine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43842" y="-455000"/>
            <a:ext cx="13046840" cy="9987696"/>
          </a:xfrm>
          <a:custGeom>
            <a:avLst/>
            <a:gdLst/>
            <a:ahLst/>
            <a:cxnLst/>
            <a:rect l="l" t="t" r="r" b="b"/>
            <a:pathLst>
              <a:path w="13046840" h="9987696">
                <a:moveTo>
                  <a:pt x="0" y="0"/>
                </a:moveTo>
                <a:lnTo>
                  <a:pt x="13046840" y="0"/>
                </a:lnTo>
                <a:lnTo>
                  <a:pt x="13046840" y="9987695"/>
                </a:lnTo>
                <a:lnTo>
                  <a:pt x="0" y="9987695"/>
                </a:lnTo>
                <a:lnTo>
                  <a:pt x="0" y="0"/>
                </a:lnTo>
                <a:close/>
              </a:path>
            </a:pathLst>
          </a:custGeom>
          <a:blipFill>
            <a:blip r:embed="rId2"/>
            <a:stretch>
              <a:fillRect t="-47971" b="-47971"/>
            </a:stretch>
          </a:blipFill>
        </p:spPr>
        <p:txBody>
          <a:bodyPr/>
          <a:lstStyle/>
          <a:p>
            <a:endParaRPr lang="fr-FR"/>
          </a:p>
        </p:txBody>
      </p:sp>
      <p:grpSp>
        <p:nvGrpSpPr>
          <p:cNvPr id="3" name="Group 3"/>
          <p:cNvGrpSpPr/>
          <p:nvPr/>
        </p:nvGrpSpPr>
        <p:grpSpPr>
          <a:xfrm>
            <a:off x="15713128" y="84850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152400" y="94107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8495804" y="9532695"/>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TextBox 11"/>
          <p:cNvSpPr txBox="1"/>
          <p:nvPr/>
        </p:nvSpPr>
        <p:spPr>
          <a:xfrm>
            <a:off x="619759" y="635730"/>
            <a:ext cx="3781728" cy="2419246"/>
          </a:xfrm>
          <a:prstGeom prst="rect">
            <a:avLst/>
          </a:prstGeom>
        </p:spPr>
        <p:txBody>
          <a:bodyPr lIns="0" tIns="0" rIns="0" bIns="0" rtlCol="0" anchor="t">
            <a:spAutoFit/>
          </a:bodyPr>
          <a:lstStyle/>
          <a:p>
            <a:pPr algn="l">
              <a:lnSpc>
                <a:spcPts val="4730"/>
              </a:lnSpc>
              <a:spcBef>
                <a:spcPct val="0"/>
              </a:spcBef>
            </a:pPr>
            <a:r>
              <a:rPr lang="en-US" sz="3379">
                <a:solidFill>
                  <a:srgbClr val="000000"/>
                </a:solidFill>
                <a:latin typeface="Poppins"/>
                <a:ea typeface="Poppins"/>
                <a:cs typeface="Poppins"/>
                <a:sym typeface="Poppins"/>
              </a:rPr>
              <a:t>Ce que le</a:t>
            </a:r>
            <a:r>
              <a:rPr lang="en-US" sz="3379" b="1">
                <a:solidFill>
                  <a:srgbClr val="000000"/>
                </a:solidFill>
                <a:latin typeface="Poppins Bold"/>
                <a:ea typeface="Poppins Bold"/>
                <a:cs typeface="Poppins Bold"/>
                <a:sym typeface="Poppins Bold"/>
              </a:rPr>
              <a:t> retour des institutions </a:t>
            </a:r>
            <a:r>
              <a:rPr lang="en-US" sz="3379">
                <a:solidFill>
                  <a:srgbClr val="000000"/>
                </a:solidFill>
                <a:latin typeface="Poppins"/>
                <a:ea typeface="Poppins"/>
                <a:cs typeface="Poppins"/>
                <a:sym typeface="Poppins"/>
              </a:rPr>
              <a:t>apporte et ce qu’il coute</a:t>
            </a:r>
          </a:p>
        </p:txBody>
      </p:sp>
      <p:grpSp>
        <p:nvGrpSpPr>
          <p:cNvPr id="12" name="Group 12"/>
          <p:cNvGrpSpPr/>
          <p:nvPr/>
        </p:nvGrpSpPr>
        <p:grpSpPr>
          <a:xfrm>
            <a:off x="3623271" y="2521498"/>
            <a:ext cx="4967461" cy="4034699"/>
            <a:chOff x="0" y="0"/>
            <a:chExt cx="6623281" cy="5379598"/>
          </a:xfrm>
        </p:grpSpPr>
        <p:sp>
          <p:nvSpPr>
            <p:cNvPr id="13" name="Freeform 13"/>
            <p:cNvSpPr/>
            <p:nvPr/>
          </p:nvSpPr>
          <p:spPr>
            <a:xfrm>
              <a:off x="0" y="1925548"/>
              <a:ext cx="6174665" cy="1885737"/>
            </a:xfrm>
            <a:custGeom>
              <a:avLst/>
              <a:gdLst/>
              <a:ahLst/>
              <a:cxnLst/>
              <a:rect l="l" t="t" r="r" b="b"/>
              <a:pathLst>
                <a:path w="6174665" h="1885737">
                  <a:moveTo>
                    <a:pt x="0" y="0"/>
                  </a:moveTo>
                  <a:lnTo>
                    <a:pt x="6174665" y="0"/>
                  </a:lnTo>
                  <a:lnTo>
                    <a:pt x="6174665" y="1885737"/>
                  </a:lnTo>
                  <a:lnTo>
                    <a:pt x="0" y="1885737"/>
                  </a:lnTo>
                  <a:lnTo>
                    <a:pt x="0" y="0"/>
                  </a:lnTo>
                  <a:close/>
                </a:path>
              </a:pathLst>
            </a:custGeom>
            <a:blipFill>
              <a:blip r:embed="rId5"/>
              <a:stretch>
                <a:fillRect l="-41502" r="-41502" b="-82765"/>
              </a:stretch>
            </a:blipFill>
          </p:spPr>
          <p:txBody>
            <a:bodyPr/>
            <a:lstStyle/>
            <a:p>
              <a:endParaRPr lang="fr-FR"/>
            </a:p>
          </p:txBody>
        </p:sp>
        <p:sp>
          <p:nvSpPr>
            <p:cNvPr id="14" name="TextBox 14"/>
            <p:cNvSpPr txBox="1"/>
            <p:nvPr/>
          </p:nvSpPr>
          <p:spPr>
            <a:xfrm>
              <a:off x="218945" y="2221774"/>
              <a:ext cx="5955720" cy="1277481"/>
            </a:xfrm>
            <a:prstGeom prst="rect">
              <a:avLst/>
            </a:prstGeom>
          </p:spPr>
          <p:txBody>
            <a:bodyPr lIns="0" tIns="0" rIns="0" bIns="0" rtlCol="0" anchor="t">
              <a:spAutoFit/>
            </a:bodyPr>
            <a:lstStyle/>
            <a:p>
              <a:pPr algn="l">
                <a:lnSpc>
                  <a:spcPts val="3890"/>
                </a:lnSpc>
                <a:spcBef>
                  <a:spcPct val="0"/>
                </a:spcBef>
              </a:pPr>
              <a:r>
                <a:rPr lang="en-US" sz="2779" b="1">
                  <a:solidFill>
                    <a:srgbClr val="FFFFFF"/>
                  </a:solidFill>
                  <a:latin typeface="Poppins Bold"/>
                  <a:ea typeface="Poppins Bold"/>
                  <a:cs typeface="Poppins Bold"/>
                  <a:sym typeface="Poppins Bold"/>
                </a:rPr>
                <a:t>Ce qu’elles apportent vraiment</a:t>
              </a:r>
            </a:p>
          </p:txBody>
        </p:sp>
        <p:sp>
          <p:nvSpPr>
            <p:cNvPr id="15" name="Freeform 15"/>
            <p:cNvSpPr/>
            <p:nvPr/>
          </p:nvSpPr>
          <p:spPr>
            <a:xfrm>
              <a:off x="0" y="0"/>
              <a:ext cx="6174665" cy="1529414"/>
            </a:xfrm>
            <a:custGeom>
              <a:avLst/>
              <a:gdLst/>
              <a:ahLst/>
              <a:cxnLst/>
              <a:rect l="l" t="t" r="r" b="b"/>
              <a:pathLst>
                <a:path w="6174665" h="1529414">
                  <a:moveTo>
                    <a:pt x="0" y="0"/>
                  </a:moveTo>
                  <a:lnTo>
                    <a:pt x="6174665" y="0"/>
                  </a:lnTo>
                  <a:lnTo>
                    <a:pt x="6174665" y="1529414"/>
                  </a:lnTo>
                  <a:lnTo>
                    <a:pt x="0" y="1529414"/>
                  </a:lnTo>
                  <a:lnTo>
                    <a:pt x="0" y="0"/>
                  </a:lnTo>
                  <a:close/>
                </a:path>
              </a:pathLst>
            </a:custGeom>
            <a:blipFill>
              <a:blip r:embed="rId5"/>
              <a:stretch>
                <a:fillRect l="-13970" r="-13970" b="-57542"/>
              </a:stretch>
            </a:blipFill>
          </p:spPr>
          <p:txBody>
            <a:bodyPr/>
            <a:lstStyle/>
            <a:p>
              <a:endParaRPr lang="fr-FR"/>
            </a:p>
          </p:txBody>
        </p:sp>
        <p:sp>
          <p:nvSpPr>
            <p:cNvPr id="16" name="TextBox 16"/>
            <p:cNvSpPr txBox="1"/>
            <p:nvPr/>
          </p:nvSpPr>
          <p:spPr>
            <a:xfrm>
              <a:off x="218945" y="83958"/>
              <a:ext cx="5084475" cy="1288527"/>
            </a:xfrm>
            <a:prstGeom prst="rect">
              <a:avLst/>
            </a:prstGeom>
          </p:spPr>
          <p:txBody>
            <a:bodyPr lIns="0" tIns="0" rIns="0" bIns="0" rtlCol="0" anchor="t">
              <a:spAutoFit/>
            </a:bodyPr>
            <a:lstStyle/>
            <a:p>
              <a:pPr algn="l">
                <a:lnSpc>
                  <a:spcPts val="3827"/>
                </a:lnSpc>
                <a:spcBef>
                  <a:spcPct val="0"/>
                </a:spcBef>
              </a:pPr>
              <a:r>
                <a:rPr lang="en-US" sz="2734" b="1">
                  <a:solidFill>
                    <a:srgbClr val="FFFFFF"/>
                  </a:solidFill>
                  <a:latin typeface="Poppins Bold"/>
                  <a:ea typeface="Poppins Bold"/>
                  <a:cs typeface="Poppins Bold"/>
                  <a:sym typeface="Poppins Bold"/>
                </a:rPr>
                <a:t>Remplacement institutionnel</a:t>
              </a:r>
            </a:p>
          </p:txBody>
        </p:sp>
        <p:sp>
          <p:nvSpPr>
            <p:cNvPr id="17" name="Freeform 17"/>
            <p:cNvSpPr/>
            <p:nvPr/>
          </p:nvSpPr>
          <p:spPr>
            <a:xfrm>
              <a:off x="0" y="4110115"/>
              <a:ext cx="6215908" cy="1269483"/>
            </a:xfrm>
            <a:custGeom>
              <a:avLst/>
              <a:gdLst/>
              <a:ahLst/>
              <a:cxnLst/>
              <a:rect l="l" t="t" r="r" b="b"/>
              <a:pathLst>
                <a:path w="6215908" h="1269483">
                  <a:moveTo>
                    <a:pt x="0" y="0"/>
                  </a:moveTo>
                  <a:lnTo>
                    <a:pt x="6215908" y="0"/>
                  </a:lnTo>
                  <a:lnTo>
                    <a:pt x="6215908" y="1269483"/>
                  </a:lnTo>
                  <a:lnTo>
                    <a:pt x="0" y="1269483"/>
                  </a:lnTo>
                  <a:lnTo>
                    <a:pt x="0" y="0"/>
                  </a:lnTo>
                  <a:close/>
                </a:path>
              </a:pathLst>
            </a:custGeom>
            <a:blipFill>
              <a:blip r:embed="rId5"/>
              <a:stretch>
                <a:fillRect l="-24973" r="-24973" b="-123930"/>
              </a:stretch>
            </a:blipFill>
          </p:spPr>
          <p:txBody>
            <a:bodyPr/>
            <a:lstStyle/>
            <a:p>
              <a:endParaRPr lang="fr-FR"/>
            </a:p>
          </p:txBody>
        </p:sp>
        <p:sp>
          <p:nvSpPr>
            <p:cNvPr id="18" name="TextBox 18"/>
            <p:cNvSpPr txBox="1"/>
            <p:nvPr/>
          </p:nvSpPr>
          <p:spPr>
            <a:xfrm>
              <a:off x="169547" y="4391866"/>
              <a:ext cx="6453734" cy="629781"/>
            </a:xfrm>
            <a:prstGeom prst="rect">
              <a:avLst/>
            </a:prstGeom>
          </p:spPr>
          <p:txBody>
            <a:bodyPr lIns="0" tIns="0" rIns="0" bIns="0" rtlCol="0" anchor="t">
              <a:spAutoFit/>
            </a:bodyPr>
            <a:lstStyle/>
            <a:p>
              <a:pPr algn="l">
                <a:lnSpc>
                  <a:spcPts val="3890"/>
                </a:lnSpc>
                <a:spcBef>
                  <a:spcPct val="0"/>
                </a:spcBef>
              </a:pPr>
              <a:r>
                <a:rPr lang="en-US" sz="2779" b="1">
                  <a:solidFill>
                    <a:srgbClr val="FFFFFF"/>
                  </a:solidFill>
                  <a:latin typeface="Poppins Bold"/>
                  <a:ea typeface="Poppins Bold"/>
                  <a:cs typeface="Poppins Bold"/>
                  <a:sym typeface="Poppins Bold"/>
                </a:rPr>
                <a:t>Moment de bifurcation</a:t>
              </a:r>
            </a:p>
          </p:txBody>
        </p:sp>
      </p:grpSp>
      <p:sp>
        <p:nvSpPr>
          <p:cNvPr id="19" name="TextBox 19"/>
          <p:cNvSpPr txBox="1"/>
          <p:nvPr/>
        </p:nvSpPr>
        <p:spPr>
          <a:xfrm>
            <a:off x="619759" y="6065821"/>
            <a:ext cx="4816359" cy="2419246"/>
          </a:xfrm>
          <a:prstGeom prst="rect">
            <a:avLst/>
          </a:prstGeom>
        </p:spPr>
        <p:txBody>
          <a:bodyPr lIns="0" tIns="0" rIns="0" bIns="0" rtlCol="0" anchor="t">
            <a:spAutoFit/>
          </a:bodyPr>
          <a:lstStyle/>
          <a:p>
            <a:pPr algn="l">
              <a:lnSpc>
                <a:spcPts val="4730"/>
              </a:lnSpc>
            </a:pPr>
            <a:r>
              <a:rPr lang="en-US" sz="3379">
                <a:solidFill>
                  <a:srgbClr val="000000"/>
                </a:solidFill>
                <a:latin typeface="Poppins"/>
                <a:ea typeface="Poppins"/>
                <a:cs typeface="Poppins"/>
                <a:sym typeface="Poppins"/>
              </a:rPr>
              <a:t>Le problème </a:t>
            </a:r>
          </a:p>
          <a:p>
            <a:pPr algn="l">
              <a:lnSpc>
                <a:spcPts val="4730"/>
              </a:lnSpc>
              <a:spcBef>
                <a:spcPct val="0"/>
              </a:spcBef>
            </a:pPr>
            <a:r>
              <a:rPr lang="en-US" sz="3379">
                <a:solidFill>
                  <a:srgbClr val="000000"/>
                </a:solidFill>
                <a:latin typeface="Poppins"/>
                <a:ea typeface="Poppins"/>
                <a:cs typeface="Poppins"/>
                <a:sym typeface="Poppins"/>
              </a:rPr>
              <a:t>n’est pas l’institution.... C’est l’</a:t>
            </a:r>
            <a:r>
              <a:rPr lang="en-US" sz="3379" b="1">
                <a:solidFill>
                  <a:srgbClr val="000000"/>
                </a:solidFill>
                <a:latin typeface="Poppins Bold"/>
                <a:ea typeface="Poppins Bold"/>
                <a:cs typeface="Poppins Bold"/>
                <a:sym typeface="Poppins Bold"/>
              </a:rPr>
              <a:t>absence d’articulation</a:t>
            </a:r>
          </a:p>
        </p:txBody>
      </p:sp>
      <p:sp>
        <p:nvSpPr>
          <p:cNvPr id="20" name="TextBox 20"/>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21" name="TextBox 21"/>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22" name="TextBox 22"/>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23" name="TextBox 23"/>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4" name="TextBox 24"/>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70420"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6" name="Group 6"/>
          <p:cNvGrpSpPr/>
          <p:nvPr/>
        </p:nvGrpSpPr>
        <p:grpSpPr>
          <a:xfrm>
            <a:off x="152400" y="9410700"/>
            <a:ext cx="18288000" cy="1028700"/>
            <a:chOff x="0" y="0"/>
            <a:chExt cx="3762963" cy="211667"/>
          </a:xfrm>
        </p:grpSpPr>
        <p:sp>
          <p:nvSpPr>
            <p:cNvPr id="7" name="Freeform 7"/>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8" name="TextBox 8"/>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9" name="Freeform 9"/>
          <p:cNvSpPr/>
          <p:nvPr/>
        </p:nvSpPr>
        <p:spPr>
          <a:xfrm>
            <a:off x="7984840" y="9523170"/>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TextBox 10"/>
          <p:cNvSpPr txBox="1"/>
          <p:nvPr/>
        </p:nvSpPr>
        <p:spPr>
          <a:xfrm>
            <a:off x="8949786"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1" name="TextBox 11"/>
          <p:cNvSpPr txBox="1"/>
          <p:nvPr/>
        </p:nvSpPr>
        <p:spPr>
          <a:xfrm>
            <a:off x="1031557" y="95555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2" name="TextBox 12"/>
          <p:cNvSpPr txBox="1"/>
          <p:nvPr/>
        </p:nvSpPr>
        <p:spPr>
          <a:xfrm>
            <a:off x="12246487" y="9574582"/>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3" name="TextBox 13"/>
          <p:cNvSpPr txBox="1"/>
          <p:nvPr/>
        </p:nvSpPr>
        <p:spPr>
          <a:xfrm>
            <a:off x="15299513" y="9555532"/>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4" name="TextBox 14"/>
          <p:cNvSpPr txBox="1"/>
          <p:nvPr/>
        </p:nvSpPr>
        <p:spPr>
          <a:xfrm>
            <a:off x="6107002" y="9555532"/>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5" name="Freeform 15"/>
          <p:cNvSpPr/>
          <p:nvPr/>
        </p:nvSpPr>
        <p:spPr>
          <a:xfrm>
            <a:off x="6820266" y="-58653"/>
            <a:ext cx="15446767" cy="9581823"/>
          </a:xfrm>
          <a:custGeom>
            <a:avLst/>
            <a:gdLst/>
            <a:ahLst/>
            <a:cxnLst/>
            <a:rect l="l" t="t" r="r" b="b"/>
            <a:pathLst>
              <a:path w="15446767" h="9581823">
                <a:moveTo>
                  <a:pt x="0" y="0"/>
                </a:moveTo>
                <a:lnTo>
                  <a:pt x="15446767" y="0"/>
                </a:lnTo>
                <a:lnTo>
                  <a:pt x="15446767" y="9581823"/>
                </a:lnTo>
                <a:lnTo>
                  <a:pt x="0" y="9581823"/>
                </a:lnTo>
                <a:lnTo>
                  <a:pt x="0" y="0"/>
                </a:lnTo>
                <a:close/>
              </a:path>
            </a:pathLst>
          </a:custGeom>
          <a:blipFill>
            <a:blip r:embed="rId4"/>
            <a:stretch>
              <a:fillRect l="-25" r="-25"/>
            </a:stretch>
          </a:blipFill>
        </p:spPr>
        <p:txBody>
          <a:bodyPr/>
          <a:lstStyle/>
          <a:p>
            <a:endParaRPr lang="fr-FR"/>
          </a:p>
        </p:txBody>
      </p:sp>
      <p:grpSp>
        <p:nvGrpSpPr>
          <p:cNvPr id="16" name="Group 16"/>
          <p:cNvGrpSpPr/>
          <p:nvPr/>
        </p:nvGrpSpPr>
        <p:grpSpPr>
          <a:xfrm>
            <a:off x="516890" y="5682930"/>
            <a:ext cx="7744879" cy="2802136"/>
            <a:chOff x="0" y="0"/>
            <a:chExt cx="10326505" cy="3736182"/>
          </a:xfrm>
        </p:grpSpPr>
        <p:grpSp>
          <p:nvGrpSpPr>
            <p:cNvPr id="17" name="Group 17"/>
            <p:cNvGrpSpPr/>
            <p:nvPr/>
          </p:nvGrpSpPr>
          <p:grpSpPr>
            <a:xfrm>
              <a:off x="0" y="0"/>
              <a:ext cx="10326505" cy="818860"/>
              <a:chOff x="0" y="0"/>
              <a:chExt cx="2039804" cy="161750"/>
            </a:xfrm>
          </p:grpSpPr>
          <p:sp>
            <p:nvSpPr>
              <p:cNvPr id="18" name="Freeform 18"/>
              <p:cNvSpPr/>
              <p:nvPr/>
            </p:nvSpPr>
            <p:spPr>
              <a:xfrm>
                <a:off x="0" y="0"/>
                <a:ext cx="2039804" cy="161750"/>
              </a:xfrm>
              <a:custGeom>
                <a:avLst/>
                <a:gdLst/>
                <a:ahLst/>
                <a:cxnLst/>
                <a:rect l="l" t="t" r="r" b="b"/>
                <a:pathLst>
                  <a:path w="2039804" h="161750">
                    <a:moveTo>
                      <a:pt x="66974" y="0"/>
                    </a:moveTo>
                    <a:lnTo>
                      <a:pt x="1972829" y="0"/>
                    </a:lnTo>
                    <a:cubicBezTo>
                      <a:pt x="1990592" y="0"/>
                      <a:pt x="2007627" y="7056"/>
                      <a:pt x="2020187" y="19616"/>
                    </a:cubicBezTo>
                    <a:cubicBezTo>
                      <a:pt x="2032747" y="32176"/>
                      <a:pt x="2039804" y="49212"/>
                      <a:pt x="2039804" y="66974"/>
                    </a:cubicBezTo>
                    <a:lnTo>
                      <a:pt x="2039804" y="94776"/>
                    </a:lnTo>
                    <a:cubicBezTo>
                      <a:pt x="2039804" y="112538"/>
                      <a:pt x="2032747" y="129574"/>
                      <a:pt x="2020187" y="142134"/>
                    </a:cubicBezTo>
                    <a:cubicBezTo>
                      <a:pt x="2007627" y="154694"/>
                      <a:pt x="1990592" y="161750"/>
                      <a:pt x="1972829" y="161750"/>
                    </a:cubicBezTo>
                    <a:lnTo>
                      <a:pt x="66974" y="161750"/>
                    </a:lnTo>
                    <a:cubicBezTo>
                      <a:pt x="49212" y="161750"/>
                      <a:pt x="32176" y="154694"/>
                      <a:pt x="19616" y="142134"/>
                    </a:cubicBezTo>
                    <a:cubicBezTo>
                      <a:pt x="7056" y="129574"/>
                      <a:pt x="0" y="112538"/>
                      <a:pt x="0" y="94776"/>
                    </a:cubicBezTo>
                    <a:lnTo>
                      <a:pt x="0" y="66974"/>
                    </a:lnTo>
                    <a:cubicBezTo>
                      <a:pt x="0" y="49212"/>
                      <a:pt x="7056" y="32176"/>
                      <a:pt x="19616" y="19616"/>
                    </a:cubicBezTo>
                    <a:cubicBezTo>
                      <a:pt x="32176" y="7056"/>
                      <a:pt x="49212" y="0"/>
                      <a:pt x="66974" y="0"/>
                    </a:cubicBezTo>
                    <a:close/>
                  </a:path>
                </a:pathLst>
              </a:custGeom>
              <a:solidFill>
                <a:srgbClr val="AD110C"/>
              </a:solidFill>
              <a:ln w="38100" cap="rnd">
                <a:solidFill>
                  <a:srgbClr val="AD110C"/>
                </a:solidFill>
                <a:prstDash val="solid"/>
                <a:round/>
              </a:ln>
            </p:spPr>
            <p:txBody>
              <a:bodyPr/>
              <a:lstStyle/>
              <a:p>
                <a:endParaRPr lang="fr-FR"/>
              </a:p>
            </p:txBody>
          </p:sp>
          <p:sp>
            <p:nvSpPr>
              <p:cNvPr id="19" name="TextBox 19"/>
              <p:cNvSpPr txBox="1"/>
              <p:nvPr/>
            </p:nvSpPr>
            <p:spPr>
              <a:xfrm>
                <a:off x="0" y="-38100"/>
                <a:ext cx="2039804" cy="19985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0" y="971260"/>
              <a:ext cx="10326505" cy="818860"/>
              <a:chOff x="0" y="0"/>
              <a:chExt cx="2039804" cy="161750"/>
            </a:xfrm>
          </p:grpSpPr>
          <p:sp>
            <p:nvSpPr>
              <p:cNvPr id="21" name="Freeform 21"/>
              <p:cNvSpPr/>
              <p:nvPr/>
            </p:nvSpPr>
            <p:spPr>
              <a:xfrm>
                <a:off x="0" y="0"/>
                <a:ext cx="2039804" cy="161750"/>
              </a:xfrm>
              <a:custGeom>
                <a:avLst/>
                <a:gdLst/>
                <a:ahLst/>
                <a:cxnLst/>
                <a:rect l="l" t="t" r="r" b="b"/>
                <a:pathLst>
                  <a:path w="2039804" h="161750">
                    <a:moveTo>
                      <a:pt x="66974" y="0"/>
                    </a:moveTo>
                    <a:lnTo>
                      <a:pt x="1972829" y="0"/>
                    </a:lnTo>
                    <a:cubicBezTo>
                      <a:pt x="1990592" y="0"/>
                      <a:pt x="2007627" y="7056"/>
                      <a:pt x="2020187" y="19616"/>
                    </a:cubicBezTo>
                    <a:cubicBezTo>
                      <a:pt x="2032747" y="32176"/>
                      <a:pt x="2039804" y="49212"/>
                      <a:pt x="2039804" y="66974"/>
                    </a:cubicBezTo>
                    <a:lnTo>
                      <a:pt x="2039804" y="94776"/>
                    </a:lnTo>
                    <a:cubicBezTo>
                      <a:pt x="2039804" y="112538"/>
                      <a:pt x="2032747" y="129574"/>
                      <a:pt x="2020187" y="142134"/>
                    </a:cubicBezTo>
                    <a:cubicBezTo>
                      <a:pt x="2007627" y="154694"/>
                      <a:pt x="1990592" y="161750"/>
                      <a:pt x="1972829" y="161750"/>
                    </a:cubicBezTo>
                    <a:lnTo>
                      <a:pt x="66974" y="161750"/>
                    </a:lnTo>
                    <a:cubicBezTo>
                      <a:pt x="49212" y="161750"/>
                      <a:pt x="32176" y="154694"/>
                      <a:pt x="19616" y="142134"/>
                    </a:cubicBezTo>
                    <a:cubicBezTo>
                      <a:pt x="7056" y="129574"/>
                      <a:pt x="0" y="112538"/>
                      <a:pt x="0" y="94776"/>
                    </a:cubicBezTo>
                    <a:lnTo>
                      <a:pt x="0" y="66974"/>
                    </a:lnTo>
                    <a:cubicBezTo>
                      <a:pt x="0" y="49212"/>
                      <a:pt x="7056" y="32176"/>
                      <a:pt x="19616" y="19616"/>
                    </a:cubicBezTo>
                    <a:cubicBezTo>
                      <a:pt x="32176" y="7056"/>
                      <a:pt x="49212" y="0"/>
                      <a:pt x="66974" y="0"/>
                    </a:cubicBezTo>
                    <a:close/>
                  </a:path>
                </a:pathLst>
              </a:custGeom>
              <a:solidFill>
                <a:srgbClr val="AD110C"/>
              </a:solidFill>
              <a:ln w="38100" cap="rnd">
                <a:solidFill>
                  <a:srgbClr val="AD110C"/>
                </a:solidFill>
                <a:prstDash val="solid"/>
                <a:round/>
              </a:ln>
            </p:spPr>
            <p:txBody>
              <a:bodyPr/>
              <a:lstStyle/>
              <a:p>
                <a:endParaRPr lang="fr-FR"/>
              </a:p>
            </p:txBody>
          </p:sp>
          <p:sp>
            <p:nvSpPr>
              <p:cNvPr id="22" name="TextBox 22"/>
              <p:cNvSpPr txBox="1"/>
              <p:nvPr/>
            </p:nvSpPr>
            <p:spPr>
              <a:xfrm>
                <a:off x="0" y="-38100"/>
                <a:ext cx="2039804" cy="19985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1942519"/>
              <a:ext cx="10326505" cy="818860"/>
              <a:chOff x="0" y="0"/>
              <a:chExt cx="2039804" cy="161750"/>
            </a:xfrm>
          </p:grpSpPr>
          <p:sp>
            <p:nvSpPr>
              <p:cNvPr id="24" name="Freeform 24"/>
              <p:cNvSpPr/>
              <p:nvPr/>
            </p:nvSpPr>
            <p:spPr>
              <a:xfrm>
                <a:off x="0" y="0"/>
                <a:ext cx="2039804" cy="161750"/>
              </a:xfrm>
              <a:custGeom>
                <a:avLst/>
                <a:gdLst/>
                <a:ahLst/>
                <a:cxnLst/>
                <a:rect l="l" t="t" r="r" b="b"/>
                <a:pathLst>
                  <a:path w="2039804" h="161750">
                    <a:moveTo>
                      <a:pt x="66974" y="0"/>
                    </a:moveTo>
                    <a:lnTo>
                      <a:pt x="1972829" y="0"/>
                    </a:lnTo>
                    <a:cubicBezTo>
                      <a:pt x="1990592" y="0"/>
                      <a:pt x="2007627" y="7056"/>
                      <a:pt x="2020187" y="19616"/>
                    </a:cubicBezTo>
                    <a:cubicBezTo>
                      <a:pt x="2032747" y="32176"/>
                      <a:pt x="2039804" y="49212"/>
                      <a:pt x="2039804" y="66974"/>
                    </a:cubicBezTo>
                    <a:lnTo>
                      <a:pt x="2039804" y="94776"/>
                    </a:lnTo>
                    <a:cubicBezTo>
                      <a:pt x="2039804" y="112538"/>
                      <a:pt x="2032747" y="129574"/>
                      <a:pt x="2020187" y="142134"/>
                    </a:cubicBezTo>
                    <a:cubicBezTo>
                      <a:pt x="2007627" y="154694"/>
                      <a:pt x="1990592" y="161750"/>
                      <a:pt x="1972829" y="161750"/>
                    </a:cubicBezTo>
                    <a:lnTo>
                      <a:pt x="66974" y="161750"/>
                    </a:lnTo>
                    <a:cubicBezTo>
                      <a:pt x="49212" y="161750"/>
                      <a:pt x="32176" y="154694"/>
                      <a:pt x="19616" y="142134"/>
                    </a:cubicBezTo>
                    <a:cubicBezTo>
                      <a:pt x="7056" y="129574"/>
                      <a:pt x="0" y="112538"/>
                      <a:pt x="0" y="94776"/>
                    </a:cubicBezTo>
                    <a:lnTo>
                      <a:pt x="0" y="66974"/>
                    </a:lnTo>
                    <a:cubicBezTo>
                      <a:pt x="0" y="49212"/>
                      <a:pt x="7056" y="32176"/>
                      <a:pt x="19616" y="19616"/>
                    </a:cubicBezTo>
                    <a:cubicBezTo>
                      <a:pt x="32176" y="7056"/>
                      <a:pt x="49212" y="0"/>
                      <a:pt x="66974" y="0"/>
                    </a:cubicBezTo>
                    <a:close/>
                  </a:path>
                </a:pathLst>
              </a:custGeom>
              <a:solidFill>
                <a:srgbClr val="AD110C"/>
              </a:solidFill>
              <a:ln w="38100" cap="rnd">
                <a:solidFill>
                  <a:srgbClr val="AD110C"/>
                </a:solidFill>
                <a:prstDash val="solid"/>
                <a:round/>
              </a:ln>
            </p:spPr>
            <p:txBody>
              <a:bodyPr/>
              <a:lstStyle/>
              <a:p>
                <a:endParaRPr lang="fr-FR"/>
              </a:p>
            </p:txBody>
          </p:sp>
          <p:sp>
            <p:nvSpPr>
              <p:cNvPr id="25" name="TextBox 25"/>
              <p:cNvSpPr txBox="1"/>
              <p:nvPr/>
            </p:nvSpPr>
            <p:spPr>
              <a:xfrm>
                <a:off x="0" y="-38100"/>
                <a:ext cx="2039804" cy="19985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0" y="2917322"/>
              <a:ext cx="10326505" cy="818860"/>
              <a:chOff x="0" y="0"/>
              <a:chExt cx="2039804" cy="161750"/>
            </a:xfrm>
          </p:grpSpPr>
          <p:sp>
            <p:nvSpPr>
              <p:cNvPr id="27" name="Freeform 27"/>
              <p:cNvSpPr/>
              <p:nvPr/>
            </p:nvSpPr>
            <p:spPr>
              <a:xfrm>
                <a:off x="0" y="0"/>
                <a:ext cx="2039804" cy="161750"/>
              </a:xfrm>
              <a:custGeom>
                <a:avLst/>
                <a:gdLst/>
                <a:ahLst/>
                <a:cxnLst/>
                <a:rect l="l" t="t" r="r" b="b"/>
                <a:pathLst>
                  <a:path w="2039804" h="161750">
                    <a:moveTo>
                      <a:pt x="66974" y="0"/>
                    </a:moveTo>
                    <a:lnTo>
                      <a:pt x="1972829" y="0"/>
                    </a:lnTo>
                    <a:cubicBezTo>
                      <a:pt x="1990592" y="0"/>
                      <a:pt x="2007627" y="7056"/>
                      <a:pt x="2020187" y="19616"/>
                    </a:cubicBezTo>
                    <a:cubicBezTo>
                      <a:pt x="2032747" y="32176"/>
                      <a:pt x="2039804" y="49212"/>
                      <a:pt x="2039804" y="66974"/>
                    </a:cubicBezTo>
                    <a:lnTo>
                      <a:pt x="2039804" y="94776"/>
                    </a:lnTo>
                    <a:cubicBezTo>
                      <a:pt x="2039804" y="112538"/>
                      <a:pt x="2032747" y="129574"/>
                      <a:pt x="2020187" y="142134"/>
                    </a:cubicBezTo>
                    <a:cubicBezTo>
                      <a:pt x="2007627" y="154694"/>
                      <a:pt x="1990592" y="161750"/>
                      <a:pt x="1972829" y="161750"/>
                    </a:cubicBezTo>
                    <a:lnTo>
                      <a:pt x="66974" y="161750"/>
                    </a:lnTo>
                    <a:cubicBezTo>
                      <a:pt x="49212" y="161750"/>
                      <a:pt x="32176" y="154694"/>
                      <a:pt x="19616" y="142134"/>
                    </a:cubicBezTo>
                    <a:cubicBezTo>
                      <a:pt x="7056" y="129574"/>
                      <a:pt x="0" y="112538"/>
                      <a:pt x="0" y="94776"/>
                    </a:cubicBezTo>
                    <a:lnTo>
                      <a:pt x="0" y="66974"/>
                    </a:lnTo>
                    <a:cubicBezTo>
                      <a:pt x="0" y="49212"/>
                      <a:pt x="7056" y="32176"/>
                      <a:pt x="19616" y="19616"/>
                    </a:cubicBezTo>
                    <a:cubicBezTo>
                      <a:pt x="32176" y="7056"/>
                      <a:pt x="49212" y="0"/>
                      <a:pt x="66974" y="0"/>
                    </a:cubicBezTo>
                    <a:close/>
                  </a:path>
                </a:pathLst>
              </a:custGeom>
              <a:solidFill>
                <a:srgbClr val="AD110C"/>
              </a:solidFill>
              <a:ln w="38100" cap="rnd">
                <a:solidFill>
                  <a:srgbClr val="AD110C"/>
                </a:solidFill>
                <a:prstDash val="solid"/>
                <a:round/>
              </a:ln>
            </p:spPr>
            <p:txBody>
              <a:bodyPr/>
              <a:lstStyle/>
              <a:p>
                <a:endParaRPr lang="fr-FR"/>
              </a:p>
            </p:txBody>
          </p:sp>
          <p:sp>
            <p:nvSpPr>
              <p:cNvPr id="28" name="TextBox 28"/>
              <p:cNvSpPr txBox="1"/>
              <p:nvPr/>
            </p:nvSpPr>
            <p:spPr>
              <a:xfrm>
                <a:off x="0" y="-38100"/>
                <a:ext cx="2039804" cy="19985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200195" y="118023"/>
              <a:ext cx="8145293" cy="497089"/>
            </a:xfrm>
            <a:prstGeom prst="rect">
              <a:avLst/>
            </a:prstGeom>
          </p:spPr>
          <p:txBody>
            <a:bodyPr lIns="0" tIns="0" rIns="0" bIns="0" rtlCol="0" anchor="t">
              <a:spAutoFit/>
            </a:bodyPr>
            <a:lstStyle/>
            <a:p>
              <a:pPr algn="ctr">
                <a:lnSpc>
                  <a:spcPts val="3191"/>
                </a:lnSpc>
              </a:pPr>
              <a:r>
                <a:rPr lang="en-US" sz="2059" b="1">
                  <a:solidFill>
                    <a:srgbClr val="FFFFFF"/>
                  </a:solidFill>
                  <a:latin typeface="Poppins Bold"/>
                  <a:ea typeface="Poppins Bold"/>
                  <a:cs typeface="Poppins Bold"/>
                  <a:sym typeface="Poppins Bold"/>
                </a:rPr>
                <a:t>Cadre légal et assurantiel anticipé</a:t>
              </a:r>
            </a:p>
          </p:txBody>
        </p:sp>
        <p:sp>
          <p:nvSpPr>
            <p:cNvPr id="30" name="TextBox 30"/>
            <p:cNvSpPr txBox="1"/>
            <p:nvPr/>
          </p:nvSpPr>
          <p:spPr>
            <a:xfrm>
              <a:off x="1090606" y="1064430"/>
              <a:ext cx="8145293" cy="497089"/>
            </a:xfrm>
            <a:prstGeom prst="rect">
              <a:avLst/>
            </a:prstGeom>
          </p:spPr>
          <p:txBody>
            <a:bodyPr lIns="0" tIns="0" rIns="0" bIns="0" rtlCol="0" anchor="t">
              <a:spAutoFit/>
            </a:bodyPr>
            <a:lstStyle/>
            <a:p>
              <a:pPr algn="ctr">
                <a:lnSpc>
                  <a:spcPts val="3191"/>
                </a:lnSpc>
              </a:pPr>
              <a:r>
                <a:rPr lang="en-US" sz="2059" b="1">
                  <a:solidFill>
                    <a:srgbClr val="FFFFFF"/>
                  </a:solidFill>
                  <a:latin typeface="Poppins Bold"/>
                  <a:ea typeface="Poppins Bold"/>
                  <a:cs typeface="Poppins Bold"/>
                  <a:sym typeface="Poppins Bold"/>
                </a:rPr>
                <a:t>Espaces de dialogue stables entre les crises</a:t>
              </a:r>
            </a:p>
          </p:txBody>
        </p:sp>
        <p:sp>
          <p:nvSpPr>
            <p:cNvPr id="31" name="TextBox 31"/>
            <p:cNvSpPr txBox="1"/>
            <p:nvPr/>
          </p:nvSpPr>
          <p:spPr>
            <a:xfrm>
              <a:off x="1214253" y="2009194"/>
              <a:ext cx="8145293" cy="497089"/>
            </a:xfrm>
            <a:prstGeom prst="rect">
              <a:avLst/>
            </a:prstGeom>
          </p:spPr>
          <p:txBody>
            <a:bodyPr lIns="0" tIns="0" rIns="0" bIns="0" rtlCol="0" anchor="t">
              <a:spAutoFit/>
            </a:bodyPr>
            <a:lstStyle/>
            <a:p>
              <a:pPr algn="ctr">
                <a:lnSpc>
                  <a:spcPts val="3191"/>
                </a:lnSpc>
              </a:pPr>
              <a:r>
                <a:rPr lang="en-US" sz="2059" b="1">
                  <a:solidFill>
                    <a:srgbClr val="FFFFFF"/>
                  </a:solidFill>
                  <a:latin typeface="Poppins Bold"/>
                  <a:ea typeface="Poppins Bold"/>
                  <a:cs typeface="Poppins Bold"/>
                  <a:sym typeface="Poppins Bold"/>
                </a:rPr>
                <a:t>Reconnaissance du savoir d’expérience</a:t>
              </a:r>
            </a:p>
          </p:txBody>
        </p:sp>
        <p:sp>
          <p:nvSpPr>
            <p:cNvPr id="32" name="TextBox 32"/>
            <p:cNvSpPr txBox="1"/>
            <p:nvPr/>
          </p:nvSpPr>
          <p:spPr>
            <a:xfrm>
              <a:off x="1130152" y="3000275"/>
              <a:ext cx="8145293" cy="497089"/>
            </a:xfrm>
            <a:prstGeom prst="rect">
              <a:avLst/>
            </a:prstGeom>
          </p:spPr>
          <p:txBody>
            <a:bodyPr lIns="0" tIns="0" rIns="0" bIns="0" rtlCol="0" anchor="t">
              <a:spAutoFit/>
            </a:bodyPr>
            <a:lstStyle/>
            <a:p>
              <a:pPr algn="ctr">
                <a:lnSpc>
                  <a:spcPts val="3191"/>
                </a:lnSpc>
              </a:pPr>
              <a:r>
                <a:rPr lang="en-US" sz="2059" b="1">
                  <a:solidFill>
                    <a:srgbClr val="FFFFFF"/>
                  </a:solidFill>
                  <a:latin typeface="Poppins Bold"/>
                  <a:ea typeface="Poppins Bold"/>
                  <a:cs typeface="Poppins Bold"/>
                  <a:sym typeface="Poppins Bold"/>
                </a:rPr>
                <a:t>L’acceptation du partage de la responsabilité</a:t>
              </a:r>
            </a:p>
          </p:txBody>
        </p:sp>
      </p:grpSp>
      <p:sp>
        <p:nvSpPr>
          <p:cNvPr id="33" name="TextBox 33"/>
          <p:cNvSpPr txBox="1"/>
          <p:nvPr/>
        </p:nvSpPr>
        <p:spPr>
          <a:xfrm>
            <a:off x="516890" y="689027"/>
            <a:ext cx="6735892" cy="4454473"/>
          </a:xfrm>
          <a:prstGeom prst="rect">
            <a:avLst/>
          </a:prstGeom>
        </p:spPr>
        <p:txBody>
          <a:bodyPr lIns="0" tIns="0" rIns="0" bIns="0" rtlCol="0" anchor="t">
            <a:spAutoFit/>
          </a:bodyPr>
          <a:lstStyle/>
          <a:p>
            <a:pPr algn="just">
              <a:lnSpc>
                <a:spcPts val="11727"/>
              </a:lnSpc>
            </a:pPr>
            <a:r>
              <a:rPr lang="en-US" sz="8377" b="1">
                <a:solidFill>
                  <a:srgbClr val="000000"/>
                </a:solidFill>
                <a:latin typeface="Bebas Neue Bold"/>
                <a:ea typeface="Bebas Neue Bold"/>
                <a:cs typeface="Bebas Neue Bold"/>
                <a:sym typeface="Bebas Neue Bold"/>
              </a:rPr>
              <a:t>Les conditions </a:t>
            </a:r>
          </a:p>
          <a:p>
            <a:pPr algn="just">
              <a:lnSpc>
                <a:spcPts val="11727"/>
              </a:lnSpc>
            </a:pPr>
            <a:r>
              <a:rPr lang="en-US" sz="8377" b="1">
                <a:solidFill>
                  <a:srgbClr val="000000"/>
                </a:solidFill>
                <a:latin typeface="Bebas Neue Bold"/>
                <a:ea typeface="Bebas Neue Bold"/>
                <a:cs typeface="Bebas Neue Bold"/>
                <a:sym typeface="Bebas Neue Bold"/>
              </a:rPr>
              <a:t>de la</a:t>
            </a:r>
          </a:p>
          <a:p>
            <a:pPr algn="just">
              <a:lnSpc>
                <a:spcPts val="11727"/>
              </a:lnSpc>
              <a:spcBef>
                <a:spcPct val="0"/>
              </a:spcBef>
            </a:pPr>
            <a:r>
              <a:rPr lang="en-US" sz="8377" b="1">
                <a:solidFill>
                  <a:srgbClr val="000000"/>
                </a:solidFill>
                <a:latin typeface="Bebas Neue Bold"/>
                <a:ea typeface="Bebas Neue Bold"/>
                <a:cs typeface="Bebas Neue Bold"/>
                <a:sym typeface="Bebas Neue Bold"/>
              </a:rPr>
              <a:t>durabilité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7814" y="336702"/>
            <a:ext cx="15217665" cy="8217539"/>
          </a:xfrm>
          <a:custGeom>
            <a:avLst/>
            <a:gdLst/>
            <a:ahLst/>
            <a:cxnLst/>
            <a:rect l="l" t="t" r="r" b="b"/>
            <a:pathLst>
              <a:path w="15217665" h="8217539">
                <a:moveTo>
                  <a:pt x="0" y="0"/>
                </a:moveTo>
                <a:lnTo>
                  <a:pt x="15217665" y="0"/>
                </a:lnTo>
                <a:lnTo>
                  <a:pt x="15217665" y="8217539"/>
                </a:lnTo>
                <a:lnTo>
                  <a:pt x="0" y="8217539"/>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52400" y="9410700"/>
            <a:ext cx="18288000" cy="1028700"/>
            <a:chOff x="0" y="0"/>
            <a:chExt cx="3762963" cy="211667"/>
          </a:xfrm>
        </p:grpSpPr>
        <p:sp>
          <p:nvSpPr>
            <p:cNvPr id="4" name="Freeform 4"/>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5" name="TextBox 5"/>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6" name="Freeform 6"/>
          <p:cNvSpPr/>
          <p:nvPr/>
        </p:nvSpPr>
        <p:spPr>
          <a:xfrm>
            <a:off x="15083441" y="9540390"/>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5978658" y="6665060"/>
            <a:ext cx="12309342" cy="2282823"/>
            <a:chOff x="0" y="0"/>
            <a:chExt cx="16412456" cy="3043765"/>
          </a:xfrm>
        </p:grpSpPr>
        <p:sp>
          <p:nvSpPr>
            <p:cNvPr id="8" name="Freeform 8"/>
            <p:cNvSpPr/>
            <p:nvPr/>
          </p:nvSpPr>
          <p:spPr>
            <a:xfrm>
              <a:off x="0" y="0"/>
              <a:ext cx="16412456" cy="3043765"/>
            </a:xfrm>
            <a:custGeom>
              <a:avLst/>
              <a:gdLst/>
              <a:ahLst/>
              <a:cxnLst/>
              <a:rect l="l" t="t" r="r" b="b"/>
              <a:pathLst>
                <a:path w="16412456" h="3043765">
                  <a:moveTo>
                    <a:pt x="0" y="0"/>
                  </a:moveTo>
                  <a:lnTo>
                    <a:pt x="16412456" y="0"/>
                  </a:lnTo>
                  <a:lnTo>
                    <a:pt x="16412456" y="3043765"/>
                  </a:lnTo>
                  <a:lnTo>
                    <a:pt x="0" y="3043765"/>
                  </a:lnTo>
                  <a:lnTo>
                    <a:pt x="0" y="0"/>
                  </a:lnTo>
                  <a:close/>
                </a:path>
              </a:pathLst>
            </a:custGeom>
            <a:blipFill>
              <a:blip>
                <a:alphaModFix amt="31000"/>
                <a:extLst>
                  <a:ext uri="{96DAC541-7B7A-43D3-8B79-37D633B846F1}">
                    <asvg:svgBlip xmlns:asvg="http://schemas.microsoft.com/office/drawing/2016/SVG/main" r:embed="rId4"/>
                  </a:ext>
                </a:extLst>
              </a:blip>
              <a:stretch>
                <a:fillRect/>
              </a:stretch>
            </a:blipFill>
          </p:spPr>
          <p:txBody>
            <a:bodyPr/>
            <a:lstStyle/>
            <a:p>
              <a:endParaRPr lang="fr-FR"/>
            </a:p>
          </p:txBody>
        </p:sp>
        <p:sp>
          <p:nvSpPr>
            <p:cNvPr id="9" name="TextBox 9"/>
            <p:cNvSpPr txBox="1"/>
            <p:nvPr/>
          </p:nvSpPr>
          <p:spPr>
            <a:xfrm>
              <a:off x="203200" y="766089"/>
              <a:ext cx="15625040" cy="1387762"/>
            </a:xfrm>
            <a:prstGeom prst="rect">
              <a:avLst/>
            </a:prstGeom>
          </p:spPr>
          <p:txBody>
            <a:bodyPr lIns="0" tIns="0" rIns="0" bIns="0" rtlCol="0" anchor="t">
              <a:spAutoFit/>
            </a:bodyPr>
            <a:lstStyle/>
            <a:p>
              <a:pPr algn="ctr">
                <a:lnSpc>
                  <a:spcPts val="8650"/>
                </a:lnSpc>
                <a:spcBef>
                  <a:spcPct val="0"/>
                </a:spcBef>
              </a:pPr>
              <a:r>
                <a:rPr lang="en-US" sz="6179" b="1">
                  <a:solidFill>
                    <a:srgbClr val="FFFFFF"/>
                  </a:solidFill>
                  <a:latin typeface="Bebas Neue Bold"/>
                  <a:ea typeface="Bebas Neue Bold"/>
                  <a:cs typeface="Bebas Neue Bold"/>
                  <a:sym typeface="Bebas Neue Bold"/>
                </a:rPr>
                <a:t>le capital social comme clé de la resilience</a:t>
              </a:r>
            </a:p>
          </p:txBody>
        </p:sp>
      </p:grpSp>
      <p:grpSp>
        <p:nvGrpSpPr>
          <p:cNvPr id="10" name="Group 10"/>
          <p:cNvGrpSpPr/>
          <p:nvPr/>
        </p:nvGrpSpPr>
        <p:grpSpPr>
          <a:xfrm>
            <a:off x="15570420" y="8485067"/>
            <a:ext cx="3677555" cy="925633"/>
            <a:chOff x="0" y="0"/>
            <a:chExt cx="4903406" cy="1234178"/>
          </a:xfrm>
        </p:grpSpPr>
        <p:grpSp>
          <p:nvGrpSpPr>
            <p:cNvPr id="11" name="Group 11"/>
            <p:cNvGrpSpPr/>
            <p:nvPr/>
          </p:nvGrpSpPr>
          <p:grpSpPr>
            <a:xfrm>
              <a:off x="0" y="0"/>
              <a:ext cx="4903406" cy="1234178"/>
              <a:chOff x="0" y="0"/>
              <a:chExt cx="968574" cy="243788"/>
            </a:xfrm>
          </p:grpSpPr>
          <p:sp>
            <p:nvSpPr>
              <p:cNvPr id="12" name="Freeform 12"/>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13" name="TextBox 13"/>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723184" y="303273"/>
              <a:ext cx="727705" cy="727705"/>
            </a:xfrm>
            <a:custGeom>
              <a:avLst/>
              <a:gdLst/>
              <a:ahLst/>
              <a:cxnLst/>
              <a:rect l="l" t="t" r="r" b="b"/>
              <a:pathLst>
                <a:path w="727705" h="727705">
                  <a:moveTo>
                    <a:pt x="0" y="0"/>
                  </a:moveTo>
                  <a:lnTo>
                    <a:pt x="727706" y="0"/>
                  </a:lnTo>
                  <a:lnTo>
                    <a:pt x="727706" y="727705"/>
                  </a:lnTo>
                  <a:lnTo>
                    <a:pt x="0" y="7277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15" name="Freeform 15"/>
          <p:cNvSpPr/>
          <p:nvPr/>
        </p:nvSpPr>
        <p:spPr>
          <a:xfrm>
            <a:off x="-1360366" y="4425416"/>
            <a:ext cx="7855112" cy="5242586"/>
          </a:xfrm>
          <a:custGeom>
            <a:avLst/>
            <a:gdLst/>
            <a:ahLst/>
            <a:cxnLst/>
            <a:rect l="l" t="t" r="r" b="b"/>
            <a:pathLst>
              <a:path w="7855112" h="5242586">
                <a:moveTo>
                  <a:pt x="0" y="0"/>
                </a:moveTo>
                <a:lnTo>
                  <a:pt x="7855112" y="0"/>
                </a:lnTo>
                <a:lnTo>
                  <a:pt x="7855112" y="5242586"/>
                </a:lnTo>
                <a:lnTo>
                  <a:pt x="0" y="5242586"/>
                </a:lnTo>
                <a:lnTo>
                  <a:pt x="0" y="0"/>
                </a:lnTo>
                <a:close/>
              </a:path>
            </a:pathLst>
          </a:custGeom>
          <a:blipFill>
            <a:blip r:embed="rId6"/>
            <a:stretch>
              <a:fillRect/>
            </a:stretch>
          </a:blipFill>
        </p:spPr>
        <p:txBody>
          <a:bodyPr/>
          <a:lstStyle/>
          <a:p>
            <a:endParaRPr lang="fr-FR"/>
          </a:p>
        </p:txBody>
      </p:sp>
      <p:sp>
        <p:nvSpPr>
          <p:cNvPr id="16" name="TextBox 16"/>
          <p:cNvSpPr txBox="1"/>
          <p:nvPr/>
        </p:nvSpPr>
        <p:spPr>
          <a:xfrm>
            <a:off x="9016461" y="957275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7" name="TextBox 17"/>
          <p:cNvSpPr txBox="1"/>
          <p:nvPr/>
        </p:nvSpPr>
        <p:spPr>
          <a:xfrm>
            <a:off x="1031557" y="9582277"/>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8" name="TextBox 18"/>
          <p:cNvSpPr txBox="1"/>
          <p:nvPr/>
        </p:nvSpPr>
        <p:spPr>
          <a:xfrm>
            <a:off x="12318240" y="9553702"/>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9" name="TextBox 19"/>
          <p:cNvSpPr txBox="1"/>
          <p:nvPr/>
        </p:nvSpPr>
        <p:spPr>
          <a:xfrm>
            <a:off x="15549062" y="956322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0" name="TextBox 20"/>
          <p:cNvSpPr txBox="1"/>
          <p:nvPr/>
        </p:nvSpPr>
        <p:spPr>
          <a:xfrm>
            <a:off x="6107002" y="9591802"/>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13128"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6" name="Group 6"/>
          <p:cNvGrpSpPr/>
          <p:nvPr/>
        </p:nvGrpSpPr>
        <p:grpSpPr>
          <a:xfrm>
            <a:off x="152400" y="9410700"/>
            <a:ext cx="18288000" cy="1028700"/>
            <a:chOff x="0" y="0"/>
            <a:chExt cx="3762963" cy="211667"/>
          </a:xfrm>
        </p:grpSpPr>
        <p:sp>
          <p:nvSpPr>
            <p:cNvPr id="7" name="Freeform 7"/>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8" name="TextBox 8"/>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9" name="Freeform 9"/>
          <p:cNvSpPr/>
          <p:nvPr/>
        </p:nvSpPr>
        <p:spPr>
          <a:xfrm>
            <a:off x="11485192" y="9532695"/>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Freeform 10"/>
          <p:cNvSpPr/>
          <p:nvPr/>
        </p:nvSpPr>
        <p:spPr>
          <a:xfrm>
            <a:off x="6820266" y="216804"/>
            <a:ext cx="4155166" cy="2417551"/>
          </a:xfrm>
          <a:custGeom>
            <a:avLst/>
            <a:gdLst/>
            <a:ahLst/>
            <a:cxnLst/>
            <a:rect l="l" t="t" r="r" b="b"/>
            <a:pathLst>
              <a:path w="4155166" h="2417551">
                <a:moveTo>
                  <a:pt x="0" y="0"/>
                </a:moveTo>
                <a:lnTo>
                  <a:pt x="4155165" y="0"/>
                </a:lnTo>
                <a:lnTo>
                  <a:pt x="4155165" y="2417551"/>
                </a:lnTo>
                <a:lnTo>
                  <a:pt x="0" y="2417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11" name="Group 11"/>
          <p:cNvGrpSpPr/>
          <p:nvPr/>
        </p:nvGrpSpPr>
        <p:grpSpPr>
          <a:xfrm>
            <a:off x="8897848" y="609509"/>
            <a:ext cx="9811746" cy="7751732"/>
            <a:chOff x="0" y="0"/>
            <a:chExt cx="13082328" cy="10335643"/>
          </a:xfrm>
        </p:grpSpPr>
        <p:sp>
          <p:nvSpPr>
            <p:cNvPr id="12" name="Freeform 12"/>
            <p:cNvSpPr/>
            <p:nvPr/>
          </p:nvSpPr>
          <p:spPr>
            <a:xfrm rot="-6793950">
              <a:off x="4872033" y="2506560"/>
              <a:ext cx="7734946" cy="6131703"/>
            </a:xfrm>
            <a:custGeom>
              <a:avLst/>
              <a:gdLst/>
              <a:ahLst/>
              <a:cxnLst/>
              <a:rect l="l" t="t" r="r" b="b"/>
              <a:pathLst>
                <a:path w="7734946" h="6131703">
                  <a:moveTo>
                    <a:pt x="0" y="0"/>
                  </a:moveTo>
                  <a:lnTo>
                    <a:pt x="7734945" y="0"/>
                  </a:lnTo>
                  <a:lnTo>
                    <a:pt x="7734945" y="6131703"/>
                  </a:lnTo>
                  <a:lnTo>
                    <a:pt x="0" y="61317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13"/>
            <p:cNvSpPr/>
            <p:nvPr/>
          </p:nvSpPr>
          <p:spPr>
            <a:xfrm>
              <a:off x="7281744" y="3590418"/>
              <a:ext cx="3935326" cy="4671010"/>
            </a:xfrm>
            <a:custGeom>
              <a:avLst/>
              <a:gdLst/>
              <a:ahLst/>
              <a:cxnLst/>
              <a:rect l="l" t="t" r="r" b="b"/>
              <a:pathLst>
                <a:path w="3935326" h="4671010">
                  <a:moveTo>
                    <a:pt x="0" y="0"/>
                  </a:moveTo>
                  <a:lnTo>
                    <a:pt x="3935326" y="0"/>
                  </a:lnTo>
                  <a:lnTo>
                    <a:pt x="3935326" y="4671010"/>
                  </a:lnTo>
                  <a:lnTo>
                    <a:pt x="0" y="467101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4" name="TextBox 14"/>
            <p:cNvSpPr txBox="1"/>
            <p:nvPr/>
          </p:nvSpPr>
          <p:spPr>
            <a:xfrm>
              <a:off x="6586996" y="2583184"/>
              <a:ext cx="4695050" cy="631695"/>
            </a:xfrm>
            <a:prstGeom prst="rect">
              <a:avLst/>
            </a:prstGeom>
          </p:spPr>
          <p:txBody>
            <a:bodyPr lIns="0" tIns="0" rIns="0" bIns="0" rtlCol="0" anchor="t">
              <a:spAutoFit/>
            </a:bodyPr>
            <a:lstStyle/>
            <a:p>
              <a:pPr algn="ctr">
                <a:lnSpc>
                  <a:spcPts val="3834"/>
                </a:lnSpc>
                <a:spcBef>
                  <a:spcPct val="0"/>
                </a:spcBef>
              </a:pPr>
              <a:r>
                <a:rPr lang="en-US" sz="2738" b="1">
                  <a:solidFill>
                    <a:srgbClr val="FFFFFF"/>
                  </a:solidFill>
                  <a:latin typeface="Poppins Bold"/>
                  <a:ea typeface="Poppins Bold"/>
                  <a:cs typeface="Poppins Bold"/>
                  <a:sym typeface="Poppins Bold"/>
                </a:rPr>
                <a:t>“Affinauté”</a:t>
              </a:r>
            </a:p>
          </p:txBody>
        </p:sp>
        <p:sp>
          <p:nvSpPr>
            <p:cNvPr id="15" name="Freeform 15"/>
            <p:cNvSpPr/>
            <p:nvPr/>
          </p:nvSpPr>
          <p:spPr>
            <a:xfrm rot="4074219">
              <a:off x="435409" y="1699722"/>
              <a:ext cx="7868688" cy="6237724"/>
            </a:xfrm>
            <a:custGeom>
              <a:avLst/>
              <a:gdLst/>
              <a:ahLst/>
              <a:cxnLst/>
              <a:rect l="l" t="t" r="r" b="b"/>
              <a:pathLst>
                <a:path w="7868688" h="6237724">
                  <a:moveTo>
                    <a:pt x="0" y="0"/>
                  </a:moveTo>
                  <a:lnTo>
                    <a:pt x="7868688" y="0"/>
                  </a:lnTo>
                  <a:lnTo>
                    <a:pt x="7868688" y="6237724"/>
                  </a:lnTo>
                  <a:lnTo>
                    <a:pt x="0" y="623772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TextBox 16"/>
            <p:cNvSpPr txBox="1"/>
            <p:nvPr/>
          </p:nvSpPr>
          <p:spPr>
            <a:xfrm>
              <a:off x="1389891" y="6652592"/>
              <a:ext cx="5324823" cy="1391646"/>
            </a:xfrm>
            <a:prstGeom prst="rect">
              <a:avLst/>
            </a:prstGeom>
          </p:spPr>
          <p:txBody>
            <a:bodyPr lIns="0" tIns="0" rIns="0" bIns="0" rtlCol="0" anchor="t">
              <a:spAutoFit/>
            </a:bodyPr>
            <a:lstStyle/>
            <a:p>
              <a:pPr algn="ctr">
                <a:lnSpc>
                  <a:spcPts val="4035"/>
                </a:lnSpc>
              </a:pPr>
              <a:endParaRPr/>
            </a:p>
            <a:p>
              <a:pPr algn="ctr">
                <a:lnSpc>
                  <a:spcPts val="312"/>
                </a:lnSpc>
              </a:pPr>
              <a:endParaRPr/>
            </a:p>
            <a:p>
              <a:pPr algn="ctr">
                <a:lnSpc>
                  <a:spcPts val="4035"/>
                </a:lnSpc>
                <a:spcBef>
                  <a:spcPct val="0"/>
                </a:spcBef>
              </a:pPr>
              <a:r>
                <a:rPr lang="en-US" sz="2882" b="1">
                  <a:solidFill>
                    <a:srgbClr val="FFFFFF"/>
                  </a:solidFill>
                  <a:latin typeface="Poppins Bold"/>
                  <a:ea typeface="Poppins Bold"/>
                  <a:cs typeface="Poppins Bold"/>
                  <a:sym typeface="Poppins Bold"/>
                </a:rPr>
                <a:t>“Voisinauté”</a:t>
              </a:r>
            </a:p>
          </p:txBody>
        </p:sp>
      </p:grpSp>
      <p:sp>
        <p:nvSpPr>
          <p:cNvPr id="17" name="Freeform 17"/>
          <p:cNvSpPr/>
          <p:nvPr/>
        </p:nvSpPr>
        <p:spPr>
          <a:xfrm>
            <a:off x="10590386" y="2164467"/>
            <a:ext cx="2641247" cy="3656666"/>
          </a:xfrm>
          <a:custGeom>
            <a:avLst/>
            <a:gdLst/>
            <a:ahLst/>
            <a:cxnLst/>
            <a:rect l="l" t="t" r="r" b="b"/>
            <a:pathLst>
              <a:path w="2641247" h="3656666">
                <a:moveTo>
                  <a:pt x="0" y="0"/>
                </a:moveTo>
                <a:lnTo>
                  <a:pt x="2641247" y="0"/>
                </a:lnTo>
                <a:lnTo>
                  <a:pt x="2641247" y="3656666"/>
                </a:lnTo>
                <a:lnTo>
                  <a:pt x="0" y="3656666"/>
                </a:lnTo>
                <a:lnTo>
                  <a:pt x="0" y="0"/>
                </a:lnTo>
                <a:close/>
              </a:path>
            </a:pathLst>
          </a:custGeom>
          <a:blipFill>
            <a:blip r:embed="rId7"/>
            <a:stretch>
              <a:fillRect l="-8983" r="-560"/>
            </a:stretch>
          </a:blipFill>
        </p:spPr>
        <p:txBody>
          <a:bodyPr/>
          <a:lstStyle/>
          <a:p>
            <a:endParaRPr lang="fr-FR"/>
          </a:p>
        </p:txBody>
      </p:sp>
      <p:sp>
        <p:nvSpPr>
          <p:cNvPr id="18" name="Freeform 18"/>
          <p:cNvSpPr/>
          <p:nvPr/>
        </p:nvSpPr>
        <p:spPr>
          <a:xfrm>
            <a:off x="465251" y="3150248"/>
            <a:ext cx="9057038" cy="6032998"/>
          </a:xfrm>
          <a:custGeom>
            <a:avLst/>
            <a:gdLst/>
            <a:ahLst/>
            <a:cxnLst/>
            <a:rect l="l" t="t" r="r" b="b"/>
            <a:pathLst>
              <a:path w="9057038" h="6032998">
                <a:moveTo>
                  <a:pt x="0" y="0"/>
                </a:moveTo>
                <a:lnTo>
                  <a:pt x="9057038" y="0"/>
                </a:lnTo>
                <a:lnTo>
                  <a:pt x="9057038" y="6032998"/>
                </a:lnTo>
                <a:lnTo>
                  <a:pt x="0" y="6032998"/>
                </a:lnTo>
                <a:lnTo>
                  <a:pt x="0" y="0"/>
                </a:lnTo>
                <a:close/>
              </a:path>
            </a:pathLst>
          </a:custGeom>
          <a:blipFill>
            <a:blip r:embed="rId8"/>
            <a:stretch>
              <a:fillRect/>
            </a:stretch>
          </a:blipFill>
        </p:spPr>
        <p:txBody>
          <a:bodyPr/>
          <a:lstStyle/>
          <a:p>
            <a:endParaRPr lang="fr-FR"/>
          </a:p>
        </p:txBody>
      </p:sp>
      <p:sp>
        <p:nvSpPr>
          <p:cNvPr id="19" name="TextBox 19"/>
          <p:cNvSpPr txBox="1"/>
          <p:nvPr/>
        </p:nvSpPr>
        <p:spPr>
          <a:xfrm>
            <a:off x="1143351" y="648144"/>
            <a:ext cx="6526260" cy="2246961"/>
          </a:xfrm>
          <a:prstGeom prst="rect">
            <a:avLst/>
          </a:prstGeom>
        </p:spPr>
        <p:txBody>
          <a:bodyPr lIns="0" tIns="0" rIns="0" bIns="0" rtlCol="0" anchor="t">
            <a:spAutoFit/>
          </a:bodyPr>
          <a:lstStyle/>
          <a:p>
            <a:pPr algn="l">
              <a:lnSpc>
                <a:spcPts val="5953"/>
              </a:lnSpc>
              <a:spcBef>
                <a:spcPct val="0"/>
              </a:spcBef>
            </a:pPr>
            <a:r>
              <a:rPr lang="en-US" sz="4252" b="1">
                <a:solidFill>
                  <a:srgbClr val="000000"/>
                </a:solidFill>
                <a:latin typeface="Bebas Neue Bold"/>
                <a:ea typeface="Bebas Neue Bold"/>
                <a:cs typeface="Bebas Neue Bold"/>
                <a:sym typeface="Bebas Neue Bold"/>
              </a:rPr>
              <a:t>Ce n’est pas la richesse matérielle qui détermine la qualité de la réponse </a:t>
            </a:r>
          </a:p>
        </p:txBody>
      </p:sp>
      <p:sp>
        <p:nvSpPr>
          <p:cNvPr id="20" name="TextBox 20"/>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21" name="TextBox 21"/>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22" name="TextBox 22"/>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23" name="TextBox 23"/>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4" name="TextBox 24"/>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25" name="TextBox 25"/>
          <p:cNvSpPr txBox="1"/>
          <p:nvPr/>
        </p:nvSpPr>
        <p:spPr>
          <a:xfrm>
            <a:off x="11028986" y="409484"/>
            <a:ext cx="6107002"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Bold"/>
                <a:ea typeface="Poppins Bold"/>
                <a:cs typeface="Poppins Bold"/>
                <a:sym typeface="Poppins Bold"/>
              </a:rPr>
              <a:t>C’est la richesse relationnelle</a:t>
            </a:r>
          </a:p>
        </p:txBody>
      </p:sp>
      <p:sp>
        <p:nvSpPr>
          <p:cNvPr id="26" name="TextBox 26"/>
          <p:cNvSpPr txBox="1"/>
          <p:nvPr/>
        </p:nvSpPr>
        <p:spPr>
          <a:xfrm>
            <a:off x="10275637" y="7373335"/>
            <a:ext cx="7698889" cy="873606"/>
          </a:xfrm>
          <a:prstGeom prst="rect">
            <a:avLst/>
          </a:prstGeom>
        </p:spPr>
        <p:txBody>
          <a:bodyPr lIns="0" tIns="0" rIns="0" bIns="0" rtlCol="0" anchor="t">
            <a:spAutoFit/>
          </a:bodyPr>
          <a:lstStyle/>
          <a:p>
            <a:pPr algn="l">
              <a:lnSpc>
                <a:spcPts val="3458"/>
              </a:lnSpc>
              <a:spcBef>
                <a:spcPct val="0"/>
              </a:spcBef>
            </a:pPr>
            <a:r>
              <a:rPr lang="en-US" sz="2470" b="1">
                <a:solidFill>
                  <a:srgbClr val="000000"/>
                </a:solidFill>
                <a:latin typeface="Poppins Bold"/>
                <a:ea typeface="Poppins Bold"/>
                <a:cs typeface="Poppins Bold"/>
                <a:sym typeface="Poppins Bold"/>
              </a:rPr>
              <a:t>“ En cas de crise, il vaut mieux s’entendre avec ses voisins qu’avec ses idées ” P. Servigne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13128"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6" name="Group 6"/>
          <p:cNvGrpSpPr/>
          <p:nvPr/>
        </p:nvGrpSpPr>
        <p:grpSpPr>
          <a:xfrm>
            <a:off x="152400" y="9410700"/>
            <a:ext cx="18288000" cy="1028700"/>
            <a:chOff x="0" y="0"/>
            <a:chExt cx="3762963" cy="211667"/>
          </a:xfrm>
        </p:grpSpPr>
        <p:sp>
          <p:nvSpPr>
            <p:cNvPr id="7" name="Freeform 7"/>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8" name="TextBox 8"/>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9" name="Freeform 9"/>
          <p:cNvSpPr/>
          <p:nvPr/>
        </p:nvSpPr>
        <p:spPr>
          <a:xfrm>
            <a:off x="11485192" y="9532695"/>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TextBox 10"/>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1" name="TextBox 11"/>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2" name="TextBox 12"/>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3" name="TextBox 13"/>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4" name="TextBox 14"/>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grpSp>
        <p:nvGrpSpPr>
          <p:cNvPr id="15" name="Group 15"/>
          <p:cNvGrpSpPr/>
          <p:nvPr/>
        </p:nvGrpSpPr>
        <p:grpSpPr>
          <a:xfrm rot="5400000">
            <a:off x="4119038" y="1864933"/>
            <a:ext cx="5564925" cy="2141751"/>
            <a:chOff x="0" y="0"/>
            <a:chExt cx="1465659" cy="564083"/>
          </a:xfrm>
        </p:grpSpPr>
        <p:sp>
          <p:nvSpPr>
            <p:cNvPr id="16" name="Freeform 16"/>
            <p:cNvSpPr/>
            <p:nvPr/>
          </p:nvSpPr>
          <p:spPr>
            <a:xfrm>
              <a:off x="0" y="0"/>
              <a:ext cx="1465659" cy="564083"/>
            </a:xfrm>
            <a:custGeom>
              <a:avLst/>
              <a:gdLst/>
              <a:ahLst/>
              <a:cxnLst/>
              <a:rect l="l" t="t" r="r" b="b"/>
              <a:pathLst>
                <a:path w="1465659" h="564083">
                  <a:moveTo>
                    <a:pt x="93210" y="0"/>
                  </a:moveTo>
                  <a:lnTo>
                    <a:pt x="1372449" y="0"/>
                  </a:lnTo>
                  <a:cubicBezTo>
                    <a:pt x="1423928" y="0"/>
                    <a:pt x="1465659" y="41732"/>
                    <a:pt x="1465659" y="93210"/>
                  </a:cubicBezTo>
                  <a:lnTo>
                    <a:pt x="1465659" y="470872"/>
                  </a:lnTo>
                  <a:cubicBezTo>
                    <a:pt x="1465659" y="522351"/>
                    <a:pt x="1423928" y="564083"/>
                    <a:pt x="1372449" y="564083"/>
                  </a:cubicBezTo>
                  <a:lnTo>
                    <a:pt x="93210" y="564083"/>
                  </a:lnTo>
                  <a:cubicBezTo>
                    <a:pt x="68489" y="564083"/>
                    <a:pt x="44781" y="554262"/>
                    <a:pt x="27301" y="536782"/>
                  </a:cubicBezTo>
                  <a:cubicBezTo>
                    <a:pt x="9820" y="519302"/>
                    <a:pt x="0" y="495593"/>
                    <a:pt x="0" y="470872"/>
                  </a:cubicBezTo>
                  <a:lnTo>
                    <a:pt x="0" y="93210"/>
                  </a:lnTo>
                  <a:cubicBezTo>
                    <a:pt x="0" y="68489"/>
                    <a:pt x="9820" y="44781"/>
                    <a:pt x="27301" y="27301"/>
                  </a:cubicBezTo>
                  <a:cubicBezTo>
                    <a:pt x="44781" y="9820"/>
                    <a:pt x="68489" y="0"/>
                    <a:pt x="93210" y="0"/>
                  </a:cubicBezTo>
                  <a:close/>
                </a:path>
              </a:pathLst>
            </a:custGeom>
            <a:gradFill rotWithShape="1">
              <a:gsLst>
                <a:gs pos="0">
                  <a:srgbClr val="000000">
                    <a:alpha val="100000"/>
                  </a:srgbClr>
                </a:gs>
                <a:gs pos="100000">
                  <a:srgbClr val="737373">
                    <a:alpha val="100000"/>
                  </a:srgbClr>
                </a:gs>
              </a:gsLst>
              <a:lin ang="0"/>
            </a:gradFill>
            <a:ln w="38100" cap="rnd">
              <a:solidFill>
                <a:srgbClr val="746550"/>
              </a:solidFill>
              <a:prstDash val="solid"/>
              <a:round/>
            </a:ln>
          </p:spPr>
          <p:txBody>
            <a:bodyPr/>
            <a:lstStyle/>
            <a:p>
              <a:endParaRPr lang="fr-FR"/>
            </a:p>
          </p:txBody>
        </p:sp>
        <p:sp>
          <p:nvSpPr>
            <p:cNvPr id="17" name="TextBox 17"/>
            <p:cNvSpPr txBox="1"/>
            <p:nvPr/>
          </p:nvSpPr>
          <p:spPr>
            <a:xfrm>
              <a:off x="0" y="-38100"/>
              <a:ext cx="1465659" cy="60218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5400000">
            <a:off x="8595066" y="1864933"/>
            <a:ext cx="5564925" cy="2141751"/>
            <a:chOff x="0" y="0"/>
            <a:chExt cx="1465659" cy="564083"/>
          </a:xfrm>
        </p:grpSpPr>
        <p:sp>
          <p:nvSpPr>
            <p:cNvPr id="19" name="Freeform 19"/>
            <p:cNvSpPr/>
            <p:nvPr/>
          </p:nvSpPr>
          <p:spPr>
            <a:xfrm>
              <a:off x="0" y="0"/>
              <a:ext cx="1465659" cy="564083"/>
            </a:xfrm>
            <a:custGeom>
              <a:avLst/>
              <a:gdLst/>
              <a:ahLst/>
              <a:cxnLst/>
              <a:rect l="l" t="t" r="r" b="b"/>
              <a:pathLst>
                <a:path w="1465659" h="564083">
                  <a:moveTo>
                    <a:pt x="93210" y="0"/>
                  </a:moveTo>
                  <a:lnTo>
                    <a:pt x="1372449" y="0"/>
                  </a:lnTo>
                  <a:cubicBezTo>
                    <a:pt x="1423928" y="0"/>
                    <a:pt x="1465659" y="41732"/>
                    <a:pt x="1465659" y="93210"/>
                  </a:cubicBezTo>
                  <a:lnTo>
                    <a:pt x="1465659" y="470872"/>
                  </a:lnTo>
                  <a:cubicBezTo>
                    <a:pt x="1465659" y="522351"/>
                    <a:pt x="1423928" y="564083"/>
                    <a:pt x="1372449" y="564083"/>
                  </a:cubicBezTo>
                  <a:lnTo>
                    <a:pt x="93210" y="564083"/>
                  </a:lnTo>
                  <a:cubicBezTo>
                    <a:pt x="68489" y="564083"/>
                    <a:pt x="44781" y="554262"/>
                    <a:pt x="27301" y="536782"/>
                  </a:cubicBezTo>
                  <a:cubicBezTo>
                    <a:pt x="9820" y="519302"/>
                    <a:pt x="0" y="495593"/>
                    <a:pt x="0" y="470872"/>
                  </a:cubicBezTo>
                  <a:lnTo>
                    <a:pt x="0" y="93210"/>
                  </a:lnTo>
                  <a:cubicBezTo>
                    <a:pt x="0" y="68489"/>
                    <a:pt x="9820" y="44781"/>
                    <a:pt x="27301" y="27301"/>
                  </a:cubicBezTo>
                  <a:cubicBezTo>
                    <a:pt x="44781" y="9820"/>
                    <a:pt x="68489" y="0"/>
                    <a:pt x="93210" y="0"/>
                  </a:cubicBezTo>
                  <a:close/>
                </a:path>
              </a:pathLst>
            </a:custGeom>
            <a:gradFill rotWithShape="1">
              <a:gsLst>
                <a:gs pos="0">
                  <a:srgbClr val="A6A6A6">
                    <a:alpha val="100000"/>
                  </a:srgbClr>
                </a:gs>
                <a:gs pos="100000">
                  <a:srgbClr val="FFFFFF">
                    <a:alpha val="100000"/>
                  </a:srgbClr>
                </a:gs>
              </a:gsLst>
              <a:lin ang="0"/>
            </a:gradFill>
            <a:ln w="38100" cap="rnd">
              <a:solidFill>
                <a:srgbClr val="746550"/>
              </a:solidFill>
              <a:prstDash val="solid"/>
              <a:round/>
            </a:ln>
          </p:spPr>
          <p:txBody>
            <a:bodyPr/>
            <a:lstStyle/>
            <a:p>
              <a:endParaRPr lang="fr-FR"/>
            </a:p>
          </p:txBody>
        </p:sp>
        <p:sp>
          <p:nvSpPr>
            <p:cNvPr id="20" name="TextBox 20"/>
            <p:cNvSpPr txBox="1"/>
            <p:nvPr/>
          </p:nvSpPr>
          <p:spPr>
            <a:xfrm>
              <a:off x="0" y="-38100"/>
              <a:ext cx="1465659" cy="60218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428257" y="3404152"/>
            <a:ext cx="13274044" cy="2141751"/>
            <a:chOff x="0" y="0"/>
            <a:chExt cx="3496045" cy="564083"/>
          </a:xfrm>
        </p:grpSpPr>
        <p:sp>
          <p:nvSpPr>
            <p:cNvPr id="22" name="Freeform 22"/>
            <p:cNvSpPr/>
            <p:nvPr/>
          </p:nvSpPr>
          <p:spPr>
            <a:xfrm>
              <a:off x="0" y="0"/>
              <a:ext cx="3496045" cy="564083"/>
            </a:xfrm>
            <a:custGeom>
              <a:avLst/>
              <a:gdLst/>
              <a:ahLst/>
              <a:cxnLst/>
              <a:rect l="l" t="t" r="r" b="b"/>
              <a:pathLst>
                <a:path w="3496045" h="564083">
                  <a:moveTo>
                    <a:pt x="39077" y="0"/>
                  </a:moveTo>
                  <a:lnTo>
                    <a:pt x="3456968" y="0"/>
                  </a:lnTo>
                  <a:cubicBezTo>
                    <a:pt x="3467332" y="0"/>
                    <a:pt x="3477271" y="4117"/>
                    <a:pt x="3484599" y="11445"/>
                  </a:cubicBezTo>
                  <a:cubicBezTo>
                    <a:pt x="3491928" y="18774"/>
                    <a:pt x="3496045" y="28713"/>
                    <a:pt x="3496045" y="39077"/>
                  </a:cubicBezTo>
                  <a:lnTo>
                    <a:pt x="3496045" y="525006"/>
                  </a:lnTo>
                  <a:cubicBezTo>
                    <a:pt x="3496045" y="546587"/>
                    <a:pt x="3478549" y="564083"/>
                    <a:pt x="3456968" y="564083"/>
                  </a:cubicBezTo>
                  <a:lnTo>
                    <a:pt x="39077" y="564083"/>
                  </a:lnTo>
                  <a:cubicBezTo>
                    <a:pt x="28713" y="564083"/>
                    <a:pt x="18774" y="559966"/>
                    <a:pt x="11445" y="552637"/>
                  </a:cubicBezTo>
                  <a:cubicBezTo>
                    <a:pt x="4117" y="545309"/>
                    <a:pt x="0" y="535370"/>
                    <a:pt x="0" y="525006"/>
                  </a:cubicBezTo>
                  <a:lnTo>
                    <a:pt x="0" y="39077"/>
                  </a:lnTo>
                  <a:cubicBezTo>
                    <a:pt x="0" y="28713"/>
                    <a:pt x="4117" y="18774"/>
                    <a:pt x="11445" y="11445"/>
                  </a:cubicBezTo>
                  <a:cubicBezTo>
                    <a:pt x="18774" y="4117"/>
                    <a:pt x="28713" y="0"/>
                    <a:pt x="39077" y="0"/>
                  </a:cubicBezTo>
                  <a:close/>
                </a:path>
              </a:pathLst>
            </a:custGeom>
            <a:solidFill>
              <a:srgbClr val="7D7C74"/>
            </a:solidFill>
            <a:ln w="38100" cap="rnd">
              <a:solidFill>
                <a:srgbClr val="746550"/>
              </a:solidFill>
              <a:prstDash val="solid"/>
              <a:round/>
            </a:ln>
          </p:spPr>
          <p:txBody>
            <a:bodyPr/>
            <a:lstStyle/>
            <a:p>
              <a:endParaRPr lang="fr-FR"/>
            </a:p>
          </p:txBody>
        </p:sp>
        <p:sp>
          <p:nvSpPr>
            <p:cNvPr id="23" name="TextBox 23"/>
            <p:cNvSpPr txBox="1"/>
            <p:nvPr/>
          </p:nvSpPr>
          <p:spPr>
            <a:xfrm>
              <a:off x="0" y="-38100"/>
              <a:ext cx="3496045" cy="602183"/>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357106" y="4191235"/>
            <a:ext cx="4140679"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Verticaux</a:t>
            </a:r>
          </a:p>
        </p:txBody>
      </p:sp>
      <p:grpSp>
        <p:nvGrpSpPr>
          <p:cNvPr id="25" name="Group 25"/>
          <p:cNvGrpSpPr/>
          <p:nvPr/>
        </p:nvGrpSpPr>
        <p:grpSpPr>
          <a:xfrm>
            <a:off x="4330794" y="1103754"/>
            <a:ext cx="13848888" cy="2141751"/>
            <a:chOff x="0" y="0"/>
            <a:chExt cx="3647444" cy="564083"/>
          </a:xfrm>
        </p:grpSpPr>
        <p:sp>
          <p:nvSpPr>
            <p:cNvPr id="26" name="Freeform 26"/>
            <p:cNvSpPr/>
            <p:nvPr/>
          </p:nvSpPr>
          <p:spPr>
            <a:xfrm>
              <a:off x="0" y="0"/>
              <a:ext cx="3647444" cy="564083"/>
            </a:xfrm>
            <a:custGeom>
              <a:avLst/>
              <a:gdLst/>
              <a:ahLst/>
              <a:cxnLst/>
              <a:rect l="l" t="t" r="r" b="b"/>
              <a:pathLst>
                <a:path w="3647444" h="564083">
                  <a:moveTo>
                    <a:pt x="37455" y="0"/>
                  </a:moveTo>
                  <a:lnTo>
                    <a:pt x="3609989" y="0"/>
                  </a:lnTo>
                  <a:cubicBezTo>
                    <a:pt x="3619922" y="0"/>
                    <a:pt x="3629449" y="3946"/>
                    <a:pt x="3636473" y="10970"/>
                  </a:cubicBezTo>
                  <a:cubicBezTo>
                    <a:pt x="3643497" y="17994"/>
                    <a:pt x="3647444" y="27521"/>
                    <a:pt x="3647444" y="37455"/>
                  </a:cubicBezTo>
                  <a:lnTo>
                    <a:pt x="3647444" y="526628"/>
                  </a:lnTo>
                  <a:cubicBezTo>
                    <a:pt x="3647444" y="547314"/>
                    <a:pt x="3630675" y="564083"/>
                    <a:pt x="3609989" y="564083"/>
                  </a:cubicBezTo>
                  <a:lnTo>
                    <a:pt x="37455" y="564083"/>
                  </a:lnTo>
                  <a:cubicBezTo>
                    <a:pt x="16769" y="564083"/>
                    <a:pt x="0" y="547314"/>
                    <a:pt x="0" y="526628"/>
                  </a:cubicBezTo>
                  <a:lnTo>
                    <a:pt x="0" y="37455"/>
                  </a:lnTo>
                  <a:cubicBezTo>
                    <a:pt x="0" y="16769"/>
                    <a:pt x="16769" y="0"/>
                    <a:pt x="37455" y="0"/>
                  </a:cubicBezTo>
                  <a:close/>
                </a:path>
              </a:pathLst>
            </a:custGeom>
            <a:solidFill>
              <a:srgbClr val="746550"/>
            </a:solidFill>
            <a:ln w="38100" cap="rnd">
              <a:solidFill>
                <a:srgbClr val="746550"/>
              </a:solidFill>
              <a:prstDash val="solid"/>
              <a:round/>
            </a:ln>
          </p:spPr>
          <p:txBody>
            <a:bodyPr/>
            <a:lstStyle/>
            <a:p>
              <a:endParaRPr lang="fr-FR"/>
            </a:p>
          </p:txBody>
        </p:sp>
        <p:sp>
          <p:nvSpPr>
            <p:cNvPr id="27" name="TextBox 27"/>
            <p:cNvSpPr txBox="1"/>
            <p:nvPr/>
          </p:nvSpPr>
          <p:spPr>
            <a:xfrm>
              <a:off x="0" y="-38100"/>
              <a:ext cx="3647444" cy="602183"/>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4831161" y="1260251"/>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9" name="Freeform 29"/>
          <p:cNvSpPr/>
          <p:nvPr/>
        </p:nvSpPr>
        <p:spPr>
          <a:xfrm>
            <a:off x="9300471" y="1260251"/>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0" name="Freeform 30"/>
          <p:cNvSpPr/>
          <p:nvPr/>
        </p:nvSpPr>
        <p:spPr>
          <a:xfrm>
            <a:off x="14835106" y="2768524"/>
            <a:ext cx="2132086" cy="1271256"/>
          </a:xfrm>
          <a:custGeom>
            <a:avLst/>
            <a:gdLst/>
            <a:ahLst/>
            <a:cxnLst/>
            <a:rect l="l" t="t" r="r" b="b"/>
            <a:pathLst>
              <a:path w="2132086" h="1271256">
                <a:moveTo>
                  <a:pt x="0" y="0"/>
                </a:moveTo>
                <a:lnTo>
                  <a:pt x="2132087" y="0"/>
                </a:lnTo>
                <a:lnTo>
                  <a:pt x="2132087" y="1271256"/>
                </a:lnTo>
                <a:lnTo>
                  <a:pt x="0" y="127125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1" name="Freeform 31"/>
          <p:cNvSpPr/>
          <p:nvPr/>
        </p:nvSpPr>
        <p:spPr>
          <a:xfrm>
            <a:off x="1361403" y="5073319"/>
            <a:ext cx="2132086" cy="1271256"/>
          </a:xfrm>
          <a:custGeom>
            <a:avLst/>
            <a:gdLst/>
            <a:ahLst/>
            <a:cxnLst/>
            <a:rect l="l" t="t" r="r" b="b"/>
            <a:pathLst>
              <a:path w="2132086" h="1271256">
                <a:moveTo>
                  <a:pt x="0" y="0"/>
                </a:moveTo>
                <a:lnTo>
                  <a:pt x="2132086" y="0"/>
                </a:lnTo>
                <a:lnTo>
                  <a:pt x="2132086" y="1271256"/>
                </a:lnTo>
                <a:lnTo>
                  <a:pt x="0" y="127125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32" name="Freeform 32"/>
          <p:cNvSpPr/>
          <p:nvPr/>
        </p:nvSpPr>
        <p:spPr>
          <a:xfrm>
            <a:off x="4330794" y="6005167"/>
            <a:ext cx="9371508" cy="3253133"/>
          </a:xfrm>
          <a:custGeom>
            <a:avLst/>
            <a:gdLst/>
            <a:ahLst/>
            <a:cxnLst/>
            <a:rect l="l" t="t" r="r" b="b"/>
            <a:pathLst>
              <a:path w="9371508" h="3253133">
                <a:moveTo>
                  <a:pt x="0" y="0"/>
                </a:moveTo>
                <a:lnTo>
                  <a:pt x="9371508" y="0"/>
                </a:lnTo>
                <a:lnTo>
                  <a:pt x="9371508" y="3253133"/>
                </a:lnTo>
                <a:lnTo>
                  <a:pt x="0" y="3253133"/>
                </a:lnTo>
                <a:lnTo>
                  <a:pt x="0" y="0"/>
                </a:lnTo>
                <a:close/>
              </a:path>
            </a:pathLst>
          </a:custGeom>
          <a:blipFill>
            <a:blip r:embed="rId7"/>
            <a:stretch>
              <a:fillRect t="-101203" r="-20435" b="-30003"/>
            </a:stretch>
          </a:blipFill>
        </p:spPr>
        <p:txBody>
          <a:bodyPr/>
          <a:lstStyle/>
          <a:p>
            <a:endParaRPr lang="fr-FR"/>
          </a:p>
        </p:txBody>
      </p:sp>
      <p:sp>
        <p:nvSpPr>
          <p:cNvPr id="33" name="TextBox 33"/>
          <p:cNvSpPr txBox="1"/>
          <p:nvPr/>
        </p:nvSpPr>
        <p:spPr>
          <a:xfrm>
            <a:off x="13830810" y="1870273"/>
            <a:ext cx="4140679"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Horizontaux</a:t>
            </a:r>
          </a:p>
        </p:txBody>
      </p:sp>
      <p:sp>
        <p:nvSpPr>
          <p:cNvPr id="34" name="TextBox 34"/>
          <p:cNvSpPr txBox="1"/>
          <p:nvPr/>
        </p:nvSpPr>
        <p:spPr>
          <a:xfrm>
            <a:off x="9300471" y="450444"/>
            <a:ext cx="4140679" cy="491386"/>
          </a:xfrm>
          <a:prstGeom prst="rect">
            <a:avLst/>
          </a:prstGeom>
        </p:spPr>
        <p:txBody>
          <a:bodyPr lIns="0" tIns="0" rIns="0" bIns="0" rtlCol="0" anchor="t">
            <a:spAutoFit/>
          </a:bodyPr>
          <a:lstStyle/>
          <a:p>
            <a:pPr algn="ctr">
              <a:lnSpc>
                <a:spcPts val="3890"/>
              </a:lnSpc>
              <a:spcBef>
                <a:spcPct val="0"/>
              </a:spcBef>
            </a:pPr>
            <a:r>
              <a:rPr lang="en-US" sz="2779" b="1">
                <a:solidFill>
                  <a:srgbClr val="000000"/>
                </a:solidFill>
                <a:latin typeface="Poppins Medium"/>
                <a:ea typeface="Poppins Medium"/>
                <a:cs typeface="Poppins Medium"/>
                <a:sym typeface="Poppins Medium"/>
              </a:rPr>
              <a:t>Légers</a:t>
            </a:r>
          </a:p>
        </p:txBody>
      </p:sp>
      <p:sp>
        <p:nvSpPr>
          <p:cNvPr id="35" name="TextBox 35"/>
          <p:cNvSpPr txBox="1"/>
          <p:nvPr/>
        </p:nvSpPr>
        <p:spPr>
          <a:xfrm>
            <a:off x="4831161" y="450444"/>
            <a:ext cx="4140679"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Denses</a:t>
            </a:r>
          </a:p>
        </p:txBody>
      </p:sp>
      <p:sp>
        <p:nvSpPr>
          <p:cNvPr id="36" name="TextBox 36"/>
          <p:cNvSpPr txBox="1"/>
          <p:nvPr/>
        </p:nvSpPr>
        <p:spPr>
          <a:xfrm>
            <a:off x="6028742" y="1627386"/>
            <a:ext cx="1657032" cy="977161"/>
          </a:xfrm>
          <a:prstGeom prst="rect">
            <a:avLst/>
          </a:prstGeom>
        </p:spPr>
        <p:txBody>
          <a:bodyPr lIns="0" tIns="0" rIns="0" bIns="0" rtlCol="0" anchor="t">
            <a:spAutoFit/>
          </a:bodyPr>
          <a:lstStyle/>
          <a:p>
            <a:pPr algn="ctr">
              <a:lnSpc>
                <a:spcPts val="3890"/>
              </a:lnSpc>
            </a:pPr>
            <a:r>
              <a:rPr lang="en-US" sz="2779" b="1">
                <a:solidFill>
                  <a:srgbClr val="FFFFFF"/>
                </a:solidFill>
                <a:latin typeface="Poppins Medium"/>
                <a:ea typeface="Poppins Medium"/>
                <a:cs typeface="Poppins Medium"/>
                <a:sym typeface="Poppins Medium"/>
              </a:rPr>
              <a:t>Liens de </a:t>
            </a:r>
          </a:p>
          <a:p>
            <a:pPr algn="ctr">
              <a:lnSpc>
                <a:spcPts val="3890"/>
              </a:lnSpc>
              <a:spcBef>
                <a:spcPct val="0"/>
              </a:spcBef>
            </a:pPr>
            <a:r>
              <a:rPr lang="en-US" sz="2779" b="1">
                <a:solidFill>
                  <a:srgbClr val="FFFFFF"/>
                </a:solidFill>
                <a:latin typeface="Poppins Bold"/>
                <a:ea typeface="Poppins Bold"/>
                <a:cs typeface="Poppins Bold"/>
                <a:sym typeface="Poppins Bold"/>
              </a:rPr>
              <a:t>cohésion</a:t>
            </a:r>
          </a:p>
        </p:txBody>
      </p:sp>
      <p:sp>
        <p:nvSpPr>
          <p:cNvPr id="37" name="TextBox 37"/>
          <p:cNvSpPr txBox="1"/>
          <p:nvPr/>
        </p:nvSpPr>
        <p:spPr>
          <a:xfrm>
            <a:off x="10355992" y="1627386"/>
            <a:ext cx="1905476" cy="977161"/>
          </a:xfrm>
          <a:prstGeom prst="rect">
            <a:avLst/>
          </a:prstGeom>
        </p:spPr>
        <p:txBody>
          <a:bodyPr lIns="0" tIns="0" rIns="0" bIns="0" rtlCol="0" anchor="t">
            <a:spAutoFit/>
          </a:bodyPr>
          <a:lstStyle/>
          <a:p>
            <a:pPr algn="ctr">
              <a:lnSpc>
                <a:spcPts val="3890"/>
              </a:lnSpc>
            </a:pPr>
            <a:r>
              <a:rPr lang="en-US" sz="2779" b="1">
                <a:solidFill>
                  <a:srgbClr val="FFFFFF"/>
                </a:solidFill>
                <a:latin typeface="Poppins Medium"/>
                <a:ea typeface="Poppins Medium"/>
                <a:cs typeface="Poppins Medium"/>
                <a:sym typeface="Poppins Medium"/>
              </a:rPr>
              <a:t>Liens de </a:t>
            </a:r>
          </a:p>
          <a:p>
            <a:pPr algn="ctr">
              <a:lnSpc>
                <a:spcPts val="3890"/>
              </a:lnSpc>
              <a:spcBef>
                <a:spcPct val="0"/>
              </a:spcBef>
            </a:pPr>
            <a:r>
              <a:rPr lang="en-US" sz="2779" b="1">
                <a:solidFill>
                  <a:srgbClr val="FFFFFF"/>
                </a:solidFill>
                <a:latin typeface="Poppins Bold"/>
                <a:ea typeface="Poppins Bold"/>
                <a:cs typeface="Poppins Bold"/>
                <a:sym typeface="Poppins Bold"/>
              </a:rPr>
              <a:t>connexion</a:t>
            </a:r>
          </a:p>
        </p:txBody>
      </p:sp>
      <p:sp>
        <p:nvSpPr>
          <p:cNvPr id="38" name="TextBox 38"/>
          <p:cNvSpPr txBox="1"/>
          <p:nvPr/>
        </p:nvSpPr>
        <p:spPr>
          <a:xfrm>
            <a:off x="5685604" y="3856138"/>
            <a:ext cx="2343309" cy="977161"/>
          </a:xfrm>
          <a:prstGeom prst="rect">
            <a:avLst/>
          </a:prstGeom>
        </p:spPr>
        <p:txBody>
          <a:bodyPr lIns="0" tIns="0" rIns="0" bIns="0" rtlCol="0" anchor="t">
            <a:spAutoFit/>
          </a:bodyPr>
          <a:lstStyle/>
          <a:p>
            <a:pPr algn="ctr">
              <a:lnSpc>
                <a:spcPts val="3890"/>
              </a:lnSpc>
            </a:pPr>
            <a:r>
              <a:rPr lang="en-US" sz="2779" b="1">
                <a:solidFill>
                  <a:srgbClr val="FFFFFF"/>
                </a:solidFill>
                <a:latin typeface="Poppins Medium"/>
                <a:ea typeface="Poppins Medium"/>
                <a:cs typeface="Poppins Medium"/>
                <a:sym typeface="Poppins Medium"/>
              </a:rPr>
              <a:t>Liens d’ </a:t>
            </a:r>
          </a:p>
          <a:p>
            <a:pPr algn="ctr">
              <a:lnSpc>
                <a:spcPts val="3890"/>
              </a:lnSpc>
              <a:spcBef>
                <a:spcPct val="0"/>
              </a:spcBef>
            </a:pPr>
            <a:r>
              <a:rPr lang="en-US" sz="2779" b="1">
                <a:solidFill>
                  <a:srgbClr val="FFFFFF"/>
                </a:solidFill>
                <a:latin typeface="Poppins Bold"/>
                <a:ea typeface="Poppins Bold"/>
                <a:cs typeface="Poppins Bold"/>
                <a:sym typeface="Poppins Bold"/>
              </a:rPr>
              <a:t>organisation</a:t>
            </a:r>
          </a:p>
        </p:txBody>
      </p:sp>
      <p:sp>
        <p:nvSpPr>
          <p:cNvPr id="39" name="TextBox 39"/>
          <p:cNvSpPr txBox="1"/>
          <p:nvPr/>
        </p:nvSpPr>
        <p:spPr>
          <a:xfrm>
            <a:off x="10416317" y="3881673"/>
            <a:ext cx="1784826" cy="977161"/>
          </a:xfrm>
          <a:prstGeom prst="rect">
            <a:avLst/>
          </a:prstGeom>
        </p:spPr>
        <p:txBody>
          <a:bodyPr lIns="0" tIns="0" rIns="0" bIns="0" rtlCol="0" anchor="t">
            <a:spAutoFit/>
          </a:bodyPr>
          <a:lstStyle/>
          <a:p>
            <a:pPr algn="ctr">
              <a:lnSpc>
                <a:spcPts val="3890"/>
              </a:lnSpc>
            </a:pPr>
            <a:r>
              <a:rPr lang="en-US" sz="2779" b="1">
                <a:solidFill>
                  <a:srgbClr val="FFFFFF"/>
                </a:solidFill>
                <a:latin typeface="Poppins Medium"/>
                <a:ea typeface="Poppins Medium"/>
                <a:cs typeface="Poppins Medium"/>
                <a:sym typeface="Poppins Medium"/>
              </a:rPr>
              <a:t>Liens </a:t>
            </a:r>
          </a:p>
          <a:p>
            <a:pPr algn="ctr">
              <a:lnSpc>
                <a:spcPts val="3890"/>
              </a:lnSpc>
              <a:spcBef>
                <a:spcPct val="0"/>
              </a:spcBef>
            </a:pPr>
            <a:r>
              <a:rPr lang="en-US" sz="2779" b="1">
                <a:solidFill>
                  <a:srgbClr val="FFFFFF"/>
                </a:solidFill>
                <a:latin typeface="Poppins Bold"/>
                <a:ea typeface="Poppins Bold"/>
                <a:cs typeface="Poppins Bold"/>
                <a:sym typeface="Poppins Bold"/>
              </a:rPr>
              <a:t>sociétaux</a:t>
            </a:r>
          </a:p>
        </p:txBody>
      </p:sp>
      <p:grpSp>
        <p:nvGrpSpPr>
          <p:cNvPr id="40" name="Group 40"/>
          <p:cNvGrpSpPr/>
          <p:nvPr/>
        </p:nvGrpSpPr>
        <p:grpSpPr>
          <a:xfrm>
            <a:off x="14039002" y="4226768"/>
            <a:ext cx="4140679" cy="2983006"/>
            <a:chOff x="0" y="0"/>
            <a:chExt cx="5520906" cy="3977341"/>
          </a:xfrm>
        </p:grpSpPr>
        <p:sp>
          <p:nvSpPr>
            <p:cNvPr id="41" name="TextBox 41"/>
            <p:cNvSpPr txBox="1"/>
            <p:nvPr/>
          </p:nvSpPr>
          <p:spPr>
            <a:xfrm>
              <a:off x="0" y="-57150"/>
              <a:ext cx="5520906" cy="882510"/>
            </a:xfrm>
            <a:prstGeom prst="rect">
              <a:avLst/>
            </a:prstGeom>
          </p:spPr>
          <p:txBody>
            <a:bodyPr lIns="0" tIns="0" rIns="0" bIns="0" rtlCol="0" anchor="t">
              <a:spAutoFit/>
            </a:bodyPr>
            <a:lstStyle/>
            <a:p>
              <a:pPr algn="l">
                <a:lnSpc>
                  <a:spcPts val="2630"/>
                </a:lnSpc>
                <a:spcBef>
                  <a:spcPct val="0"/>
                </a:spcBef>
              </a:pPr>
              <a:r>
                <a:rPr lang="en-US" sz="1879" b="1">
                  <a:solidFill>
                    <a:srgbClr val="000000"/>
                  </a:solidFill>
                  <a:latin typeface="Poppins Medium"/>
                  <a:ea typeface="Poppins Medium"/>
                  <a:cs typeface="Poppins Medium"/>
                  <a:sym typeface="Poppins Medium"/>
                </a:rPr>
                <a:t>Qui se connait, qui se fait confiance ?</a:t>
              </a:r>
            </a:p>
          </p:txBody>
        </p:sp>
        <p:sp>
          <p:nvSpPr>
            <p:cNvPr id="42" name="TextBox 42"/>
            <p:cNvSpPr txBox="1"/>
            <p:nvPr/>
          </p:nvSpPr>
          <p:spPr>
            <a:xfrm>
              <a:off x="0" y="1156242"/>
              <a:ext cx="5520906" cy="882510"/>
            </a:xfrm>
            <a:prstGeom prst="rect">
              <a:avLst/>
            </a:prstGeom>
          </p:spPr>
          <p:txBody>
            <a:bodyPr lIns="0" tIns="0" rIns="0" bIns="0" rtlCol="0" anchor="t">
              <a:spAutoFit/>
            </a:bodyPr>
            <a:lstStyle/>
            <a:p>
              <a:pPr algn="l">
                <a:lnSpc>
                  <a:spcPts val="2630"/>
                </a:lnSpc>
                <a:spcBef>
                  <a:spcPct val="0"/>
                </a:spcBef>
              </a:pPr>
              <a:r>
                <a:rPr lang="en-US" sz="1879" b="1">
                  <a:solidFill>
                    <a:srgbClr val="000000"/>
                  </a:solidFill>
                  <a:latin typeface="Poppins Medium"/>
                  <a:ea typeface="Poppins Medium"/>
                  <a:cs typeface="Poppins Medium"/>
                  <a:sym typeface="Poppins Medium"/>
                </a:rPr>
                <a:t>Qui est dans le réseau VS Qui n’y est pas...</a:t>
              </a:r>
            </a:p>
          </p:txBody>
        </p:sp>
        <p:sp>
          <p:nvSpPr>
            <p:cNvPr id="43" name="TextBox 43"/>
            <p:cNvSpPr txBox="1"/>
            <p:nvPr/>
          </p:nvSpPr>
          <p:spPr>
            <a:xfrm>
              <a:off x="0" y="2375302"/>
              <a:ext cx="5520906" cy="438010"/>
            </a:xfrm>
            <a:prstGeom prst="rect">
              <a:avLst/>
            </a:prstGeom>
          </p:spPr>
          <p:txBody>
            <a:bodyPr lIns="0" tIns="0" rIns="0" bIns="0" rtlCol="0" anchor="t">
              <a:spAutoFit/>
            </a:bodyPr>
            <a:lstStyle/>
            <a:p>
              <a:pPr algn="l">
                <a:lnSpc>
                  <a:spcPts val="2630"/>
                </a:lnSpc>
                <a:spcBef>
                  <a:spcPct val="0"/>
                </a:spcBef>
              </a:pPr>
              <a:r>
                <a:rPr lang="en-US" sz="1879" b="1">
                  <a:solidFill>
                    <a:srgbClr val="000000"/>
                  </a:solidFill>
                  <a:latin typeface="Poppins Medium"/>
                  <a:ea typeface="Poppins Medium"/>
                  <a:cs typeface="Poppins Medium"/>
                  <a:sym typeface="Poppins Medium"/>
                </a:rPr>
                <a:t>Pression sociale</a:t>
              </a:r>
            </a:p>
          </p:txBody>
        </p:sp>
        <p:sp>
          <p:nvSpPr>
            <p:cNvPr id="44" name="TextBox 44"/>
            <p:cNvSpPr txBox="1"/>
            <p:nvPr/>
          </p:nvSpPr>
          <p:spPr>
            <a:xfrm>
              <a:off x="0" y="3094831"/>
              <a:ext cx="5520906" cy="882510"/>
            </a:xfrm>
            <a:prstGeom prst="rect">
              <a:avLst/>
            </a:prstGeom>
          </p:spPr>
          <p:txBody>
            <a:bodyPr lIns="0" tIns="0" rIns="0" bIns="0" rtlCol="0" anchor="t">
              <a:spAutoFit/>
            </a:bodyPr>
            <a:lstStyle/>
            <a:p>
              <a:pPr algn="l">
                <a:lnSpc>
                  <a:spcPts val="2630"/>
                </a:lnSpc>
                <a:spcBef>
                  <a:spcPct val="0"/>
                </a:spcBef>
              </a:pPr>
              <a:r>
                <a:rPr lang="en-US" sz="1879" b="1">
                  <a:solidFill>
                    <a:srgbClr val="000000"/>
                  </a:solidFill>
                  <a:latin typeface="Poppins Medium"/>
                  <a:ea typeface="Poppins Medium"/>
                  <a:cs typeface="Poppins Medium"/>
                  <a:sym typeface="Poppins Medium"/>
                </a:rPr>
                <a:t>Inégalités : genre, âge, territoire, économie, etc</a:t>
              </a:r>
            </a:p>
          </p:txBody>
        </p:sp>
      </p:grpSp>
      <p:sp>
        <p:nvSpPr>
          <p:cNvPr id="45" name="TextBox 45"/>
          <p:cNvSpPr txBox="1"/>
          <p:nvPr/>
        </p:nvSpPr>
        <p:spPr>
          <a:xfrm>
            <a:off x="780177" y="1300501"/>
            <a:ext cx="2398871" cy="1503576"/>
          </a:xfrm>
          <a:prstGeom prst="rect">
            <a:avLst/>
          </a:prstGeom>
        </p:spPr>
        <p:txBody>
          <a:bodyPr lIns="0" tIns="0" rIns="0" bIns="0" rtlCol="0" anchor="t">
            <a:spAutoFit/>
          </a:bodyPr>
          <a:lstStyle/>
          <a:p>
            <a:pPr algn="l">
              <a:lnSpc>
                <a:spcPts val="5850"/>
              </a:lnSpc>
            </a:pPr>
            <a:r>
              <a:rPr lang="en-US" sz="4179" b="1">
                <a:solidFill>
                  <a:srgbClr val="000000"/>
                </a:solidFill>
                <a:latin typeface="Poppins Bold"/>
                <a:ea typeface="Poppins Bold"/>
                <a:cs typeface="Poppins Bold"/>
                <a:sym typeface="Poppins Bold"/>
              </a:rPr>
              <a:t>Avant la </a:t>
            </a:r>
          </a:p>
          <a:p>
            <a:pPr algn="l">
              <a:lnSpc>
                <a:spcPts val="5850"/>
              </a:lnSpc>
              <a:spcBef>
                <a:spcPct val="0"/>
              </a:spcBef>
            </a:pPr>
            <a:r>
              <a:rPr lang="en-US" sz="4179" b="1">
                <a:solidFill>
                  <a:srgbClr val="000000"/>
                </a:solidFill>
                <a:latin typeface="Poppins Bold"/>
                <a:ea typeface="Poppins Bold"/>
                <a:cs typeface="Poppins Bold"/>
                <a:sym typeface="Poppins Bold"/>
              </a:rPr>
              <a:t>crise : </a:t>
            </a:r>
          </a:p>
        </p:txBody>
      </p:sp>
      <p:grpSp>
        <p:nvGrpSpPr>
          <p:cNvPr id="46" name="Group 46"/>
          <p:cNvGrpSpPr/>
          <p:nvPr/>
        </p:nvGrpSpPr>
        <p:grpSpPr>
          <a:xfrm>
            <a:off x="428257" y="6394546"/>
            <a:ext cx="3902536" cy="2628392"/>
            <a:chOff x="0" y="0"/>
            <a:chExt cx="5203382" cy="3504522"/>
          </a:xfrm>
        </p:grpSpPr>
        <p:sp>
          <p:nvSpPr>
            <p:cNvPr id="47" name="TextBox 47"/>
            <p:cNvSpPr txBox="1"/>
            <p:nvPr/>
          </p:nvSpPr>
          <p:spPr>
            <a:xfrm>
              <a:off x="0" y="-57150"/>
              <a:ext cx="5203382" cy="882481"/>
            </a:xfrm>
            <a:prstGeom prst="rect">
              <a:avLst/>
            </a:prstGeom>
          </p:spPr>
          <p:txBody>
            <a:bodyPr lIns="0" tIns="0" rIns="0" bIns="0" rtlCol="0" anchor="t">
              <a:spAutoFit/>
            </a:bodyPr>
            <a:lstStyle/>
            <a:p>
              <a:pPr algn="l">
                <a:lnSpc>
                  <a:spcPts val="2632"/>
                </a:lnSpc>
                <a:spcBef>
                  <a:spcPct val="0"/>
                </a:spcBef>
              </a:pPr>
              <a:r>
                <a:rPr lang="en-US" sz="1880" b="1">
                  <a:solidFill>
                    <a:srgbClr val="000000"/>
                  </a:solidFill>
                  <a:latin typeface="Poppins Medium"/>
                  <a:ea typeface="Poppins Medium"/>
                  <a:cs typeface="Poppins Medium"/>
                  <a:sym typeface="Poppins Medium"/>
                </a:rPr>
                <a:t>Quel rapport au pouvoir et aux institutions ?</a:t>
              </a:r>
            </a:p>
          </p:txBody>
        </p:sp>
        <p:sp>
          <p:nvSpPr>
            <p:cNvPr id="48" name="TextBox 48"/>
            <p:cNvSpPr txBox="1"/>
            <p:nvPr/>
          </p:nvSpPr>
          <p:spPr>
            <a:xfrm>
              <a:off x="0" y="984081"/>
              <a:ext cx="5203382" cy="437981"/>
            </a:xfrm>
            <a:prstGeom prst="rect">
              <a:avLst/>
            </a:prstGeom>
          </p:spPr>
          <p:txBody>
            <a:bodyPr lIns="0" tIns="0" rIns="0" bIns="0" rtlCol="0" anchor="t">
              <a:spAutoFit/>
            </a:bodyPr>
            <a:lstStyle/>
            <a:p>
              <a:pPr algn="l">
                <a:lnSpc>
                  <a:spcPts val="2632"/>
                </a:lnSpc>
                <a:spcBef>
                  <a:spcPct val="0"/>
                </a:spcBef>
              </a:pPr>
              <a:r>
                <a:rPr lang="en-US" sz="1880" b="1">
                  <a:solidFill>
                    <a:srgbClr val="000000"/>
                  </a:solidFill>
                  <a:latin typeface="Poppins Medium"/>
                  <a:ea typeface="Poppins Medium"/>
                  <a:cs typeface="Poppins Medium"/>
                  <a:sym typeface="Poppins Medium"/>
                </a:rPr>
                <a:t>Quand l’état est absent</a:t>
              </a:r>
            </a:p>
          </p:txBody>
        </p:sp>
        <p:sp>
          <p:nvSpPr>
            <p:cNvPr id="49" name="TextBox 49"/>
            <p:cNvSpPr txBox="1"/>
            <p:nvPr/>
          </p:nvSpPr>
          <p:spPr>
            <a:xfrm>
              <a:off x="0" y="1580811"/>
              <a:ext cx="5203382" cy="882481"/>
            </a:xfrm>
            <a:prstGeom prst="rect">
              <a:avLst/>
            </a:prstGeom>
          </p:spPr>
          <p:txBody>
            <a:bodyPr lIns="0" tIns="0" rIns="0" bIns="0" rtlCol="0" anchor="t">
              <a:spAutoFit/>
            </a:bodyPr>
            <a:lstStyle/>
            <a:p>
              <a:pPr algn="l">
                <a:lnSpc>
                  <a:spcPts val="2632"/>
                </a:lnSpc>
                <a:spcBef>
                  <a:spcPct val="0"/>
                </a:spcBef>
              </a:pPr>
              <a:r>
                <a:rPr lang="en-US" sz="1880" b="1">
                  <a:solidFill>
                    <a:srgbClr val="000000"/>
                  </a:solidFill>
                  <a:latin typeface="Poppins Medium"/>
                  <a:ea typeface="Poppins Medium"/>
                  <a:cs typeface="Poppins Medium"/>
                  <a:sym typeface="Poppins Medium"/>
                </a:rPr>
                <a:t>Quand le dispositif existe mais reste déconnecté</a:t>
              </a:r>
            </a:p>
          </p:txBody>
        </p:sp>
        <p:sp>
          <p:nvSpPr>
            <p:cNvPr id="50" name="TextBox 50"/>
            <p:cNvSpPr txBox="1"/>
            <p:nvPr/>
          </p:nvSpPr>
          <p:spPr>
            <a:xfrm>
              <a:off x="0" y="2622042"/>
              <a:ext cx="5203382" cy="882481"/>
            </a:xfrm>
            <a:prstGeom prst="rect">
              <a:avLst/>
            </a:prstGeom>
          </p:spPr>
          <p:txBody>
            <a:bodyPr lIns="0" tIns="0" rIns="0" bIns="0" rtlCol="0" anchor="t">
              <a:spAutoFit/>
            </a:bodyPr>
            <a:lstStyle/>
            <a:p>
              <a:pPr algn="l">
                <a:lnSpc>
                  <a:spcPts val="2632"/>
                </a:lnSpc>
                <a:spcBef>
                  <a:spcPct val="0"/>
                </a:spcBef>
              </a:pPr>
              <a:r>
                <a:rPr lang="en-US" sz="1880" b="1">
                  <a:solidFill>
                    <a:srgbClr val="000000"/>
                  </a:solidFill>
                  <a:latin typeface="Poppins Medium"/>
                  <a:ea typeface="Poppins Medium"/>
                  <a:cs typeface="Poppins Medium"/>
                  <a:sym typeface="Poppins Medium"/>
                </a:rPr>
                <a:t>Quand la confiance se construit délibérément</a:t>
              </a:r>
            </a:p>
          </p:txBody>
        </p:sp>
      </p:grpSp>
      <p:sp>
        <p:nvSpPr>
          <p:cNvPr id="51" name="TextBox 51"/>
          <p:cNvSpPr txBox="1"/>
          <p:nvPr/>
        </p:nvSpPr>
        <p:spPr>
          <a:xfrm>
            <a:off x="14039002" y="7600615"/>
            <a:ext cx="3947136" cy="760626"/>
          </a:xfrm>
          <a:prstGeom prst="rect">
            <a:avLst/>
          </a:prstGeom>
        </p:spPr>
        <p:txBody>
          <a:bodyPr lIns="0" tIns="0" rIns="0" bIns="0" rtlCol="0" anchor="t">
            <a:spAutoFit/>
          </a:bodyPr>
          <a:lstStyle/>
          <a:p>
            <a:pPr algn="l">
              <a:lnSpc>
                <a:spcPts val="5850"/>
              </a:lnSpc>
              <a:spcBef>
                <a:spcPct val="0"/>
              </a:spcBef>
            </a:pPr>
            <a:r>
              <a:rPr lang="en-US" sz="4179" b="1">
                <a:solidFill>
                  <a:srgbClr val="000000"/>
                </a:solidFill>
                <a:latin typeface="Poppins Bold"/>
                <a:ea typeface="Poppins Bold"/>
                <a:cs typeface="Poppins Bold"/>
                <a:sym typeface="Poppins Bold"/>
              </a:rPr>
              <a:t>Capital Social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2997"/>
            <a:ext cx="18440400" cy="13029185"/>
          </a:xfrm>
          <a:custGeom>
            <a:avLst/>
            <a:gdLst/>
            <a:ahLst/>
            <a:cxnLst/>
            <a:rect l="l" t="t" r="r" b="b"/>
            <a:pathLst>
              <a:path w="18440400" h="13029185">
                <a:moveTo>
                  <a:pt x="0" y="0"/>
                </a:moveTo>
                <a:lnTo>
                  <a:pt x="18440400" y="0"/>
                </a:lnTo>
                <a:lnTo>
                  <a:pt x="18440400" y="13029185"/>
                </a:lnTo>
                <a:lnTo>
                  <a:pt x="0" y="13029185"/>
                </a:lnTo>
                <a:lnTo>
                  <a:pt x="0" y="0"/>
                </a:lnTo>
                <a:close/>
              </a:path>
            </a:pathLst>
          </a:custGeom>
          <a:blipFill>
            <a:blip r:embed="rId2"/>
            <a:stretch>
              <a:fillRect t="-50054" b="-50054"/>
            </a:stretch>
          </a:blipFill>
        </p:spPr>
        <p:txBody>
          <a:bodyPr/>
          <a:lstStyle/>
          <a:p>
            <a:endParaRPr lang="fr-FR"/>
          </a:p>
        </p:txBody>
      </p:sp>
      <p:grpSp>
        <p:nvGrpSpPr>
          <p:cNvPr id="3" name="Group 3"/>
          <p:cNvGrpSpPr/>
          <p:nvPr/>
        </p:nvGrpSpPr>
        <p:grpSpPr>
          <a:xfrm>
            <a:off x="15570420" y="84850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159989" y="94107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14949345" y="9521340"/>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a:off x="-493027" y="2739358"/>
            <a:ext cx="9326110" cy="6208525"/>
          </a:xfrm>
          <a:custGeom>
            <a:avLst/>
            <a:gdLst/>
            <a:ahLst/>
            <a:cxnLst/>
            <a:rect l="l" t="t" r="r" b="b"/>
            <a:pathLst>
              <a:path w="9326110" h="6208525">
                <a:moveTo>
                  <a:pt x="0" y="0"/>
                </a:moveTo>
                <a:lnTo>
                  <a:pt x="9326110" y="0"/>
                </a:lnTo>
                <a:lnTo>
                  <a:pt x="9326110" y="6208525"/>
                </a:lnTo>
                <a:lnTo>
                  <a:pt x="0" y="6208525"/>
                </a:lnTo>
                <a:lnTo>
                  <a:pt x="0" y="0"/>
                </a:lnTo>
                <a:close/>
              </a:path>
            </a:pathLst>
          </a:custGeom>
          <a:blipFill>
            <a:blip r:embed="rId5"/>
            <a:stretch>
              <a:fillRect/>
            </a:stretch>
          </a:blipFill>
        </p:spPr>
        <p:txBody>
          <a:bodyPr/>
          <a:lstStyle/>
          <a:p>
            <a:endParaRPr lang="fr-FR"/>
          </a:p>
        </p:txBody>
      </p:sp>
      <p:sp>
        <p:nvSpPr>
          <p:cNvPr id="12" name="TextBox 12"/>
          <p:cNvSpPr txBox="1"/>
          <p:nvPr/>
        </p:nvSpPr>
        <p:spPr>
          <a:xfrm>
            <a:off x="9016461" y="957275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3" name="TextBox 13"/>
          <p:cNvSpPr txBox="1"/>
          <p:nvPr/>
        </p:nvSpPr>
        <p:spPr>
          <a:xfrm>
            <a:off x="1031557" y="9582277"/>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4" name="TextBox 14"/>
          <p:cNvSpPr txBox="1"/>
          <p:nvPr/>
        </p:nvSpPr>
        <p:spPr>
          <a:xfrm>
            <a:off x="12318240" y="9553702"/>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5" name="TextBox 15"/>
          <p:cNvSpPr txBox="1"/>
          <p:nvPr/>
        </p:nvSpPr>
        <p:spPr>
          <a:xfrm>
            <a:off x="15549062" y="956322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6" name="TextBox 16"/>
          <p:cNvSpPr txBox="1"/>
          <p:nvPr/>
        </p:nvSpPr>
        <p:spPr>
          <a:xfrm>
            <a:off x="6107002" y="9591802"/>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7" name="Freeform 17"/>
          <p:cNvSpPr/>
          <p:nvPr/>
        </p:nvSpPr>
        <p:spPr>
          <a:xfrm>
            <a:off x="11713271" y="106243"/>
            <a:ext cx="9948066" cy="1844914"/>
          </a:xfrm>
          <a:custGeom>
            <a:avLst/>
            <a:gdLst/>
            <a:ahLst/>
            <a:cxnLst/>
            <a:rect l="l" t="t" r="r" b="b"/>
            <a:pathLst>
              <a:path w="9948066" h="1844914">
                <a:moveTo>
                  <a:pt x="0" y="0"/>
                </a:moveTo>
                <a:lnTo>
                  <a:pt x="9948066" y="0"/>
                </a:lnTo>
                <a:lnTo>
                  <a:pt x="9948066" y="1844914"/>
                </a:lnTo>
                <a:lnTo>
                  <a:pt x="0" y="1844914"/>
                </a:lnTo>
                <a:lnTo>
                  <a:pt x="0" y="0"/>
                </a:lnTo>
                <a:close/>
              </a:path>
            </a:pathLst>
          </a:custGeom>
          <a:blipFill>
            <a:blip>
              <a:alphaModFix amt="6999"/>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8" name="TextBox 18"/>
          <p:cNvSpPr txBox="1"/>
          <p:nvPr/>
        </p:nvSpPr>
        <p:spPr>
          <a:xfrm>
            <a:off x="9144000" y="472007"/>
            <a:ext cx="12010392" cy="1104892"/>
          </a:xfrm>
          <a:prstGeom prst="rect">
            <a:avLst/>
          </a:prstGeom>
        </p:spPr>
        <p:txBody>
          <a:bodyPr lIns="0" tIns="0" rIns="0" bIns="0" rtlCol="0" anchor="t">
            <a:spAutoFit/>
          </a:bodyPr>
          <a:lstStyle/>
          <a:p>
            <a:pPr algn="ctr">
              <a:lnSpc>
                <a:spcPts val="8865"/>
              </a:lnSpc>
              <a:spcBef>
                <a:spcPct val="0"/>
              </a:spcBef>
            </a:pPr>
            <a:r>
              <a:rPr lang="en-US" sz="6332" b="1">
                <a:solidFill>
                  <a:srgbClr val="FFFFFF"/>
                </a:solidFill>
                <a:latin typeface="Bebas Neue Bold"/>
                <a:ea typeface="Bebas Neue Bold"/>
                <a:cs typeface="Bebas Neue Bold"/>
                <a:sym typeface="Bebas Neue Bold"/>
              </a:rPr>
              <a:t>changer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26301" y="2378541"/>
            <a:ext cx="25287420" cy="5333347"/>
          </a:xfrm>
          <a:custGeom>
            <a:avLst/>
            <a:gdLst/>
            <a:ahLst/>
            <a:cxnLst/>
            <a:rect l="l" t="t" r="r" b="b"/>
            <a:pathLst>
              <a:path w="25287420" h="5333347">
                <a:moveTo>
                  <a:pt x="0" y="0"/>
                </a:moveTo>
                <a:lnTo>
                  <a:pt x="25287420" y="0"/>
                </a:lnTo>
                <a:lnTo>
                  <a:pt x="25287420" y="5333347"/>
                </a:lnTo>
                <a:lnTo>
                  <a:pt x="0" y="533334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a:off x="10137672" y="658927"/>
            <a:ext cx="7870389" cy="8152003"/>
          </a:xfrm>
          <a:custGeom>
            <a:avLst/>
            <a:gdLst/>
            <a:ahLst/>
            <a:cxnLst/>
            <a:rect l="l" t="t" r="r" b="b"/>
            <a:pathLst>
              <a:path w="7870389" h="8152003">
                <a:moveTo>
                  <a:pt x="0" y="0"/>
                </a:moveTo>
                <a:lnTo>
                  <a:pt x="7870389" y="0"/>
                </a:lnTo>
                <a:lnTo>
                  <a:pt x="7870389" y="8152004"/>
                </a:lnTo>
                <a:lnTo>
                  <a:pt x="0" y="8152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4" name="Group 4"/>
          <p:cNvGrpSpPr/>
          <p:nvPr/>
        </p:nvGrpSpPr>
        <p:grpSpPr>
          <a:xfrm>
            <a:off x="-279939" y="9258300"/>
            <a:ext cx="18288000" cy="1028700"/>
            <a:chOff x="0" y="0"/>
            <a:chExt cx="3762963" cy="211667"/>
          </a:xfrm>
        </p:grpSpPr>
        <p:sp>
          <p:nvSpPr>
            <p:cNvPr id="5" name="Freeform 5"/>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6" name="TextBox 6"/>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7" name="TextBox 7"/>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8" name="Freeform 8"/>
          <p:cNvSpPr/>
          <p:nvPr/>
        </p:nvSpPr>
        <p:spPr>
          <a:xfrm>
            <a:off x="701136" y="9336185"/>
            <a:ext cx="4048565" cy="853879"/>
          </a:xfrm>
          <a:custGeom>
            <a:avLst/>
            <a:gdLst/>
            <a:ahLst/>
            <a:cxnLst/>
            <a:rect l="l" t="t" r="r" b="b"/>
            <a:pathLst>
              <a:path w="4048565" h="853879">
                <a:moveTo>
                  <a:pt x="0" y="0"/>
                </a:moveTo>
                <a:lnTo>
                  <a:pt x="4048565" y="0"/>
                </a:lnTo>
                <a:lnTo>
                  <a:pt x="4048565" y="853880"/>
                </a:lnTo>
                <a:lnTo>
                  <a:pt x="0" y="85388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9" name="TextBox 9"/>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0" name="TextBox 10"/>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1" name="TextBox 11"/>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2" name="TextBox 12"/>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3" name="TextBox 13"/>
          <p:cNvSpPr txBox="1"/>
          <p:nvPr/>
        </p:nvSpPr>
        <p:spPr>
          <a:xfrm>
            <a:off x="701136" y="2676259"/>
            <a:ext cx="8115300" cy="4810656"/>
          </a:xfrm>
          <a:prstGeom prst="rect">
            <a:avLst/>
          </a:prstGeom>
        </p:spPr>
        <p:txBody>
          <a:bodyPr lIns="0" tIns="0" rIns="0" bIns="0" rtlCol="0" anchor="t">
            <a:spAutoFit/>
          </a:bodyPr>
          <a:lstStyle/>
          <a:p>
            <a:pPr algn="just">
              <a:lnSpc>
                <a:spcPts val="6270"/>
              </a:lnSpc>
            </a:pPr>
            <a:r>
              <a:rPr lang="en-US" sz="4479" b="1">
                <a:solidFill>
                  <a:srgbClr val="FFFFFF"/>
                </a:solidFill>
                <a:latin typeface="Poppins Bold"/>
                <a:ea typeface="Poppins Bold"/>
                <a:cs typeface="Poppins Bold"/>
                <a:sym typeface="Poppins Bold"/>
              </a:rPr>
              <a:t>Au programme :</a:t>
            </a:r>
          </a:p>
          <a:p>
            <a:pPr algn="just">
              <a:lnSpc>
                <a:spcPts val="3610"/>
              </a:lnSpc>
            </a:pPr>
            <a:endParaRPr lang="en-US" sz="4479" b="1">
              <a:solidFill>
                <a:srgbClr val="FFFFFF"/>
              </a:solidFill>
              <a:latin typeface="Poppins Bold"/>
              <a:ea typeface="Poppins Bold"/>
              <a:cs typeface="Poppins Bold"/>
              <a:sym typeface="Poppins Bold"/>
            </a:endParaRPr>
          </a:p>
          <a:p>
            <a:pPr algn="just">
              <a:lnSpc>
                <a:spcPts val="4170"/>
              </a:lnSpc>
            </a:pPr>
            <a:r>
              <a:rPr lang="en-US" sz="2979" b="1">
                <a:solidFill>
                  <a:srgbClr val="FFFFFF"/>
                </a:solidFill>
                <a:latin typeface="Poppins Bold"/>
                <a:ea typeface="Poppins Bold"/>
                <a:cs typeface="Poppins Bold"/>
                <a:sym typeface="Poppins Bold"/>
              </a:rPr>
              <a:t>Introduction </a:t>
            </a:r>
            <a:r>
              <a:rPr lang="en-US" sz="2979" b="1">
                <a:solidFill>
                  <a:srgbClr val="FFFFFF"/>
                </a:solidFill>
                <a:latin typeface="Poppins Medium"/>
                <a:ea typeface="Poppins Medium"/>
                <a:cs typeface="Poppins Medium"/>
                <a:sym typeface="Poppins Medium"/>
              </a:rPr>
              <a:t>: les objectifs du projet et la méthode</a:t>
            </a:r>
          </a:p>
          <a:p>
            <a:pPr algn="just">
              <a:lnSpc>
                <a:spcPts val="3610"/>
              </a:lnSpc>
            </a:pPr>
            <a:endParaRPr lang="en-US" sz="2979" b="1">
              <a:solidFill>
                <a:srgbClr val="FFFFFF"/>
              </a:solidFill>
              <a:latin typeface="Poppins Medium"/>
              <a:ea typeface="Poppins Medium"/>
              <a:cs typeface="Poppins Medium"/>
              <a:sym typeface="Poppins Medium"/>
            </a:endParaRPr>
          </a:p>
          <a:p>
            <a:pPr algn="l">
              <a:lnSpc>
                <a:spcPts val="4170"/>
              </a:lnSpc>
            </a:pPr>
            <a:r>
              <a:rPr lang="en-US" sz="2979" b="1">
                <a:solidFill>
                  <a:srgbClr val="FFFFFF"/>
                </a:solidFill>
                <a:latin typeface="Poppins Bold"/>
                <a:ea typeface="Poppins Bold"/>
                <a:cs typeface="Poppins Bold"/>
                <a:sym typeface="Poppins Bold"/>
              </a:rPr>
              <a:t>Résultats</a:t>
            </a:r>
            <a:r>
              <a:rPr lang="en-US" sz="2979" b="1">
                <a:solidFill>
                  <a:srgbClr val="FFFFFF"/>
                </a:solidFill>
                <a:latin typeface="Poppins Medium"/>
                <a:ea typeface="Poppins Medium"/>
                <a:cs typeface="Poppins Medium"/>
                <a:sym typeface="Poppins Medium"/>
              </a:rPr>
              <a:t> : l’entraide et ses articulations avec les institutions (en 3 temps)</a:t>
            </a:r>
          </a:p>
          <a:p>
            <a:pPr algn="just">
              <a:lnSpc>
                <a:spcPts val="3610"/>
              </a:lnSpc>
            </a:pPr>
            <a:endParaRPr lang="en-US" sz="2979" b="1">
              <a:solidFill>
                <a:srgbClr val="FFFFFF"/>
              </a:solidFill>
              <a:latin typeface="Poppins Medium"/>
              <a:ea typeface="Poppins Medium"/>
              <a:cs typeface="Poppins Medium"/>
              <a:sym typeface="Poppins Medium"/>
            </a:endParaRPr>
          </a:p>
          <a:p>
            <a:pPr algn="just">
              <a:lnSpc>
                <a:spcPts val="4170"/>
              </a:lnSpc>
              <a:spcBef>
                <a:spcPct val="0"/>
              </a:spcBef>
            </a:pPr>
            <a:r>
              <a:rPr lang="en-US" sz="2979" b="1">
                <a:solidFill>
                  <a:srgbClr val="FFFFFF"/>
                </a:solidFill>
                <a:latin typeface="Poppins Bold"/>
                <a:ea typeface="Poppins Bold"/>
                <a:cs typeface="Poppins Bold"/>
                <a:sym typeface="Poppins Bold"/>
              </a:rPr>
              <a:t>Conclusions</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04" y="0"/>
            <a:ext cx="8892636" cy="10781503"/>
            <a:chOff x="0" y="0"/>
            <a:chExt cx="1183061" cy="1434353"/>
          </a:xfrm>
        </p:grpSpPr>
        <p:sp>
          <p:nvSpPr>
            <p:cNvPr id="3" name="Freeform 3"/>
            <p:cNvSpPr/>
            <p:nvPr/>
          </p:nvSpPr>
          <p:spPr>
            <a:xfrm>
              <a:off x="0" y="0"/>
              <a:ext cx="1183061" cy="1434353"/>
            </a:xfrm>
            <a:custGeom>
              <a:avLst/>
              <a:gdLst/>
              <a:ahLst/>
              <a:cxnLst/>
              <a:rect l="l" t="t" r="r" b="b"/>
              <a:pathLst>
                <a:path w="1183061" h="1434353">
                  <a:moveTo>
                    <a:pt x="0" y="0"/>
                  </a:moveTo>
                  <a:lnTo>
                    <a:pt x="1183061" y="0"/>
                  </a:lnTo>
                  <a:lnTo>
                    <a:pt x="1183061" y="1434353"/>
                  </a:lnTo>
                  <a:lnTo>
                    <a:pt x="0" y="1434353"/>
                  </a:lnTo>
                  <a:close/>
                </a:path>
              </a:pathLst>
            </a:custGeom>
            <a:blipFill>
              <a:blip r:embed="rId2"/>
              <a:stretch>
                <a:fillRect l="-30778" r="-30778"/>
              </a:stretch>
            </a:blipFill>
          </p:spPr>
          <p:txBody>
            <a:bodyPr/>
            <a:lstStyle/>
            <a:p>
              <a:endParaRPr lang="fr-FR"/>
            </a:p>
          </p:txBody>
        </p:sp>
      </p:grpSp>
      <p:grpSp>
        <p:nvGrpSpPr>
          <p:cNvPr id="4" name="Group 4"/>
          <p:cNvGrpSpPr/>
          <p:nvPr/>
        </p:nvGrpSpPr>
        <p:grpSpPr>
          <a:xfrm>
            <a:off x="15418020" y="8332667"/>
            <a:ext cx="3677555" cy="925633"/>
            <a:chOff x="0" y="0"/>
            <a:chExt cx="968574" cy="243788"/>
          </a:xfrm>
        </p:grpSpPr>
        <p:sp>
          <p:nvSpPr>
            <p:cNvPr id="5" name="Freeform 5"/>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6" name="TextBox 6"/>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15418020" y="8332667"/>
            <a:ext cx="3677555" cy="925633"/>
            <a:chOff x="0" y="0"/>
            <a:chExt cx="968574" cy="243788"/>
          </a:xfrm>
        </p:grpSpPr>
        <p:sp>
          <p:nvSpPr>
            <p:cNvPr id="9" name="Freeform 9"/>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10" name="TextBox 10"/>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12" name="Group 12"/>
          <p:cNvGrpSpPr/>
          <p:nvPr/>
        </p:nvGrpSpPr>
        <p:grpSpPr>
          <a:xfrm>
            <a:off x="0" y="9258300"/>
            <a:ext cx="18288000" cy="1028700"/>
            <a:chOff x="0" y="0"/>
            <a:chExt cx="3762963" cy="211667"/>
          </a:xfrm>
        </p:grpSpPr>
        <p:sp>
          <p:nvSpPr>
            <p:cNvPr id="13" name="Freeform 13"/>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4" name="TextBox 14"/>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5" name="Freeform 15"/>
          <p:cNvSpPr/>
          <p:nvPr/>
        </p:nvSpPr>
        <p:spPr>
          <a:xfrm>
            <a:off x="15016095" y="9402860"/>
            <a:ext cx="3008559" cy="634532"/>
          </a:xfrm>
          <a:custGeom>
            <a:avLst/>
            <a:gdLst/>
            <a:ahLst/>
            <a:cxnLst/>
            <a:rect l="l" t="t" r="r" b="b"/>
            <a:pathLst>
              <a:path w="3008559" h="634532">
                <a:moveTo>
                  <a:pt x="0" y="0"/>
                </a:moveTo>
                <a:lnTo>
                  <a:pt x="3008558" y="0"/>
                </a:lnTo>
                <a:lnTo>
                  <a:pt x="3008558" y="634533"/>
                </a:lnTo>
                <a:lnTo>
                  <a:pt x="0" y="6345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16" name="Group 16"/>
          <p:cNvGrpSpPr/>
          <p:nvPr/>
        </p:nvGrpSpPr>
        <p:grpSpPr>
          <a:xfrm>
            <a:off x="9843345" y="139163"/>
            <a:ext cx="7415955" cy="5823846"/>
            <a:chOff x="0" y="0"/>
            <a:chExt cx="9887940" cy="7765128"/>
          </a:xfrm>
        </p:grpSpPr>
        <p:grpSp>
          <p:nvGrpSpPr>
            <p:cNvPr id="17" name="Group 17"/>
            <p:cNvGrpSpPr/>
            <p:nvPr/>
          </p:nvGrpSpPr>
          <p:grpSpPr>
            <a:xfrm>
              <a:off x="1184698" y="0"/>
              <a:ext cx="8210635" cy="1545170"/>
              <a:chOff x="0" y="0"/>
              <a:chExt cx="1752382" cy="329783"/>
            </a:xfrm>
          </p:grpSpPr>
          <p:sp>
            <p:nvSpPr>
              <p:cNvPr id="18" name="Freeform 18"/>
              <p:cNvSpPr/>
              <p:nvPr/>
            </p:nvSpPr>
            <p:spPr>
              <a:xfrm>
                <a:off x="0" y="0"/>
                <a:ext cx="1752382" cy="329783"/>
              </a:xfrm>
              <a:custGeom>
                <a:avLst/>
                <a:gdLst/>
                <a:ahLst/>
                <a:cxnLst/>
                <a:rect l="l" t="t" r="r" b="b"/>
                <a:pathLst>
                  <a:path w="1752382" h="329783">
                    <a:moveTo>
                      <a:pt x="68285" y="0"/>
                    </a:moveTo>
                    <a:lnTo>
                      <a:pt x="1684097" y="0"/>
                    </a:lnTo>
                    <a:cubicBezTo>
                      <a:pt x="1702207" y="0"/>
                      <a:pt x="1719576" y="7194"/>
                      <a:pt x="1732382" y="20000"/>
                    </a:cubicBezTo>
                    <a:cubicBezTo>
                      <a:pt x="1745188" y="32806"/>
                      <a:pt x="1752382" y="50175"/>
                      <a:pt x="1752382" y="68285"/>
                    </a:cubicBezTo>
                    <a:lnTo>
                      <a:pt x="1752382" y="261498"/>
                    </a:lnTo>
                    <a:cubicBezTo>
                      <a:pt x="1752382" y="279608"/>
                      <a:pt x="1745188" y="296977"/>
                      <a:pt x="1732382" y="309783"/>
                    </a:cubicBezTo>
                    <a:cubicBezTo>
                      <a:pt x="1719576" y="322589"/>
                      <a:pt x="1702207" y="329783"/>
                      <a:pt x="1684097" y="329783"/>
                    </a:cubicBezTo>
                    <a:lnTo>
                      <a:pt x="68285" y="329783"/>
                    </a:lnTo>
                    <a:cubicBezTo>
                      <a:pt x="50175" y="329783"/>
                      <a:pt x="32806" y="322589"/>
                      <a:pt x="20000" y="309783"/>
                    </a:cubicBezTo>
                    <a:cubicBezTo>
                      <a:pt x="7194" y="296977"/>
                      <a:pt x="0" y="279608"/>
                      <a:pt x="0" y="261498"/>
                    </a:cubicBezTo>
                    <a:lnTo>
                      <a:pt x="0" y="68285"/>
                    </a:lnTo>
                    <a:cubicBezTo>
                      <a:pt x="0" y="50175"/>
                      <a:pt x="7194" y="32806"/>
                      <a:pt x="20000" y="20000"/>
                    </a:cubicBezTo>
                    <a:cubicBezTo>
                      <a:pt x="32806" y="7194"/>
                      <a:pt x="50175" y="0"/>
                      <a:pt x="68285" y="0"/>
                    </a:cubicBezTo>
                    <a:close/>
                  </a:path>
                </a:pathLst>
              </a:custGeom>
              <a:solidFill>
                <a:srgbClr val="FFFFFF"/>
              </a:solidFill>
              <a:ln w="38100" cap="rnd">
                <a:solidFill>
                  <a:srgbClr val="3C2913"/>
                </a:solidFill>
                <a:prstDash val="solid"/>
                <a:round/>
              </a:ln>
            </p:spPr>
            <p:txBody>
              <a:bodyPr/>
              <a:lstStyle/>
              <a:p>
                <a:endParaRPr lang="fr-FR"/>
              </a:p>
            </p:txBody>
          </p:sp>
          <p:sp>
            <p:nvSpPr>
              <p:cNvPr id="19" name="TextBox 19"/>
              <p:cNvSpPr txBox="1"/>
              <p:nvPr/>
            </p:nvSpPr>
            <p:spPr>
              <a:xfrm>
                <a:off x="0" y="-38100"/>
                <a:ext cx="1752382" cy="367883"/>
              </a:xfrm>
              <a:prstGeom prst="rect">
                <a:avLst/>
              </a:prstGeom>
            </p:spPr>
            <p:txBody>
              <a:bodyPr lIns="50800" tIns="50800" rIns="50800" bIns="50800" rtlCol="0" anchor="ctr"/>
              <a:lstStyle/>
              <a:p>
                <a:pPr algn="l">
                  <a:lnSpc>
                    <a:spcPts val="2660"/>
                  </a:lnSpc>
                  <a:spcBef>
                    <a:spcPct val="0"/>
                  </a:spcBef>
                </a:pPr>
                <a:endParaRPr/>
              </a:p>
            </p:txBody>
          </p:sp>
        </p:grpSp>
        <p:sp>
          <p:nvSpPr>
            <p:cNvPr id="20" name="TextBox 20"/>
            <p:cNvSpPr txBox="1"/>
            <p:nvPr/>
          </p:nvSpPr>
          <p:spPr>
            <a:xfrm>
              <a:off x="3652029" y="403370"/>
              <a:ext cx="4834424" cy="746682"/>
            </a:xfrm>
            <a:prstGeom prst="rect">
              <a:avLst/>
            </a:prstGeom>
          </p:spPr>
          <p:txBody>
            <a:bodyPr lIns="0" tIns="0" rIns="0" bIns="0" rtlCol="0" anchor="t">
              <a:spAutoFit/>
            </a:bodyPr>
            <a:lstStyle/>
            <a:p>
              <a:pPr algn="l">
                <a:lnSpc>
                  <a:spcPts val="4692"/>
                </a:lnSpc>
              </a:pPr>
              <a:r>
                <a:rPr lang="en-US" sz="3027" b="1">
                  <a:solidFill>
                    <a:srgbClr val="3C2913"/>
                  </a:solidFill>
                  <a:latin typeface="Poppins Medium"/>
                  <a:ea typeface="Poppins Medium"/>
                  <a:cs typeface="Poppins Medium"/>
                  <a:sym typeface="Poppins Medium"/>
                </a:rPr>
                <a:t>La panique</a:t>
              </a:r>
            </a:p>
          </p:txBody>
        </p:sp>
        <p:grpSp>
          <p:nvGrpSpPr>
            <p:cNvPr id="21" name="Group 21"/>
            <p:cNvGrpSpPr/>
            <p:nvPr/>
          </p:nvGrpSpPr>
          <p:grpSpPr>
            <a:xfrm>
              <a:off x="1144555" y="1777126"/>
              <a:ext cx="8210635" cy="2250439"/>
              <a:chOff x="0" y="0"/>
              <a:chExt cx="1752382" cy="480307"/>
            </a:xfrm>
          </p:grpSpPr>
          <p:sp>
            <p:nvSpPr>
              <p:cNvPr id="22" name="Freeform 22"/>
              <p:cNvSpPr/>
              <p:nvPr/>
            </p:nvSpPr>
            <p:spPr>
              <a:xfrm>
                <a:off x="0" y="0"/>
                <a:ext cx="1752382" cy="480308"/>
              </a:xfrm>
              <a:custGeom>
                <a:avLst/>
                <a:gdLst/>
                <a:ahLst/>
                <a:cxnLst/>
                <a:rect l="l" t="t" r="r" b="b"/>
                <a:pathLst>
                  <a:path w="1752382" h="480308">
                    <a:moveTo>
                      <a:pt x="68285" y="0"/>
                    </a:moveTo>
                    <a:lnTo>
                      <a:pt x="1684097" y="0"/>
                    </a:lnTo>
                    <a:cubicBezTo>
                      <a:pt x="1702207" y="0"/>
                      <a:pt x="1719576" y="7194"/>
                      <a:pt x="1732382" y="20000"/>
                    </a:cubicBezTo>
                    <a:cubicBezTo>
                      <a:pt x="1745188" y="32806"/>
                      <a:pt x="1752382" y="50175"/>
                      <a:pt x="1752382" y="68285"/>
                    </a:cubicBezTo>
                    <a:lnTo>
                      <a:pt x="1752382" y="412022"/>
                    </a:lnTo>
                    <a:cubicBezTo>
                      <a:pt x="1752382" y="430133"/>
                      <a:pt x="1745188" y="447501"/>
                      <a:pt x="1732382" y="460307"/>
                    </a:cubicBezTo>
                    <a:cubicBezTo>
                      <a:pt x="1719576" y="473113"/>
                      <a:pt x="1702207" y="480308"/>
                      <a:pt x="1684097" y="480308"/>
                    </a:cubicBezTo>
                    <a:lnTo>
                      <a:pt x="68285" y="480308"/>
                    </a:lnTo>
                    <a:cubicBezTo>
                      <a:pt x="50175" y="480308"/>
                      <a:pt x="32806" y="473113"/>
                      <a:pt x="20000" y="460307"/>
                    </a:cubicBezTo>
                    <a:cubicBezTo>
                      <a:pt x="7194" y="447501"/>
                      <a:pt x="0" y="430133"/>
                      <a:pt x="0" y="412022"/>
                    </a:cubicBezTo>
                    <a:lnTo>
                      <a:pt x="0" y="68285"/>
                    </a:lnTo>
                    <a:cubicBezTo>
                      <a:pt x="0" y="50175"/>
                      <a:pt x="7194" y="32806"/>
                      <a:pt x="20000" y="20000"/>
                    </a:cubicBezTo>
                    <a:cubicBezTo>
                      <a:pt x="32806" y="7194"/>
                      <a:pt x="50175" y="0"/>
                      <a:pt x="68285" y="0"/>
                    </a:cubicBezTo>
                    <a:close/>
                  </a:path>
                </a:pathLst>
              </a:custGeom>
              <a:solidFill>
                <a:srgbClr val="FFFFFF"/>
              </a:solidFill>
              <a:ln w="38100" cap="rnd">
                <a:solidFill>
                  <a:srgbClr val="3C2913"/>
                </a:solidFill>
                <a:prstDash val="solid"/>
                <a:round/>
              </a:ln>
            </p:spPr>
            <p:txBody>
              <a:bodyPr/>
              <a:lstStyle/>
              <a:p>
                <a:endParaRPr lang="fr-FR"/>
              </a:p>
            </p:txBody>
          </p:sp>
          <p:sp>
            <p:nvSpPr>
              <p:cNvPr id="23" name="TextBox 23"/>
              <p:cNvSpPr txBox="1"/>
              <p:nvPr/>
            </p:nvSpPr>
            <p:spPr>
              <a:xfrm>
                <a:off x="0" y="-38100"/>
                <a:ext cx="1752382" cy="518407"/>
              </a:xfrm>
              <a:prstGeom prst="rect">
                <a:avLst/>
              </a:prstGeom>
            </p:spPr>
            <p:txBody>
              <a:bodyPr lIns="50800" tIns="50800" rIns="50800" bIns="50800" rtlCol="0" anchor="ctr"/>
              <a:lstStyle/>
              <a:p>
                <a:pPr algn="l">
                  <a:lnSpc>
                    <a:spcPts val="2660"/>
                  </a:lnSpc>
                  <a:spcBef>
                    <a:spcPct val="0"/>
                  </a:spcBef>
                </a:pPr>
                <a:endParaRPr/>
              </a:p>
            </p:txBody>
          </p:sp>
        </p:grpSp>
        <p:sp>
          <p:nvSpPr>
            <p:cNvPr id="24" name="TextBox 24"/>
            <p:cNvSpPr txBox="1"/>
            <p:nvPr/>
          </p:nvSpPr>
          <p:spPr>
            <a:xfrm>
              <a:off x="904465" y="2187493"/>
              <a:ext cx="8983475" cy="1539432"/>
            </a:xfrm>
            <a:prstGeom prst="rect">
              <a:avLst/>
            </a:prstGeom>
          </p:spPr>
          <p:txBody>
            <a:bodyPr lIns="0" tIns="0" rIns="0" bIns="0" rtlCol="0" anchor="t">
              <a:spAutoFit/>
            </a:bodyPr>
            <a:lstStyle/>
            <a:p>
              <a:pPr algn="ctr">
                <a:lnSpc>
                  <a:spcPts val="4692"/>
                </a:lnSpc>
              </a:pPr>
              <a:r>
                <a:rPr lang="en-US" sz="3027" b="1">
                  <a:solidFill>
                    <a:srgbClr val="3C2913"/>
                  </a:solidFill>
                  <a:latin typeface="Poppins Medium"/>
                  <a:ea typeface="Poppins Medium"/>
                  <a:cs typeface="Poppins Medium"/>
                  <a:sym typeface="Poppins Medium"/>
                </a:rPr>
                <a:t>Les comportements </a:t>
              </a:r>
            </a:p>
            <a:p>
              <a:pPr algn="ctr">
                <a:lnSpc>
                  <a:spcPts val="4692"/>
                </a:lnSpc>
              </a:pPr>
              <a:r>
                <a:rPr lang="en-US" sz="3027" b="1">
                  <a:solidFill>
                    <a:srgbClr val="3C2913"/>
                  </a:solidFill>
                  <a:latin typeface="Poppins Medium"/>
                  <a:ea typeface="Poppins Medium"/>
                  <a:cs typeface="Poppins Medium"/>
                  <a:sym typeface="Poppins Medium"/>
                </a:rPr>
                <a:t>antisociaux</a:t>
              </a:r>
            </a:p>
          </p:txBody>
        </p:sp>
        <p:grpSp>
          <p:nvGrpSpPr>
            <p:cNvPr id="25" name="Group 25"/>
            <p:cNvGrpSpPr/>
            <p:nvPr/>
          </p:nvGrpSpPr>
          <p:grpSpPr>
            <a:xfrm>
              <a:off x="1184698" y="4300702"/>
              <a:ext cx="8210635" cy="1545170"/>
              <a:chOff x="0" y="0"/>
              <a:chExt cx="1752382" cy="329783"/>
            </a:xfrm>
          </p:grpSpPr>
          <p:sp>
            <p:nvSpPr>
              <p:cNvPr id="26" name="Freeform 26"/>
              <p:cNvSpPr/>
              <p:nvPr/>
            </p:nvSpPr>
            <p:spPr>
              <a:xfrm>
                <a:off x="0" y="0"/>
                <a:ext cx="1752382" cy="329783"/>
              </a:xfrm>
              <a:custGeom>
                <a:avLst/>
                <a:gdLst/>
                <a:ahLst/>
                <a:cxnLst/>
                <a:rect l="l" t="t" r="r" b="b"/>
                <a:pathLst>
                  <a:path w="1752382" h="329783">
                    <a:moveTo>
                      <a:pt x="68285" y="0"/>
                    </a:moveTo>
                    <a:lnTo>
                      <a:pt x="1684097" y="0"/>
                    </a:lnTo>
                    <a:cubicBezTo>
                      <a:pt x="1702207" y="0"/>
                      <a:pt x="1719576" y="7194"/>
                      <a:pt x="1732382" y="20000"/>
                    </a:cubicBezTo>
                    <a:cubicBezTo>
                      <a:pt x="1745188" y="32806"/>
                      <a:pt x="1752382" y="50175"/>
                      <a:pt x="1752382" y="68285"/>
                    </a:cubicBezTo>
                    <a:lnTo>
                      <a:pt x="1752382" y="261498"/>
                    </a:lnTo>
                    <a:cubicBezTo>
                      <a:pt x="1752382" y="279608"/>
                      <a:pt x="1745188" y="296977"/>
                      <a:pt x="1732382" y="309783"/>
                    </a:cubicBezTo>
                    <a:cubicBezTo>
                      <a:pt x="1719576" y="322589"/>
                      <a:pt x="1702207" y="329783"/>
                      <a:pt x="1684097" y="329783"/>
                    </a:cubicBezTo>
                    <a:lnTo>
                      <a:pt x="68285" y="329783"/>
                    </a:lnTo>
                    <a:cubicBezTo>
                      <a:pt x="50175" y="329783"/>
                      <a:pt x="32806" y="322589"/>
                      <a:pt x="20000" y="309783"/>
                    </a:cubicBezTo>
                    <a:cubicBezTo>
                      <a:pt x="7194" y="296977"/>
                      <a:pt x="0" y="279608"/>
                      <a:pt x="0" y="261498"/>
                    </a:cubicBezTo>
                    <a:lnTo>
                      <a:pt x="0" y="68285"/>
                    </a:lnTo>
                    <a:cubicBezTo>
                      <a:pt x="0" y="50175"/>
                      <a:pt x="7194" y="32806"/>
                      <a:pt x="20000" y="20000"/>
                    </a:cubicBezTo>
                    <a:cubicBezTo>
                      <a:pt x="32806" y="7194"/>
                      <a:pt x="50175" y="0"/>
                      <a:pt x="68285" y="0"/>
                    </a:cubicBezTo>
                    <a:close/>
                  </a:path>
                </a:pathLst>
              </a:custGeom>
              <a:solidFill>
                <a:srgbClr val="FFFFFF"/>
              </a:solidFill>
              <a:ln w="38100" cap="rnd">
                <a:solidFill>
                  <a:srgbClr val="3C2913"/>
                </a:solidFill>
                <a:prstDash val="solid"/>
                <a:round/>
              </a:ln>
            </p:spPr>
            <p:txBody>
              <a:bodyPr/>
              <a:lstStyle/>
              <a:p>
                <a:endParaRPr lang="fr-FR"/>
              </a:p>
            </p:txBody>
          </p:sp>
          <p:sp>
            <p:nvSpPr>
              <p:cNvPr id="27" name="TextBox 27"/>
              <p:cNvSpPr txBox="1"/>
              <p:nvPr/>
            </p:nvSpPr>
            <p:spPr>
              <a:xfrm>
                <a:off x="0" y="-38100"/>
                <a:ext cx="1752382" cy="367883"/>
              </a:xfrm>
              <a:prstGeom prst="rect">
                <a:avLst/>
              </a:prstGeom>
            </p:spPr>
            <p:txBody>
              <a:bodyPr lIns="50800" tIns="50800" rIns="50800" bIns="50800" rtlCol="0" anchor="ctr"/>
              <a:lstStyle/>
              <a:p>
                <a:pPr algn="l">
                  <a:lnSpc>
                    <a:spcPts val="2660"/>
                  </a:lnSpc>
                  <a:spcBef>
                    <a:spcPct val="0"/>
                  </a:spcBef>
                </a:pPr>
                <a:endParaRPr/>
              </a:p>
            </p:txBody>
          </p:sp>
        </p:grpSp>
        <p:sp>
          <p:nvSpPr>
            <p:cNvPr id="28" name="Freeform 28"/>
            <p:cNvSpPr/>
            <p:nvPr/>
          </p:nvSpPr>
          <p:spPr>
            <a:xfrm>
              <a:off x="20591" y="4584436"/>
              <a:ext cx="905598" cy="977703"/>
            </a:xfrm>
            <a:custGeom>
              <a:avLst/>
              <a:gdLst/>
              <a:ahLst/>
              <a:cxnLst/>
              <a:rect l="l" t="t" r="r" b="b"/>
              <a:pathLst>
                <a:path w="905598" h="977703">
                  <a:moveTo>
                    <a:pt x="0" y="0"/>
                  </a:moveTo>
                  <a:lnTo>
                    <a:pt x="905598" y="0"/>
                  </a:lnTo>
                  <a:lnTo>
                    <a:pt x="905598" y="977703"/>
                  </a:lnTo>
                  <a:lnTo>
                    <a:pt x="0" y="977703"/>
                  </a:lnTo>
                  <a:lnTo>
                    <a:pt x="0" y="0"/>
                  </a:lnTo>
                  <a:close/>
                </a:path>
              </a:pathLst>
            </a:custGeom>
            <a:blipFill>
              <a:blip r:embed="rId6"/>
              <a:stretch>
                <a:fillRect/>
              </a:stretch>
            </a:blipFill>
          </p:spPr>
          <p:txBody>
            <a:bodyPr/>
            <a:lstStyle/>
            <a:p>
              <a:endParaRPr lang="fr-FR"/>
            </a:p>
          </p:txBody>
        </p:sp>
        <p:sp>
          <p:nvSpPr>
            <p:cNvPr id="29" name="Freeform 29"/>
            <p:cNvSpPr/>
            <p:nvPr/>
          </p:nvSpPr>
          <p:spPr>
            <a:xfrm>
              <a:off x="20591" y="134410"/>
              <a:ext cx="905598" cy="977703"/>
            </a:xfrm>
            <a:custGeom>
              <a:avLst/>
              <a:gdLst/>
              <a:ahLst/>
              <a:cxnLst/>
              <a:rect l="l" t="t" r="r" b="b"/>
              <a:pathLst>
                <a:path w="905598" h="977703">
                  <a:moveTo>
                    <a:pt x="0" y="0"/>
                  </a:moveTo>
                  <a:lnTo>
                    <a:pt x="905598" y="0"/>
                  </a:lnTo>
                  <a:lnTo>
                    <a:pt x="905598" y="977703"/>
                  </a:lnTo>
                  <a:lnTo>
                    <a:pt x="0" y="977703"/>
                  </a:lnTo>
                  <a:lnTo>
                    <a:pt x="0" y="0"/>
                  </a:lnTo>
                  <a:close/>
                </a:path>
              </a:pathLst>
            </a:custGeom>
            <a:blipFill>
              <a:blip r:embed="rId6"/>
              <a:stretch>
                <a:fillRect/>
              </a:stretch>
            </a:blipFill>
          </p:spPr>
          <p:txBody>
            <a:bodyPr/>
            <a:lstStyle/>
            <a:p>
              <a:endParaRPr lang="fr-FR"/>
            </a:p>
          </p:txBody>
        </p:sp>
        <p:sp>
          <p:nvSpPr>
            <p:cNvPr id="30" name="Freeform 30"/>
            <p:cNvSpPr/>
            <p:nvPr/>
          </p:nvSpPr>
          <p:spPr>
            <a:xfrm>
              <a:off x="0" y="2254909"/>
              <a:ext cx="905598" cy="977703"/>
            </a:xfrm>
            <a:custGeom>
              <a:avLst/>
              <a:gdLst/>
              <a:ahLst/>
              <a:cxnLst/>
              <a:rect l="l" t="t" r="r" b="b"/>
              <a:pathLst>
                <a:path w="905598" h="977703">
                  <a:moveTo>
                    <a:pt x="0" y="0"/>
                  </a:moveTo>
                  <a:lnTo>
                    <a:pt x="905598" y="0"/>
                  </a:lnTo>
                  <a:lnTo>
                    <a:pt x="905598" y="977703"/>
                  </a:lnTo>
                  <a:lnTo>
                    <a:pt x="0" y="977703"/>
                  </a:lnTo>
                  <a:lnTo>
                    <a:pt x="0" y="0"/>
                  </a:lnTo>
                  <a:close/>
                </a:path>
              </a:pathLst>
            </a:custGeom>
            <a:blipFill>
              <a:blip r:embed="rId6"/>
              <a:stretch>
                <a:fillRect/>
              </a:stretch>
            </a:blipFill>
          </p:spPr>
          <p:txBody>
            <a:bodyPr/>
            <a:lstStyle/>
            <a:p>
              <a:endParaRPr lang="fr-FR"/>
            </a:p>
          </p:txBody>
        </p:sp>
        <p:sp>
          <p:nvSpPr>
            <p:cNvPr id="31" name="TextBox 31"/>
            <p:cNvSpPr txBox="1"/>
            <p:nvPr/>
          </p:nvSpPr>
          <p:spPr>
            <a:xfrm>
              <a:off x="1863658" y="4633271"/>
              <a:ext cx="7371874" cy="746682"/>
            </a:xfrm>
            <a:prstGeom prst="rect">
              <a:avLst/>
            </a:prstGeom>
          </p:spPr>
          <p:txBody>
            <a:bodyPr lIns="0" tIns="0" rIns="0" bIns="0" rtlCol="0" anchor="t">
              <a:spAutoFit/>
            </a:bodyPr>
            <a:lstStyle/>
            <a:p>
              <a:pPr algn="l">
                <a:lnSpc>
                  <a:spcPts val="4692"/>
                </a:lnSpc>
              </a:pPr>
              <a:r>
                <a:rPr lang="en-US" sz="3027" b="1">
                  <a:solidFill>
                    <a:srgbClr val="3C2913"/>
                  </a:solidFill>
                  <a:latin typeface="Poppins Medium"/>
                  <a:ea typeface="Poppins Medium"/>
                  <a:cs typeface="Poppins Medium"/>
                  <a:sym typeface="Poppins Medium"/>
                </a:rPr>
                <a:t>Les gens sont impuissants</a:t>
              </a:r>
            </a:p>
          </p:txBody>
        </p:sp>
        <p:grpSp>
          <p:nvGrpSpPr>
            <p:cNvPr id="32" name="Group 32"/>
            <p:cNvGrpSpPr/>
            <p:nvPr/>
          </p:nvGrpSpPr>
          <p:grpSpPr>
            <a:xfrm>
              <a:off x="1184698" y="6219957"/>
              <a:ext cx="8210635" cy="1545170"/>
              <a:chOff x="0" y="0"/>
              <a:chExt cx="1752382" cy="329783"/>
            </a:xfrm>
          </p:grpSpPr>
          <p:sp>
            <p:nvSpPr>
              <p:cNvPr id="33" name="Freeform 33"/>
              <p:cNvSpPr/>
              <p:nvPr/>
            </p:nvSpPr>
            <p:spPr>
              <a:xfrm>
                <a:off x="0" y="0"/>
                <a:ext cx="1752382" cy="329783"/>
              </a:xfrm>
              <a:custGeom>
                <a:avLst/>
                <a:gdLst/>
                <a:ahLst/>
                <a:cxnLst/>
                <a:rect l="l" t="t" r="r" b="b"/>
                <a:pathLst>
                  <a:path w="1752382" h="329783">
                    <a:moveTo>
                      <a:pt x="68285" y="0"/>
                    </a:moveTo>
                    <a:lnTo>
                      <a:pt x="1684097" y="0"/>
                    </a:lnTo>
                    <a:cubicBezTo>
                      <a:pt x="1702207" y="0"/>
                      <a:pt x="1719576" y="7194"/>
                      <a:pt x="1732382" y="20000"/>
                    </a:cubicBezTo>
                    <a:cubicBezTo>
                      <a:pt x="1745188" y="32806"/>
                      <a:pt x="1752382" y="50175"/>
                      <a:pt x="1752382" y="68285"/>
                    </a:cubicBezTo>
                    <a:lnTo>
                      <a:pt x="1752382" y="261498"/>
                    </a:lnTo>
                    <a:cubicBezTo>
                      <a:pt x="1752382" y="279608"/>
                      <a:pt x="1745188" y="296977"/>
                      <a:pt x="1732382" y="309783"/>
                    </a:cubicBezTo>
                    <a:cubicBezTo>
                      <a:pt x="1719576" y="322589"/>
                      <a:pt x="1702207" y="329783"/>
                      <a:pt x="1684097" y="329783"/>
                    </a:cubicBezTo>
                    <a:lnTo>
                      <a:pt x="68285" y="329783"/>
                    </a:lnTo>
                    <a:cubicBezTo>
                      <a:pt x="50175" y="329783"/>
                      <a:pt x="32806" y="322589"/>
                      <a:pt x="20000" y="309783"/>
                    </a:cubicBezTo>
                    <a:cubicBezTo>
                      <a:pt x="7194" y="296977"/>
                      <a:pt x="0" y="279608"/>
                      <a:pt x="0" y="261498"/>
                    </a:cubicBezTo>
                    <a:lnTo>
                      <a:pt x="0" y="68285"/>
                    </a:lnTo>
                    <a:cubicBezTo>
                      <a:pt x="0" y="50175"/>
                      <a:pt x="7194" y="32806"/>
                      <a:pt x="20000" y="20000"/>
                    </a:cubicBezTo>
                    <a:cubicBezTo>
                      <a:pt x="32806" y="7194"/>
                      <a:pt x="50175" y="0"/>
                      <a:pt x="68285" y="0"/>
                    </a:cubicBezTo>
                    <a:close/>
                  </a:path>
                </a:pathLst>
              </a:custGeom>
              <a:solidFill>
                <a:srgbClr val="FFFFFF"/>
              </a:solidFill>
              <a:ln w="38100" cap="rnd">
                <a:solidFill>
                  <a:srgbClr val="3C2913"/>
                </a:solidFill>
                <a:prstDash val="solid"/>
                <a:round/>
              </a:ln>
            </p:spPr>
            <p:txBody>
              <a:bodyPr/>
              <a:lstStyle/>
              <a:p>
                <a:endParaRPr lang="fr-FR"/>
              </a:p>
            </p:txBody>
          </p:sp>
          <p:sp>
            <p:nvSpPr>
              <p:cNvPr id="34" name="TextBox 34"/>
              <p:cNvSpPr txBox="1"/>
              <p:nvPr/>
            </p:nvSpPr>
            <p:spPr>
              <a:xfrm>
                <a:off x="0" y="-38100"/>
                <a:ext cx="1752382" cy="367883"/>
              </a:xfrm>
              <a:prstGeom prst="rect">
                <a:avLst/>
              </a:prstGeom>
            </p:spPr>
            <p:txBody>
              <a:bodyPr lIns="50800" tIns="50800" rIns="50800" bIns="50800" rtlCol="0" anchor="ctr"/>
              <a:lstStyle/>
              <a:p>
                <a:pPr algn="l">
                  <a:lnSpc>
                    <a:spcPts val="2660"/>
                  </a:lnSpc>
                  <a:spcBef>
                    <a:spcPct val="0"/>
                  </a:spcBef>
                </a:pPr>
                <a:endParaRPr/>
              </a:p>
            </p:txBody>
          </p:sp>
        </p:grpSp>
        <p:sp>
          <p:nvSpPr>
            <p:cNvPr id="35" name="Freeform 35"/>
            <p:cNvSpPr/>
            <p:nvPr/>
          </p:nvSpPr>
          <p:spPr>
            <a:xfrm>
              <a:off x="20591" y="6503691"/>
              <a:ext cx="905598" cy="977703"/>
            </a:xfrm>
            <a:custGeom>
              <a:avLst/>
              <a:gdLst/>
              <a:ahLst/>
              <a:cxnLst/>
              <a:rect l="l" t="t" r="r" b="b"/>
              <a:pathLst>
                <a:path w="905598" h="977703">
                  <a:moveTo>
                    <a:pt x="0" y="0"/>
                  </a:moveTo>
                  <a:lnTo>
                    <a:pt x="905598" y="0"/>
                  </a:lnTo>
                  <a:lnTo>
                    <a:pt x="905598" y="977703"/>
                  </a:lnTo>
                  <a:lnTo>
                    <a:pt x="0" y="977703"/>
                  </a:lnTo>
                  <a:lnTo>
                    <a:pt x="0" y="0"/>
                  </a:lnTo>
                  <a:close/>
                </a:path>
              </a:pathLst>
            </a:custGeom>
            <a:blipFill>
              <a:blip r:embed="rId6"/>
              <a:stretch>
                <a:fillRect/>
              </a:stretch>
            </a:blipFill>
          </p:spPr>
          <p:txBody>
            <a:bodyPr/>
            <a:lstStyle/>
            <a:p>
              <a:endParaRPr lang="fr-FR"/>
            </a:p>
          </p:txBody>
        </p:sp>
        <p:sp>
          <p:nvSpPr>
            <p:cNvPr id="36" name="TextBox 36"/>
            <p:cNvSpPr txBox="1"/>
            <p:nvPr/>
          </p:nvSpPr>
          <p:spPr>
            <a:xfrm>
              <a:off x="2051629" y="6552526"/>
              <a:ext cx="6769431" cy="746682"/>
            </a:xfrm>
            <a:prstGeom prst="rect">
              <a:avLst/>
            </a:prstGeom>
          </p:spPr>
          <p:txBody>
            <a:bodyPr lIns="0" tIns="0" rIns="0" bIns="0" rtlCol="0" anchor="t">
              <a:spAutoFit/>
            </a:bodyPr>
            <a:lstStyle/>
            <a:p>
              <a:pPr algn="l">
                <a:lnSpc>
                  <a:spcPts val="4692"/>
                </a:lnSpc>
              </a:pPr>
              <a:r>
                <a:rPr lang="en-US" sz="3027" b="1">
                  <a:solidFill>
                    <a:srgbClr val="3C2913"/>
                  </a:solidFill>
                  <a:latin typeface="Poppins Medium"/>
                  <a:ea typeface="Poppins Medium"/>
                  <a:cs typeface="Poppins Medium"/>
                  <a:sym typeface="Poppins Medium"/>
                </a:rPr>
                <a:t>Les foules sont stupides</a:t>
              </a:r>
            </a:p>
          </p:txBody>
        </p:sp>
      </p:grpSp>
      <p:sp>
        <p:nvSpPr>
          <p:cNvPr id="37" name="TextBox 37"/>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38" name="TextBox 38"/>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39" name="TextBox 39"/>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40" name="TextBox 40"/>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41" name="TextBox 41"/>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42" name="TextBox 42"/>
          <p:cNvSpPr txBox="1"/>
          <p:nvPr/>
        </p:nvSpPr>
        <p:spPr>
          <a:xfrm>
            <a:off x="437928" y="3998245"/>
            <a:ext cx="7771972" cy="2300814"/>
          </a:xfrm>
          <a:prstGeom prst="rect">
            <a:avLst/>
          </a:prstGeom>
        </p:spPr>
        <p:txBody>
          <a:bodyPr lIns="0" tIns="0" rIns="0" bIns="0" rtlCol="0" anchor="t">
            <a:spAutoFit/>
          </a:bodyPr>
          <a:lstStyle/>
          <a:p>
            <a:pPr algn="r">
              <a:lnSpc>
                <a:spcPts val="9208"/>
              </a:lnSpc>
            </a:pPr>
            <a:r>
              <a:rPr lang="en-US" sz="7083">
                <a:solidFill>
                  <a:srgbClr val="FFFFFF"/>
                </a:solidFill>
                <a:latin typeface="Anton"/>
                <a:ea typeface="Anton"/>
                <a:cs typeface="Anton"/>
                <a:sym typeface="Anton"/>
              </a:rPr>
              <a:t>des mythes à</a:t>
            </a:r>
          </a:p>
          <a:p>
            <a:pPr algn="r">
              <a:lnSpc>
                <a:spcPts val="9208"/>
              </a:lnSpc>
            </a:pPr>
            <a:r>
              <a:rPr lang="en-US" sz="7083">
                <a:solidFill>
                  <a:srgbClr val="FFFFFF"/>
                </a:solidFill>
                <a:latin typeface="Anton"/>
                <a:ea typeface="Anton"/>
                <a:cs typeface="Anton"/>
                <a:sym typeface="Anton"/>
              </a:rPr>
              <a:t>déconstruire</a:t>
            </a:r>
          </a:p>
        </p:txBody>
      </p:sp>
      <p:sp>
        <p:nvSpPr>
          <p:cNvPr id="43" name="TextBox 43"/>
          <p:cNvSpPr txBox="1"/>
          <p:nvPr/>
        </p:nvSpPr>
        <p:spPr>
          <a:xfrm>
            <a:off x="437928" y="8304098"/>
            <a:ext cx="889029"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2001</a:t>
            </a:r>
          </a:p>
        </p:txBody>
      </p:sp>
      <p:sp>
        <p:nvSpPr>
          <p:cNvPr id="44" name="Freeform 44"/>
          <p:cNvSpPr/>
          <p:nvPr/>
        </p:nvSpPr>
        <p:spPr>
          <a:xfrm>
            <a:off x="5102440" y="7583657"/>
            <a:ext cx="9029939" cy="1674643"/>
          </a:xfrm>
          <a:custGeom>
            <a:avLst/>
            <a:gdLst/>
            <a:ahLst/>
            <a:cxnLst/>
            <a:rect l="l" t="t" r="r" b="b"/>
            <a:pathLst>
              <a:path w="9029939" h="1674643">
                <a:moveTo>
                  <a:pt x="0" y="0"/>
                </a:moveTo>
                <a:lnTo>
                  <a:pt x="9029938" y="0"/>
                </a:lnTo>
                <a:lnTo>
                  <a:pt x="9029938" y="1674643"/>
                </a:lnTo>
                <a:lnTo>
                  <a:pt x="0" y="1674643"/>
                </a:lnTo>
                <a:lnTo>
                  <a:pt x="0" y="0"/>
                </a:lnTo>
                <a:close/>
              </a:path>
            </a:pathLst>
          </a:custGeom>
          <a:blipFill>
            <a:blip>
              <a:alphaModFix amt="6999"/>
              <a:extLst>
                <a:ext uri="{96DAC541-7B7A-43D3-8B79-37D633B846F1}">
                  <asvg:svgBlip xmlns:asvg="http://schemas.microsoft.com/office/drawing/2016/SVG/main" r:embed="rId7"/>
                </a:ext>
              </a:extLst>
            </a:blip>
            <a:stretch>
              <a:fillRect/>
            </a:stretch>
          </a:blipFill>
        </p:spPr>
        <p:txBody>
          <a:bodyPr/>
          <a:lstStyle/>
          <a:p>
            <a:endParaRPr lang="fr-FR"/>
          </a:p>
        </p:txBody>
      </p:sp>
      <p:sp>
        <p:nvSpPr>
          <p:cNvPr id="45" name="TextBox 45"/>
          <p:cNvSpPr txBox="1"/>
          <p:nvPr/>
        </p:nvSpPr>
        <p:spPr>
          <a:xfrm>
            <a:off x="5102440" y="7989466"/>
            <a:ext cx="3348355" cy="1017485"/>
          </a:xfrm>
          <a:prstGeom prst="rect">
            <a:avLst/>
          </a:prstGeom>
        </p:spPr>
        <p:txBody>
          <a:bodyPr lIns="0" tIns="0" rIns="0" bIns="0" rtlCol="0" anchor="t">
            <a:spAutoFit/>
          </a:bodyPr>
          <a:lstStyle/>
          <a:p>
            <a:pPr algn="ctr">
              <a:lnSpc>
                <a:spcPts val="8230"/>
              </a:lnSpc>
              <a:spcBef>
                <a:spcPct val="0"/>
              </a:spcBef>
            </a:pPr>
            <a:r>
              <a:rPr lang="en-US" sz="5879" b="1">
                <a:solidFill>
                  <a:srgbClr val="FFFFFF"/>
                </a:solidFill>
                <a:latin typeface="Bebas Neue Bold"/>
                <a:ea typeface="Bebas Neue Bold"/>
                <a:cs typeface="Bebas Neue Bold"/>
                <a:sym typeface="Bebas Neue Bold"/>
              </a:rPr>
              <a:t>et un constat</a:t>
            </a:r>
          </a:p>
        </p:txBody>
      </p:sp>
      <p:sp>
        <p:nvSpPr>
          <p:cNvPr id="46" name="TextBox 46"/>
          <p:cNvSpPr txBox="1"/>
          <p:nvPr/>
        </p:nvSpPr>
        <p:spPr>
          <a:xfrm>
            <a:off x="8955861" y="8125198"/>
            <a:ext cx="4931410" cy="765072"/>
          </a:xfrm>
          <a:prstGeom prst="rect">
            <a:avLst/>
          </a:prstGeom>
        </p:spPr>
        <p:txBody>
          <a:bodyPr lIns="0" tIns="0" rIns="0" bIns="0" rtlCol="0" anchor="t">
            <a:spAutoFit/>
          </a:bodyPr>
          <a:lstStyle/>
          <a:p>
            <a:pPr algn="ctr">
              <a:lnSpc>
                <a:spcPts val="6130"/>
              </a:lnSpc>
              <a:spcBef>
                <a:spcPct val="0"/>
              </a:spcBef>
            </a:pPr>
            <a:r>
              <a:rPr lang="en-US" sz="4379" b="1">
                <a:solidFill>
                  <a:srgbClr val="000000"/>
                </a:solidFill>
                <a:latin typeface="Bebas Neue Bold"/>
                <a:ea typeface="Bebas Neue Bold"/>
                <a:cs typeface="Bebas Neue Bold"/>
                <a:sym typeface="Bebas Neue Bold"/>
              </a:rPr>
              <a:t>L’entraide est invisibilisée</a:t>
            </a:r>
          </a:p>
        </p:txBody>
      </p:sp>
      <p:sp>
        <p:nvSpPr>
          <p:cNvPr id="47" name="TextBox 47"/>
          <p:cNvSpPr txBox="1"/>
          <p:nvPr/>
        </p:nvSpPr>
        <p:spPr>
          <a:xfrm>
            <a:off x="10968514" y="6180808"/>
            <a:ext cx="5837514" cy="1259735"/>
          </a:xfrm>
          <a:prstGeom prst="rect">
            <a:avLst/>
          </a:prstGeom>
        </p:spPr>
        <p:txBody>
          <a:bodyPr lIns="0" tIns="0" rIns="0" bIns="0" rtlCol="0" anchor="t">
            <a:spAutoFit/>
          </a:bodyPr>
          <a:lstStyle/>
          <a:p>
            <a:pPr algn="just">
              <a:lnSpc>
                <a:spcPts val="2490"/>
              </a:lnSpc>
              <a:spcBef>
                <a:spcPct val="0"/>
              </a:spcBef>
            </a:pPr>
            <a:r>
              <a:rPr lang="en-US" sz="1779" b="1">
                <a:solidFill>
                  <a:srgbClr val="000000"/>
                </a:solidFill>
                <a:latin typeface="Poppins Bold"/>
                <a:ea typeface="Poppins Bold"/>
                <a:cs typeface="Poppins Bold"/>
                <a:sym typeface="Poppins Bold"/>
              </a:rPr>
              <a:t>4 mythes</a:t>
            </a:r>
            <a:r>
              <a:rPr lang="en-US" sz="1779" b="1">
                <a:solidFill>
                  <a:srgbClr val="000000"/>
                </a:solidFill>
                <a:latin typeface="Poppins Medium"/>
                <a:ea typeface="Poppins Medium"/>
                <a:cs typeface="Poppins Medium"/>
                <a:sym typeface="Poppins Medium"/>
              </a:rPr>
              <a:t> : un système légitimant la gestion verticale des crises. Les déconstruire est une condition pour que l'entraide soit reconnue comme ce qu'elle est.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21956" y="4962102"/>
            <a:ext cx="4227012" cy="3625789"/>
            <a:chOff x="0" y="0"/>
            <a:chExt cx="5636017" cy="4834385"/>
          </a:xfrm>
        </p:grpSpPr>
        <p:sp>
          <p:nvSpPr>
            <p:cNvPr id="3" name="Freeform 3"/>
            <p:cNvSpPr/>
            <p:nvPr/>
          </p:nvSpPr>
          <p:spPr>
            <a:xfrm>
              <a:off x="0" y="0"/>
              <a:ext cx="4894238" cy="4834385"/>
            </a:xfrm>
            <a:custGeom>
              <a:avLst/>
              <a:gdLst/>
              <a:ahLst/>
              <a:cxnLst/>
              <a:rect l="l" t="t" r="r" b="b"/>
              <a:pathLst>
                <a:path w="4894238" h="4834385">
                  <a:moveTo>
                    <a:pt x="0" y="0"/>
                  </a:moveTo>
                  <a:lnTo>
                    <a:pt x="4894238" y="0"/>
                  </a:lnTo>
                  <a:lnTo>
                    <a:pt x="4894238" y="4834385"/>
                  </a:lnTo>
                  <a:lnTo>
                    <a:pt x="0" y="4834385"/>
                  </a:lnTo>
                  <a:lnTo>
                    <a:pt x="0" y="0"/>
                  </a:lnTo>
                  <a:close/>
                </a:path>
              </a:pathLst>
            </a:custGeom>
            <a:blipFill>
              <a:blip r:embed="rId2"/>
              <a:stretch>
                <a:fillRect t="-873" b="-873"/>
              </a:stretch>
            </a:blipFill>
          </p:spPr>
          <p:txBody>
            <a:bodyPr/>
            <a:lstStyle/>
            <a:p>
              <a:endParaRPr lang="fr-FR"/>
            </a:p>
          </p:txBody>
        </p:sp>
        <p:sp>
          <p:nvSpPr>
            <p:cNvPr id="4" name="Freeform 4"/>
            <p:cNvSpPr/>
            <p:nvPr/>
          </p:nvSpPr>
          <p:spPr>
            <a:xfrm>
              <a:off x="1418779" y="138138"/>
              <a:ext cx="4217238" cy="3484493"/>
            </a:xfrm>
            <a:custGeom>
              <a:avLst/>
              <a:gdLst/>
              <a:ahLst/>
              <a:cxnLst/>
              <a:rect l="l" t="t" r="r" b="b"/>
              <a:pathLst>
                <a:path w="4217238" h="3484493">
                  <a:moveTo>
                    <a:pt x="0" y="0"/>
                  </a:moveTo>
                  <a:lnTo>
                    <a:pt x="4217238" y="0"/>
                  </a:lnTo>
                  <a:lnTo>
                    <a:pt x="4217238" y="3484493"/>
                  </a:lnTo>
                  <a:lnTo>
                    <a:pt x="0" y="3484493"/>
                  </a:lnTo>
                  <a:lnTo>
                    <a:pt x="0" y="0"/>
                  </a:lnTo>
                  <a:close/>
                </a:path>
              </a:pathLst>
            </a:custGeom>
            <a:blipFill>
              <a:blip r:embed="rId3"/>
              <a:stretch>
                <a:fillRect/>
              </a:stretch>
            </a:blipFill>
          </p:spPr>
          <p:txBody>
            <a:bodyPr/>
            <a:lstStyle/>
            <a:p>
              <a:endParaRPr lang="fr-FR"/>
            </a:p>
          </p:txBody>
        </p:sp>
      </p:grpSp>
      <p:grpSp>
        <p:nvGrpSpPr>
          <p:cNvPr id="5" name="Group 5"/>
          <p:cNvGrpSpPr/>
          <p:nvPr/>
        </p:nvGrpSpPr>
        <p:grpSpPr>
          <a:xfrm>
            <a:off x="15418020" y="8332667"/>
            <a:ext cx="3677555" cy="925633"/>
            <a:chOff x="0" y="0"/>
            <a:chExt cx="968574" cy="243788"/>
          </a:xfrm>
        </p:grpSpPr>
        <p:sp>
          <p:nvSpPr>
            <p:cNvPr id="6" name="Freeform 6"/>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7" name="TextBox 7"/>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9" name="Freeform 9"/>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Freeform 10"/>
          <p:cNvSpPr/>
          <p:nvPr/>
        </p:nvSpPr>
        <p:spPr>
          <a:xfrm>
            <a:off x="-604328" y="4756026"/>
            <a:ext cx="6039793" cy="6234625"/>
          </a:xfrm>
          <a:custGeom>
            <a:avLst/>
            <a:gdLst/>
            <a:ahLst/>
            <a:cxnLst/>
            <a:rect l="l" t="t" r="r" b="b"/>
            <a:pathLst>
              <a:path w="6039793" h="6234625">
                <a:moveTo>
                  <a:pt x="0" y="0"/>
                </a:moveTo>
                <a:lnTo>
                  <a:pt x="6039792" y="0"/>
                </a:lnTo>
                <a:lnTo>
                  <a:pt x="6039792" y="6234625"/>
                </a:lnTo>
                <a:lnTo>
                  <a:pt x="0" y="62346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grpSp>
        <p:nvGrpSpPr>
          <p:cNvPr id="11" name="Group 11"/>
          <p:cNvGrpSpPr/>
          <p:nvPr/>
        </p:nvGrpSpPr>
        <p:grpSpPr>
          <a:xfrm>
            <a:off x="0" y="9258300"/>
            <a:ext cx="18288000" cy="1028700"/>
            <a:chOff x="0" y="0"/>
            <a:chExt cx="3762963" cy="211667"/>
          </a:xfrm>
        </p:grpSpPr>
        <p:sp>
          <p:nvSpPr>
            <p:cNvPr id="12" name="Freeform 12"/>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3" name="TextBox 13"/>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4" name="Freeform 14"/>
          <p:cNvSpPr/>
          <p:nvPr/>
        </p:nvSpPr>
        <p:spPr>
          <a:xfrm>
            <a:off x="15016095" y="9402860"/>
            <a:ext cx="3008559" cy="634532"/>
          </a:xfrm>
          <a:custGeom>
            <a:avLst/>
            <a:gdLst/>
            <a:ahLst/>
            <a:cxnLst/>
            <a:rect l="l" t="t" r="r" b="b"/>
            <a:pathLst>
              <a:path w="3008559" h="634532">
                <a:moveTo>
                  <a:pt x="0" y="0"/>
                </a:moveTo>
                <a:lnTo>
                  <a:pt x="3008558" y="0"/>
                </a:lnTo>
                <a:lnTo>
                  <a:pt x="3008558" y="634533"/>
                </a:lnTo>
                <a:lnTo>
                  <a:pt x="0" y="6345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a:off x="268988" y="1957153"/>
            <a:ext cx="4118244" cy="2156462"/>
          </a:xfrm>
          <a:custGeom>
            <a:avLst/>
            <a:gdLst/>
            <a:ahLst/>
            <a:cxnLst/>
            <a:rect l="l" t="t" r="r" b="b"/>
            <a:pathLst>
              <a:path w="4118244" h="2156462">
                <a:moveTo>
                  <a:pt x="0" y="0"/>
                </a:moveTo>
                <a:lnTo>
                  <a:pt x="4118244" y="0"/>
                </a:lnTo>
                <a:lnTo>
                  <a:pt x="4118244" y="2156463"/>
                </a:lnTo>
                <a:lnTo>
                  <a:pt x="0" y="215646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6" name="TextBox 16"/>
          <p:cNvSpPr txBox="1"/>
          <p:nvPr/>
        </p:nvSpPr>
        <p:spPr>
          <a:xfrm>
            <a:off x="552609" y="221818"/>
            <a:ext cx="4615292" cy="1607200"/>
          </a:xfrm>
          <a:prstGeom prst="rect">
            <a:avLst/>
          </a:prstGeom>
        </p:spPr>
        <p:txBody>
          <a:bodyPr lIns="0" tIns="0" rIns="0" bIns="0" rtlCol="0" anchor="t">
            <a:spAutoFit/>
          </a:bodyPr>
          <a:lstStyle/>
          <a:p>
            <a:pPr algn="l">
              <a:lnSpc>
                <a:spcPts val="6439"/>
              </a:lnSpc>
              <a:spcBef>
                <a:spcPct val="0"/>
              </a:spcBef>
            </a:pPr>
            <a:r>
              <a:rPr lang="en-US" sz="4599" b="1">
                <a:solidFill>
                  <a:srgbClr val="000000"/>
                </a:solidFill>
                <a:latin typeface="Bebas Neue Bold"/>
                <a:ea typeface="Bebas Neue Bold"/>
                <a:cs typeface="Bebas Neue Bold"/>
                <a:sym typeface="Bebas Neue Bold"/>
              </a:rPr>
              <a:t>Voire la crise autrement</a:t>
            </a:r>
          </a:p>
        </p:txBody>
      </p:sp>
      <p:sp>
        <p:nvSpPr>
          <p:cNvPr id="17" name="Freeform 17"/>
          <p:cNvSpPr/>
          <p:nvPr/>
        </p:nvSpPr>
        <p:spPr>
          <a:xfrm>
            <a:off x="4843492" y="538800"/>
            <a:ext cx="1141158" cy="609093"/>
          </a:xfrm>
          <a:custGeom>
            <a:avLst/>
            <a:gdLst/>
            <a:ahLst/>
            <a:cxnLst/>
            <a:rect l="l" t="t" r="r" b="b"/>
            <a:pathLst>
              <a:path w="1141158" h="609093">
                <a:moveTo>
                  <a:pt x="0" y="0"/>
                </a:moveTo>
                <a:lnTo>
                  <a:pt x="1141157" y="0"/>
                </a:lnTo>
                <a:lnTo>
                  <a:pt x="1141157"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8" name="Freeform 18"/>
          <p:cNvSpPr/>
          <p:nvPr/>
        </p:nvSpPr>
        <p:spPr>
          <a:xfrm>
            <a:off x="4853957" y="1524472"/>
            <a:ext cx="1141158" cy="609093"/>
          </a:xfrm>
          <a:custGeom>
            <a:avLst/>
            <a:gdLst/>
            <a:ahLst/>
            <a:cxnLst/>
            <a:rect l="l" t="t" r="r" b="b"/>
            <a:pathLst>
              <a:path w="1141158" h="609093">
                <a:moveTo>
                  <a:pt x="0" y="0"/>
                </a:moveTo>
                <a:lnTo>
                  <a:pt x="1141158" y="0"/>
                </a:lnTo>
                <a:lnTo>
                  <a:pt x="1141158"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9" name="Freeform 19"/>
          <p:cNvSpPr/>
          <p:nvPr/>
        </p:nvSpPr>
        <p:spPr>
          <a:xfrm>
            <a:off x="4843492" y="2642422"/>
            <a:ext cx="1141158" cy="609093"/>
          </a:xfrm>
          <a:custGeom>
            <a:avLst/>
            <a:gdLst/>
            <a:ahLst/>
            <a:cxnLst/>
            <a:rect l="l" t="t" r="r" b="b"/>
            <a:pathLst>
              <a:path w="1141158" h="609093">
                <a:moveTo>
                  <a:pt x="0" y="0"/>
                </a:moveTo>
                <a:lnTo>
                  <a:pt x="1141157" y="0"/>
                </a:lnTo>
                <a:lnTo>
                  <a:pt x="1141157"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0" name="Freeform 20"/>
          <p:cNvSpPr/>
          <p:nvPr/>
        </p:nvSpPr>
        <p:spPr>
          <a:xfrm rot="-10800000">
            <a:off x="11630109" y="5731931"/>
            <a:ext cx="1141158" cy="609093"/>
          </a:xfrm>
          <a:custGeom>
            <a:avLst/>
            <a:gdLst/>
            <a:ahLst/>
            <a:cxnLst/>
            <a:rect l="l" t="t" r="r" b="b"/>
            <a:pathLst>
              <a:path w="1141158" h="609093">
                <a:moveTo>
                  <a:pt x="0" y="0"/>
                </a:moveTo>
                <a:lnTo>
                  <a:pt x="1141158" y="0"/>
                </a:lnTo>
                <a:lnTo>
                  <a:pt x="1141158"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grpSp>
        <p:nvGrpSpPr>
          <p:cNvPr id="21" name="Group 21"/>
          <p:cNvGrpSpPr/>
          <p:nvPr/>
        </p:nvGrpSpPr>
        <p:grpSpPr>
          <a:xfrm>
            <a:off x="15418020" y="8332667"/>
            <a:ext cx="3677555" cy="925633"/>
            <a:chOff x="0" y="0"/>
            <a:chExt cx="968574" cy="243788"/>
          </a:xfrm>
        </p:grpSpPr>
        <p:sp>
          <p:nvSpPr>
            <p:cNvPr id="22" name="Freeform 22"/>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23" name="TextBox 23"/>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rot="-10800000">
            <a:off x="11630109" y="6647939"/>
            <a:ext cx="1141158" cy="609093"/>
          </a:xfrm>
          <a:custGeom>
            <a:avLst/>
            <a:gdLst/>
            <a:ahLst/>
            <a:cxnLst/>
            <a:rect l="l" t="t" r="r" b="b"/>
            <a:pathLst>
              <a:path w="1141158" h="609093">
                <a:moveTo>
                  <a:pt x="0" y="0"/>
                </a:moveTo>
                <a:lnTo>
                  <a:pt x="1141158" y="0"/>
                </a:lnTo>
                <a:lnTo>
                  <a:pt x="1141158"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5" name="Freeform 25"/>
          <p:cNvSpPr/>
          <p:nvPr/>
        </p:nvSpPr>
        <p:spPr>
          <a:xfrm rot="-10800000">
            <a:off x="11630109" y="8527538"/>
            <a:ext cx="1141158" cy="609093"/>
          </a:xfrm>
          <a:custGeom>
            <a:avLst/>
            <a:gdLst/>
            <a:ahLst/>
            <a:cxnLst/>
            <a:rect l="l" t="t" r="r" b="b"/>
            <a:pathLst>
              <a:path w="1141158" h="609093">
                <a:moveTo>
                  <a:pt x="0" y="0"/>
                </a:moveTo>
                <a:lnTo>
                  <a:pt x="1141158" y="0"/>
                </a:lnTo>
                <a:lnTo>
                  <a:pt x="1141158"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6" name="Freeform 26"/>
          <p:cNvSpPr/>
          <p:nvPr/>
        </p:nvSpPr>
        <p:spPr>
          <a:xfrm>
            <a:off x="16035463" y="8587890"/>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7" name="Freeform 27"/>
          <p:cNvSpPr/>
          <p:nvPr/>
        </p:nvSpPr>
        <p:spPr>
          <a:xfrm rot="-10800000">
            <a:off x="11595261" y="7580882"/>
            <a:ext cx="1141158" cy="609093"/>
          </a:xfrm>
          <a:custGeom>
            <a:avLst/>
            <a:gdLst/>
            <a:ahLst/>
            <a:cxnLst/>
            <a:rect l="l" t="t" r="r" b="b"/>
            <a:pathLst>
              <a:path w="1141158" h="609093">
                <a:moveTo>
                  <a:pt x="0" y="0"/>
                </a:moveTo>
                <a:lnTo>
                  <a:pt x="1141158" y="0"/>
                </a:lnTo>
                <a:lnTo>
                  <a:pt x="1141158" y="609093"/>
                </a:lnTo>
                <a:lnTo>
                  <a:pt x="0" y="60909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8" name="Freeform 28"/>
          <p:cNvSpPr/>
          <p:nvPr/>
        </p:nvSpPr>
        <p:spPr>
          <a:xfrm>
            <a:off x="13554413" y="-2044337"/>
            <a:ext cx="5736374" cy="5921418"/>
          </a:xfrm>
          <a:custGeom>
            <a:avLst/>
            <a:gdLst/>
            <a:ahLst/>
            <a:cxnLst/>
            <a:rect l="l" t="t" r="r" b="b"/>
            <a:pathLst>
              <a:path w="5736374" h="5921418">
                <a:moveTo>
                  <a:pt x="0" y="0"/>
                </a:moveTo>
                <a:lnTo>
                  <a:pt x="5736373" y="0"/>
                </a:lnTo>
                <a:lnTo>
                  <a:pt x="5736373" y="5921418"/>
                </a:lnTo>
                <a:lnTo>
                  <a:pt x="0" y="59214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9" name="TextBox 29"/>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30" name="TextBox 30"/>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31" name="TextBox 31"/>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32" name="TextBox 32"/>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33" name="TextBox 33"/>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34" name="TextBox 34"/>
          <p:cNvSpPr txBox="1"/>
          <p:nvPr/>
        </p:nvSpPr>
        <p:spPr>
          <a:xfrm>
            <a:off x="437928" y="3998245"/>
            <a:ext cx="7771972" cy="1138764"/>
          </a:xfrm>
          <a:prstGeom prst="rect">
            <a:avLst/>
          </a:prstGeom>
        </p:spPr>
        <p:txBody>
          <a:bodyPr lIns="0" tIns="0" rIns="0" bIns="0" rtlCol="0" anchor="t">
            <a:spAutoFit/>
          </a:bodyPr>
          <a:lstStyle/>
          <a:p>
            <a:pPr algn="r">
              <a:lnSpc>
                <a:spcPts val="9208"/>
              </a:lnSpc>
            </a:pPr>
            <a:endParaRPr/>
          </a:p>
        </p:txBody>
      </p:sp>
      <p:sp>
        <p:nvSpPr>
          <p:cNvPr id="35" name="TextBox 35"/>
          <p:cNvSpPr txBox="1"/>
          <p:nvPr/>
        </p:nvSpPr>
        <p:spPr>
          <a:xfrm>
            <a:off x="6311515" y="231343"/>
            <a:ext cx="6274844" cy="987337"/>
          </a:xfrm>
          <a:prstGeom prst="rect">
            <a:avLst/>
          </a:prstGeom>
        </p:spPr>
        <p:txBody>
          <a:bodyPr lIns="0" tIns="0" rIns="0" bIns="0" rtlCol="0" anchor="t">
            <a:spAutoFit/>
          </a:bodyPr>
          <a:lstStyle/>
          <a:p>
            <a:pPr algn="l">
              <a:lnSpc>
                <a:spcPts val="3854"/>
              </a:lnSpc>
              <a:spcBef>
                <a:spcPct val="0"/>
              </a:spcBef>
            </a:pPr>
            <a:r>
              <a:rPr lang="en-US" sz="2753" b="1">
                <a:solidFill>
                  <a:srgbClr val="000000"/>
                </a:solidFill>
                <a:latin typeface="Poppins Medium"/>
                <a:ea typeface="Poppins Medium"/>
                <a:cs typeface="Poppins Medium"/>
                <a:sym typeface="Poppins Medium"/>
              </a:rPr>
              <a:t>Ponctuelle, exceptionnelle ? Seulement ?</a:t>
            </a:r>
          </a:p>
        </p:txBody>
      </p:sp>
      <p:sp>
        <p:nvSpPr>
          <p:cNvPr id="36" name="TextBox 36"/>
          <p:cNvSpPr txBox="1"/>
          <p:nvPr/>
        </p:nvSpPr>
        <p:spPr>
          <a:xfrm>
            <a:off x="6311515" y="1376479"/>
            <a:ext cx="7049689" cy="1022897"/>
          </a:xfrm>
          <a:prstGeom prst="rect">
            <a:avLst/>
          </a:prstGeom>
        </p:spPr>
        <p:txBody>
          <a:bodyPr lIns="0" tIns="0" rIns="0" bIns="0" rtlCol="0" anchor="t">
            <a:spAutoFit/>
          </a:bodyPr>
          <a:lstStyle/>
          <a:p>
            <a:pPr algn="l">
              <a:lnSpc>
                <a:spcPts val="3994"/>
              </a:lnSpc>
              <a:spcBef>
                <a:spcPct val="0"/>
              </a:spcBef>
            </a:pPr>
            <a:r>
              <a:rPr lang="en-US" sz="2853" b="1">
                <a:solidFill>
                  <a:srgbClr val="000000"/>
                </a:solidFill>
                <a:latin typeface="Poppins Medium"/>
                <a:ea typeface="Poppins Medium"/>
                <a:cs typeface="Poppins Medium"/>
                <a:sym typeface="Poppins Medium"/>
              </a:rPr>
              <a:t>Révélatrice de vulnérabilités construites ?</a:t>
            </a:r>
          </a:p>
        </p:txBody>
      </p:sp>
      <p:sp>
        <p:nvSpPr>
          <p:cNvPr id="37" name="TextBox 37"/>
          <p:cNvSpPr txBox="1"/>
          <p:nvPr/>
        </p:nvSpPr>
        <p:spPr>
          <a:xfrm>
            <a:off x="6367384" y="2548146"/>
            <a:ext cx="7049689" cy="1022897"/>
          </a:xfrm>
          <a:prstGeom prst="rect">
            <a:avLst/>
          </a:prstGeom>
        </p:spPr>
        <p:txBody>
          <a:bodyPr lIns="0" tIns="0" rIns="0" bIns="0" rtlCol="0" anchor="t">
            <a:spAutoFit/>
          </a:bodyPr>
          <a:lstStyle/>
          <a:p>
            <a:pPr algn="l">
              <a:lnSpc>
                <a:spcPts val="3994"/>
              </a:lnSpc>
              <a:spcBef>
                <a:spcPct val="0"/>
              </a:spcBef>
            </a:pPr>
            <a:r>
              <a:rPr lang="en-US" sz="2853" b="1">
                <a:solidFill>
                  <a:srgbClr val="000000"/>
                </a:solidFill>
                <a:latin typeface="Poppins Medium"/>
                <a:ea typeface="Poppins Medium"/>
                <a:cs typeface="Poppins Medium"/>
                <a:sym typeface="Poppins Medium"/>
              </a:rPr>
              <a:t>Des causes structurelles, voire des responsabilités politiques ?</a:t>
            </a:r>
          </a:p>
        </p:txBody>
      </p:sp>
      <p:sp>
        <p:nvSpPr>
          <p:cNvPr id="38" name="TextBox 38"/>
          <p:cNvSpPr txBox="1"/>
          <p:nvPr/>
        </p:nvSpPr>
        <p:spPr>
          <a:xfrm>
            <a:off x="11595261" y="3924706"/>
            <a:ext cx="5630814" cy="1607200"/>
          </a:xfrm>
          <a:prstGeom prst="rect">
            <a:avLst/>
          </a:prstGeom>
        </p:spPr>
        <p:txBody>
          <a:bodyPr lIns="0" tIns="0" rIns="0" bIns="0" rtlCol="0" anchor="t">
            <a:spAutoFit/>
          </a:bodyPr>
          <a:lstStyle/>
          <a:p>
            <a:pPr algn="l">
              <a:lnSpc>
                <a:spcPts val="6439"/>
              </a:lnSpc>
              <a:spcBef>
                <a:spcPct val="0"/>
              </a:spcBef>
            </a:pPr>
            <a:r>
              <a:rPr lang="en-US" sz="4599" b="1">
                <a:solidFill>
                  <a:srgbClr val="000000"/>
                </a:solidFill>
                <a:latin typeface="Bebas Neue Bold"/>
                <a:ea typeface="Bebas Neue Bold"/>
                <a:cs typeface="Bebas Neue Bold"/>
                <a:sym typeface="Bebas Neue Bold"/>
              </a:rPr>
              <a:t>chaque territoire est  une mosaique</a:t>
            </a:r>
          </a:p>
        </p:txBody>
      </p:sp>
      <p:sp>
        <p:nvSpPr>
          <p:cNvPr id="39" name="TextBox 39"/>
          <p:cNvSpPr txBox="1"/>
          <p:nvPr/>
        </p:nvSpPr>
        <p:spPr>
          <a:xfrm>
            <a:off x="3827815" y="5675632"/>
            <a:ext cx="7684100" cy="541567"/>
          </a:xfrm>
          <a:prstGeom prst="rect">
            <a:avLst/>
          </a:prstGeom>
        </p:spPr>
        <p:txBody>
          <a:bodyPr lIns="0" tIns="0" rIns="0" bIns="0" rtlCol="0" anchor="t">
            <a:spAutoFit/>
          </a:bodyPr>
          <a:lstStyle/>
          <a:p>
            <a:pPr algn="r">
              <a:lnSpc>
                <a:spcPts val="4274"/>
              </a:lnSpc>
              <a:spcBef>
                <a:spcPct val="0"/>
              </a:spcBef>
            </a:pPr>
            <a:r>
              <a:rPr lang="en-US" sz="3053" b="1">
                <a:solidFill>
                  <a:srgbClr val="000000"/>
                </a:solidFill>
                <a:latin typeface="Poppins Medium"/>
                <a:ea typeface="Poppins Medium"/>
                <a:cs typeface="Poppins Medium"/>
                <a:sym typeface="Poppins Medium"/>
              </a:rPr>
              <a:t>Vieux bassins de vie  </a:t>
            </a:r>
          </a:p>
        </p:txBody>
      </p:sp>
      <p:sp>
        <p:nvSpPr>
          <p:cNvPr id="40" name="TextBox 40"/>
          <p:cNvSpPr txBox="1"/>
          <p:nvPr/>
        </p:nvSpPr>
        <p:spPr>
          <a:xfrm>
            <a:off x="5683114" y="7382971"/>
            <a:ext cx="5649655" cy="1022897"/>
          </a:xfrm>
          <a:prstGeom prst="rect">
            <a:avLst/>
          </a:prstGeom>
        </p:spPr>
        <p:txBody>
          <a:bodyPr lIns="0" tIns="0" rIns="0" bIns="0" rtlCol="0" anchor="t">
            <a:spAutoFit/>
          </a:bodyPr>
          <a:lstStyle/>
          <a:p>
            <a:pPr algn="r">
              <a:lnSpc>
                <a:spcPts val="3994"/>
              </a:lnSpc>
              <a:spcBef>
                <a:spcPct val="0"/>
              </a:spcBef>
            </a:pPr>
            <a:r>
              <a:rPr lang="en-US" sz="2853" b="1">
                <a:solidFill>
                  <a:srgbClr val="000000"/>
                </a:solidFill>
                <a:latin typeface="Poppins Medium"/>
                <a:ea typeface="Poppins Medium"/>
                <a:cs typeface="Poppins Medium"/>
                <a:sym typeface="Poppins Medium"/>
              </a:rPr>
              <a:t>Capital social à géométrie variable</a:t>
            </a:r>
          </a:p>
        </p:txBody>
      </p:sp>
      <p:sp>
        <p:nvSpPr>
          <p:cNvPr id="41" name="TextBox 41"/>
          <p:cNvSpPr txBox="1"/>
          <p:nvPr/>
        </p:nvSpPr>
        <p:spPr>
          <a:xfrm>
            <a:off x="3655917" y="8530186"/>
            <a:ext cx="7855998" cy="518072"/>
          </a:xfrm>
          <a:prstGeom prst="rect">
            <a:avLst/>
          </a:prstGeom>
        </p:spPr>
        <p:txBody>
          <a:bodyPr lIns="0" tIns="0" rIns="0" bIns="0" rtlCol="0" anchor="t">
            <a:spAutoFit/>
          </a:bodyPr>
          <a:lstStyle/>
          <a:p>
            <a:pPr algn="r">
              <a:lnSpc>
                <a:spcPts val="3994"/>
              </a:lnSpc>
              <a:spcBef>
                <a:spcPct val="0"/>
              </a:spcBef>
            </a:pPr>
            <a:r>
              <a:rPr lang="en-US" sz="2853" b="1">
                <a:solidFill>
                  <a:srgbClr val="000000"/>
                </a:solidFill>
                <a:latin typeface="Poppins Medium"/>
                <a:ea typeface="Poppins Medium"/>
                <a:cs typeface="Poppins Medium"/>
                <a:sym typeface="Poppins Medium"/>
              </a:rPr>
              <a:t>Sortir des modèles abstraits </a:t>
            </a:r>
          </a:p>
        </p:txBody>
      </p:sp>
      <p:sp>
        <p:nvSpPr>
          <p:cNvPr id="42" name="TextBox 42"/>
          <p:cNvSpPr txBox="1"/>
          <p:nvPr/>
        </p:nvSpPr>
        <p:spPr>
          <a:xfrm>
            <a:off x="5954602" y="6255299"/>
            <a:ext cx="5310074" cy="1022897"/>
          </a:xfrm>
          <a:prstGeom prst="rect">
            <a:avLst/>
          </a:prstGeom>
        </p:spPr>
        <p:txBody>
          <a:bodyPr lIns="0" tIns="0" rIns="0" bIns="0" rtlCol="0" anchor="t">
            <a:spAutoFit/>
          </a:bodyPr>
          <a:lstStyle/>
          <a:p>
            <a:pPr algn="r">
              <a:lnSpc>
                <a:spcPts val="3994"/>
              </a:lnSpc>
              <a:spcBef>
                <a:spcPct val="0"/>
              </a:spcBef>
            </a:pPr>
            <a:r>
              <a:rPr lang="en-US" sz="2853" b="1">
                <a:solidFill>
                  <a:srgbClr val="000000"/>
                </a:solidFill>
                <a:latin typeface="Poppins Medium"/>
                <a:ea typeface="Poppins Medium"/>
                <a:cs typeface="Poppins Medium"/>
                <a:sym typeface="Poppins Medium"/>
              </a:rPr>
              <a:t>Espaces géographiques uniques </a:t>
            </a:r>
          </a:p>
        </p:txBody>
      </p:sp>
      <p:sp>
        <p:nvSpPr>
          <p:cNvPr id="43" name="TextBox 43"/>
          <p:cNvSpPr txBox="1"/>
          <p:nvPr/>
        </p:nvSpPr>
        <p:spPr>
          <a:xfrm>
            <a:off x="12900684" y="653574"/>
            <a:ext cx="4615292" cy="2007886"/>
          </a:xfrm>
          <a:prstGeom prst="rect">
            <a:avLst/>
          </a:prstGeom>
        </p:spPr>
        <p:txBody>
          <a:bodyPr lIns="0" tIns="0" rIns="0" bIns="0" rtlCol="0" anchor="t">
            <a:spAutoFit/>
          </a:bodyPr>
          <a:lstStyle/>
          <a:p>
            <a:pPr algn="r">
              <a:lnSpc>
                <a:spcPts val="7979"/>
              </a:lnSpc>
            </a:pPr>
            <a:r>
              <a:rPr lang="en-US" sz="5699" b="1">
                <a:solidFill>
                  <a:srgbClr val="FFFFFF"/>
                </a:solidFill>
                <a:latin typeface="Bebas Neue Bold"/>
                <a:ea typeface="Bebas Neue Bold"/>
                <a:cs typeface="Bebas Neue Bold"/>
                <a:sym typeface="Bebas Neue Bold"/>
              </a:rPr>
              <a:t>Changer les </a:t>
            </a:r>
          </a:p>
          <a:p>
            <a:pPr algn="r">
              <a:lnSpc>
                <a:spcPts val="7979"/>
              </a:lnSpc>
              <a:spcBef>
                <a:spcPct val="0"/>
              </a:spcBef>
            </a:pPr>
            <a:r>
              <a:rPr lang="en-US" sz="5699" b="1">
                <a:solidFill>
                  <a:srgbClr val="FFFFFF"/>
                </a:solidFill>
                <a:latin typeface="Bebas Neue Bold"/>
                <a:ea typeface="Bebas Neue Bold"/>
                <a:cs typeface="Bebas Neue Bold"/>
                <a:sym typeface="Bebas Neue Bold"/>
              </a:rPr>
              <a:t>regards</a:t>
            </a:r>
          </a:p>
        </p:txBody>
      </p:sp>
      <p:sp>
        <p:nvSpPr>
          <p:cNvPr id="44" name="TextBox 44"/>
          <p:cNvSpPr txBox="1"/>
          <p:nvPr/>
        </p:nvSpPr>
        <p:spPr>
          <a:xfrm>
            <a:off x="367768" y="5975935"/>
            <a:ext cx="4615292" cy="1998361"/>
          </a:xfrm>
          <a:prstGeom prst="rect">
            <a:avLst/>
          </a:prstGeom>
        </p:spPr>
        <p:txBody>
          <a:bodyPr lIns="0" tIns="0" rIns="0" bIns="0" rtlCol="0" anchor="t">
            <a:spAutoFit/>
          </a:bodyPr>
          <a:lstStyle/>
          <a:p>
            <a:pPr algn="l">
              <a:lnSpc>
                <a:spcPts val="7979"/>
              </a:lnSpc>
            </a:pPr>
            <a:r>
              <a:rPr lang="en-US" sz="5699" b="1">
                <a:solidFill>
                  <a:srgbClr val="FFFFFF"/>
                </a:solidFill>
                <a:latin typeface="Bebas Neue Bold"/>
                <a:ea typeface="Bebas Neue Bold"/>
                <a:cs typeface="Bebas Neue Bold"/>
                <a:sym typeface="Bebas Neue Bold"/>
              </a:rPr>
              <a:t>investir dans le</a:t>
            </a:r>
          </a:p>
          <a:p>
            <a:pPr algn="l">
              <a:lnSpc>
                <a:spcPts val="7979"/>
              </a:lnSpc>
              <a:spcBef>
                <a:spcPct val="0"/>
              </a:spcBef>
            </a:pPr>
            <a:r>
              <a:rPr lang="en-US" sz="5699" b="1">
                <a:solidFill>
                  <a:srgbClr val="FFFFFF"/>
                </a:solidFill>
                <a:latin typeface="Bebas Neue Bold"/>
                <a:ea typeface="Bebas Neue Bold"/>
                <a:cs typeface="Bebas Neue Bold"/>
                <a:sym typeface="Bebas Neue Bold"/>
              </a:rPr>
              <a:t>capital social</a:t>
            </a:r>
          </a:p>
        </p:txBody>
      </p:sp>
      <p:sp>
        <p:nvSpPr>
          <p:cNvPr id="45" name="TextBox 45"/>
          <p:cNvSpPr txBox="1"/>
          <p:nvPr/>
        </p:nvSpPr>
        <p:spPr>
          <a:xfrm>
            <a:off x="437928" y="8275517"/>
            <a:ext cx="2266156" cy="692680"/>
          </a:xfrm>
          <a:prstGeom prst="rect">
            <a:avLst/>
          </a:prstGeom>
        </p:spPr>
        <p:txBody>
          <a:bodyPr lIns="0" tIns="0" rIns="0" bIns="0" rtlCol="0" anchor="t">
            <a:spAutoFit/>
          </a:bodyPr>
          <a:lstStyle/>
          <a:p>
            <a:pPr algn="ctr">
              <a:lnSpc>
                <a:spcPts val="2770"/>
              </a:lnSpc>
            </a:pPr>
            <a:r>
              <a:rPr lang="en-US" sz="1979" b="1">
                <a:solidFill>
                  <a:srgbClr val="FFFFFF"/>
                </a:solidFill>
                <a:latin typeface="Poppins Medium"/>
                <a:ea typeface="Poppins Medium"/>
                <a:cs typeface="Poppins Medium"/>
                <a:sym typeface="Poppins Medium"/>
              </a:rPr>
              <a:t>et pas seulement </a:t>
            </a:r>
          </a:p>
          <a:p>
            <a:pPr algn="l">
              <a:lnSpc>
                <a:spcPts val="2770"/>
              </a:lnSpc>
              <a:spcBef>
                <a:spcPct val="0"/>
              </a:spcBef>
            </a:pPr>
            <a:r>
              <a:rPr lang="en-US" sz="1979" b="1">
                <a:solidFill>
                  <a:srgbClr val="FFFFFF"/>
                </a:solidFill>
                <a:latin typeface="Poppins Medium"/>
                <a:ea typeface="Poppins Medium"/>
                <a:cs typeface="Poppins Medium"/>
                <a:sym typeface="Poppins Medium"/>
              </a:rPr>
              <a:t>technique</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20523"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6" name="Group 6"/>
          <p:cNvGrpSpPr/>
          <p:nvPr/>
        </p:nvGrpSpPr>
        <p:grpSpPr>
          <a:xfrm>
            <a:off x="152400" y="9410700"/>
            <a:ext cx="18288000" cy="1028700"/>
            <a:chOff x="0" y="0"/>
            <a:chExt cx="3762963" cy="211667"/>
          </a:xfrm>
        </p:grpSpPr>
        <p:sp>
          <p:nvSpPr>
            <p:cNvPr id="7" name="Freeform 7"/>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8" name="TextBox 8"/>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9" name="Freeform 9"/>
          <p:cNvSpPr/>
          <p:nvPr/>
        </p:nvSpPr>
        <p:spPr>
          <a:xfrm>
            <a:off x="14956428" y="9500333"/>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0" name="Group 10"/>
          <p:cNvGrpSpPr/>
          <p:nvPr/>
        </p:nvGrpSpPr>
        <p:grpSpPr>
          <a:xfrm>
            <a:off x="-1826579" y="-1492920"/>
            <a:ext cx="14475344" cy="11417970"/>
            <a:chOff x="0" y="0"/>
            <a:chExt cx="19300459" cy="15223960"/>
          </a:xfrm>
        </p:grpSpPr>
        <p:sp>
          <p:nvSpPr>
            <p:cNvPr id="11" name="Freeform 11"/>
            <p:cNvSpPr/>
            <p:nvPr/>
          </p:nvSpPr>
          <p:spPr>
            <a:xfrm rot="5464132">
              <a:off x="8883203" y="3096005"/>
              <a:ext cx="11502877" cy="9118645"/>
            </a:xfrm>
            <a:custGeom>
              <a:avLst/>
              <a:gdLst/>
              <a:ahLst/>
              <a:cxnLst/>
              <a:rect l="l" t="t" r="r" b="b"/>
              <a:pathLst>
                <a:path w="11502877" h="9118645">
                  <a:moveTo>
                    <a:pt x="0" y="0"/>
                  </a:moveTo>
                  <a:lnTo>
                    <a:pt x="11502877" y="0"/>
                  </a:lnTo>
                  <a:lnTo>
                    <a:pt x="11502877" y="9118645"/>
                  </a:lnTo>
                  <a:lnTo>
                    <a:pt x="0" y="91186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2" name="TextBox 12"/>
            <p:cNvSpPr txBox="1"/>
            <p:nvPr/>
          </p:nvSpPr>
          <p:spPr>
            <a:xfrm>
              <a:off x="11872238" y="3480905"/>
              <a:ext cx="4521871" cy="1411429"/>
            </a:xfrm>
            <a:prstGeom prst="rect">
              <a:avLst/>
            </a:prstGeom>
          </p:spPr>
          <p:txBody>
            <a:bodyPr lIns="0" tIns="0" rIns="0" bIns="0" rtlCol="0" anchor="t">
              <a:spAutoFit/>
            </a:bodyPr>
            <a:lstStyle/>
            <a:p>
              <a:pPr algn="ctr">
                <a:lnSpc>
                  <a:spcPts val="4293"/>
                </a:lnSpc>
                <a:spcBef>
                  <a:spcPct val="0"/>
                </a:spcBef>
              </a:pPr>
              <a:r>
                <a:rPr lang="en-US" sz="3066" b="1">
                  <a:solidFill>
                    <a:srgbClr val="FFFFFF"/>
                  </a:solidFill>
                  <a:latin typeface="Poppins Medium"/>
                  <a:ea typeface="Poppins Medium"/>
                  <a:cs typeface="Poppins Medium"/>
                  <a:sym typeface="Poppins Medium"/>
                </a:rPr>
                <a:t>Institutions et secours</a:t>
              </a:r>
            </a:p>
          </p:txBody>
        </p:sp>
        <p:sp>
          <p:nvSpPr>
            <p:cNvPr id="13" name="TextBox 13"/>
            <p:cNvSpPr txBox="1"/>
            <p:nvPr/>
          </p:nvSpPr>
          <p:spPr>
            <a:xfrm>
              <a:off x="13767770" y="6491709"/>
              <a:ext cx="4431534" cy="1183065"/>
            </a:xfrm>
            <a:prstGeom prst="rect">
              <a:avLst/>
            </a:prstGeom>
          </p:spPr>
          <p:txBody>
            <a:bodyPr lIns="0" tIns="0" rIns="0" bIns="0" rtlCol="0" anchor="t">
              <a:spAutoFit/>
            </a:bodyPr>
            <a:lstStyle/>
            <a:p>
              <a:pPr algn="ctr">
                <a:lnSpc>
                  <a:spcPts val="3593"/>
                </a:lnSpc>
                <a:spcBef>
                  <a:spcPct val="0"/>
                </a:spcBef>
              </a:pPr>
              <a:r>
                <a:rPr lang="en-US" sz="2566" b="1">
                  <a:solidFill>
                    <a:srgbClr val="FFFFFF"/>
                  </a:solidFill>
                  <a:latin typeface="Poppins Medium"/>
                  <a:ea typeface="Poppins Medium"/>
                  <a:cs typeface="Poppins Medium"/>
                  <a:sym typeface="Poppins Medium"/>
                </a:rPr>
                <a:t>Vers une co-gouvernance</a:t>
              </a:r>
            </a:p>
          </p:txBody>
        </p:sp>
        <p:sp>
          <p:nvSpPr>
            <p:cNvPr id="14" name="Freeform 14"/>
            <p:cNvSpPr/>
            <p:nvPr/>
          </p:nvSpPr>
          <p:spPr>
            <a:xfrm>
              <a:off x="11765730" y="5277231"/>
              <a:ext cx="2543858" cy="4086518"/>
            </a:xfrm>
            <a:custGeom>
              <a:avLst/>
              <a:gdLst/>
              <a:ahLst/>
              <a:cxnLst/>
              <a:rect l="l" t="t" r="r" b="b"/>
              <a:pathLst>
                <a:path w="2543858" h="4086518">
                  <a:moveTo>
                    <a:pt x="0" y="0"/>
                  </a:moveTo>
                  <a:lnTo>
                    <a:pt x="2543858" y="0"/>
                  </a:lnTo>
                  <a:lnTo>
                    <a:pt x="2543858" y="4086518"/>
                  </a:lnTo>
                  <a:lnTo>
                    <a:pt x="0" y="40865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5" name="TextBox 15"/>
            <p:cNvSpPr txBox="1"/>
            <p:nvPr/>
          </p:nvSpPr>
          <p:spPr>
            <a:xfrm>
              <a:off x="11282294" y="11392535"/>
              <a:ext cx="2918248" cy="802220"/>
            </a:xfrm>
            <a:prstGeom prst="rect">
              <a:avLst/>
            </a:prstGeom>
          </p:spPr>
          <p:txBody>
            <a:bodyPr lIns="0" tIns="0" rIns="0" bIns="0" rtlCol="0" anchor="t">
              <a:spAutoFit/>
            </a:bodyPr>
            <a:lstStyle/>
            <a:p>
              <a:pPr algn="ctr">
                <a:lnSpc>
                  <a:spcPts val="2406"/>
                </a:lnSpc>
              </a:pPr>
              <a:r>
                <a:rPr lang="en-US" sz="1718" b="1">
                  <a:solidFill>
                    <a:srgbClr val="FFFFFF"/>
                  </a:solidFill>
                  <a:latin typeface="Poppins Medium"/>
                  <a:ea typeface="Poppins Medium"/>
                  <a:cs typeface="Poppins Medium"/>
                  <a:sym typeface="Poppins Medium"/>
                </a:rPr>
                <a:t>L’entraide n’est pas </a:t>
              </a:r>
            </a:p>
            <a:p>
              <a:pPr algn="l">
                <a:lnSpc>
                  <a:spcPts val="2406"/>
                </a:lnSpc>
                <a:spcBef>
                  <a:spcPct val="0"/>
                </a:spcBef>
              </a:pPr>
              <a:r>
                <a:rPr lang="en-US" sz="1718" b="1">
                  <a:solidFill>
                    <a:srgbClr val="FFFFFF"/>
                  </a:solidFill>
                  <a:latin typeface="Poppins Medium"/>
                  <a:ea typeface="Poppins Medium"/>
                  <a:cs typeface="Poppins Medium"/>
                  <a:sym typeface="Poppins Medium"/>
                </a:rPr>
                <a:t>un pb à gérer</a:t>
              </a:r>
            </a:p>
          </p:txBody>
        </p:sp>
        <p:sp>
          <p:nvSpPr>
            <p:cNvPr id="16" name="TextBox 16"/>
            <p:cNvSpPr txBox="1"/>
            <p:nvPr/>
          </p:nvSpPr>
          <p:spPr>
            <a:xfrm>
              <a:off x="11678528" y="9942319"/>
              <a:ext cx="4139909" cy="871647"/>
            </a:xfrm>
            <a:prstGeom prst="rect">
              <a:avLst/>
            </a:prstGeom>
          </p:spPr>
          <p:txBody>
            <a:bodyPr lIns="0" tIns="0" rIns="0" bIns="0" rtlCol="0" anchor="t">
              <a:spAutoFit/>
            </a:bodyPr>
            <a:lstStyle/>
            <a:p>
              <a:pPr algn="just">
                <a:lnSpc>
                  <a:spcPts val="2686"/>
                </a:lnSpc>
              </a:pPr>
              <a:r>
                <a:rPr lang="en-US" sz="1918" b="1">
                  <a:solidFill>
                    <a:srgbClr val="FFFFFF"/>
                  </a:solidFill>
                  <a:latin typeface="Poppins Medium"/>
                  <a:ea typeface="Poppins Medium"/>
                  <a:cs typeface="Poppins Medium"/>
                  <a:sym typeface="Poppins Medium"/>
                </a:rPr>
                <a:t>Du commandement</a:t>
              </a:r>
            </a:p>
            <a:p>
              <a:pPr algn="just">
                <a:lnSpc>
                  <a:spcPts val="2686"/>
                </a:lnSpc>
                <a:spcBef>
                  <a:spcPct val="0"/>
                </a:spcBef>
              </a:pPr>
              <a:r>
                <a:rPr lang="en-US" sz="1918" b="1">
                  <a:solidFill>
                    <a:srgbClr val="FFFFFF"/>
                  </a:solidFill>
                  <a:latin typeface="Poppins Medium"/>
                  <a:ea typeface="Poppins Medium"/>
                  <a:cs typeface="Poppins Medium"/>
                  <a:sym typeface="Poppins Medium"/>
                </a:rPr>
                <a:t>vers l’accompagnement</a:t>
              </a:r>
            </a:p>
          </p:txBody>
        </p:sp>
        <p:sp>
          <p:nvSpPr>
            <p:cNvPr id="17" name="Freeform 17"/>
            <p:cNvSpPr/>
            <p:nvPr/>
          </p:nvSpPr>
          <p:spPr>
            <a:xfrm rot="3103961">
              <a:off x="1441908" y="2883300"/>
              <a:ext cx="11930156" cy="9457360"/>
            </a:xfrm>
            <a:custGeom>
              <a:avLst/>
              <a:gdLst/>
              <a:ahLst/>
              <a:cxnLst/>
              <a:rect l="l" t="t" r="r" b="b"/>
              <a:pathLst>
                <a:path w="11930156" h="9457360">
                  <a:moveTo>
                    <a:pt x="0" y="0"/>
                  </a:moveTo>
                  <a:lnTo>
                    <a:pt x="11930157" y="0"/>
                  </a:lnTo>
                  <a:lnTo>
                    <a:pt x="11930157" y="9457360"/>
                  </a:lnTo>
                  <a:lnTo>
                    <a:pt x="0" y="94573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8" name="Freeform 18"/>
            <p:cNvSpPr/>
            <p:nvPr/>
          </p:nvSpPr>
          <p:spPr>
            <a:xfrm rot="-970257">
              <a:off x="2191704" y="5201371"/>
              <a:ext cx="3412459" cy="3370728"/>
            </a:xfrm>
            <a:custGeom>
              <a:avLst/>
              <a:gdLst/>
              <a:ahLst/>
              <a:cxnLst/>
              <a:rect l="l" t="t" r="r" b="b"/>
              <a:pathLst>
                <a:path w="3412459" h="3370728">
                  <a:moveTo>
                    <a:pt x="0" y="0"/>
                  </a:moveTo>
                  <a:lnTo>
                    <a:pt x="3412460" y="0"/>
                  </a:lnTo>
                  <a:lnTo>
                    <a:pt x="3412460" y="3370728"/>
                  </a:lnTo>
                  <a:lnTo>
                    <a:pt x="0" y="3370728"/>
                  </a:lnTo>
                  <a:lnTo>
                    <a:pt x="0" y="0"/>
                  </a:lnTo>
                  <a:close/>
                </a:path>
              </a:pathLst>
            </a:custGeom>
            <a:blipFill>
              <a:blip r:embed="rId7"/>
              <a:stretch>
                <a:fillRect t="-873" b="-873"/>
              </a:stretch>
            </a:blipFill>
          </p:spPr>
          <p:txBody>
            <a:bodyPr/>
            <a:lstStyle/>
            <a:p>
              <a:endParaRPr lang="fr-FR"/>
            </a:p>
          </p:txBody>
        </p:sp>
        <p:sp>
          <p:nvSpPr>
            <p:cNvPr id="19" name="Freeform 19"/>
            <p:cNvSpPr/>
            <p:nvPr/>
          </p:nvSpPr>
          <p:spPr>
            <a:xfrm>
              <a:off x="2943768" y="5245246"/>
              <a:ext cx="2940428" cy="2429529"/>
            </a:xfrm>
            <a:custGeom>
              <a:avLst/>
              <a:gdLst/>
              <a:ahLst/>
              <a:cxnLst/>
              <a:rect l="l" t="t" r="r" b="b"/>
              <a:pathLst>
                <a:path w="2940428" h="2429529">
                  <a:moveTo>
                    <a:pt x="0" y="0"/>
                  </a:moveTo>
                  <a:lnTo>
                    <a:pt x="2940428" y="0"/>
                  </a:lnTo>
                  <a:lnTo>
                    <a:pt x="2940428" y="2429529"/>
                  </a:lnTo>
                  <a:lnTo>
                    <a:pt x="0" y="2429529"/>
                  </a:lnTo>
                  <a:lnTo>
                    <a:pt x="0" y="0"/>
                  </a:lnTo>
                  <a:close/>
                </a:path>
              </a:pathLst>
            </a:custGeom>
            <a:blipFill>
              <a:blip r:embed="rId8"/>
              <a:stretch>
                <a:fillRect/>
              </a:stretch>
            </a:blipFill>
          </p:spPr>
          <p:txBody>
            <a:bodyPr/>
            <a:lstStyle/>
            <a:p>
              <a:endParaRPr lang="fr-FR"/>
            </a:p>
          </p:txBody>
        </p:sp>
        <p:sp>
          <p:nvSpPr>
            <p:cNvPr id="20" name="TextBox 20"/>
            <p:cNvSpPr txBox="1"/>
            <p:nvPr/>
          </p:nvSpPr>
          <p:spPr>
            <a:xfrm>
              <a:off x="3732871" y="3398959"/>
              <a:ext cx="4546333" cy="1428126"/>
            </a:xfrm>
            <a:prstGeom prst="rect">
              <a:avLst/>
            </a:prstGeom>
          </p:spPr>
          <p:txBody>
            <a:bodyPr lIns="0" tIns="0" rIns="0" bIns="0" rtlCol="0" anchor="t">
              <a:spAutoFit/>
            </a:bodyPr>
            <a:lstStyle/>
            <a:p>
              <a:pPr algn="ctr">
                <a:lnSpc>
                  <a:spcPts val="4316"/>
                </a:lnSpc>
                <a:spcBef>
                  <a:spcPct val="0"/>
                </a:spcBef>
              </a:pPr>
              <a:r>
                <a:rPr lang="en-US" sz="3083" b="1">
                  <a:solidFill>
                    <a:srgbClr val="FFFFFF"/>
                  </a:solidFill>
                  <a:latin typeface="Poppins Medium"/>
                  <a:ea typeface="Poppins Medium"/>
                  <a:cs typeface="Poppins Medium"/>
                  <a:sym typeface="Poppins Medium"/>
                </a:rPr>
                <a:t>Habitants / Entraidants</a:t>
              </a:r>
            </a:p>
          </p:txBody>
        </p:sp>
        <p:sp>
          <p:nvSpPr>
            <p:cNvPr id="21" name="TextBox 21"/>
            <p:cNvSpPr txBox="1"/>
            <p:nvPr/>
          </p:nvSpPr>
          <p:spPr>
            <a:xfrm>
              <a:off x="5745663" y="6150120"/>
              <a:ext cx="4514594" cy="1807979"/>
            </a:xfrm>
            <a:prstGeom prst="rect">
              <a:avLst/>
            </a:prstGeom>
          </p:spPr>
          <p:txBody>
            <a:bodyPr lIns="0" tIns="0" rIns="0" bIns="0" rtlCol="0" anchor="t">
              <a:spAutoFit/>
            </a:bodyPr>
            <a:lstStyle/>
            <a:p>
              <a:pPr algn="ctr">
                <a:lnSpc>
                  <a:spcPts val="3616"/>
                </a:lnSpc>
              </a:pPr>
              <a:r>
                <a:rPr lang="en-US" sz="2583" b="1">
                  <a:solidFill>
                    <a:srgbClr val="FFFFFF"/>
                  </a:solidFill>
                  <a:latin typeface="Poppins Medium"/>
                  <a:ea typeface="Poppins Medium"/>
                  <a:cs typeface="Poppins Medium"/>
                  <a:sym typeface="Poppins Medium"/>
                </a:rPr>
                <a:t>Développer la </a:t>
              </a:r>
            </a:p>
            <a:p>
              <a:pPr algn="ctr">
                <a:lnSpc>
                  <a:spcPts val="3616"/>
                </a:lnSpc>
              </a:pPr>
              <a:r>
                <a:rPr lang="en-US" sz="2583" b="1">
                  <a:solidFill>
                    <a:srgbClr val="FFFFFF"/>
                  </a:solidFill>
                  <a:latin typeface="Poppins Medium"/>
                  <a:ea typeface="Poppins Medium"/>
                  <a:cs typeface="Poppins Medium"/>
                  <a:sym typeface="Poppins Medium"/>
                </a:rPr>
                <a:t>puissance d’agir </a:t>
              </a:r>
            </a:p>
            <a:p>
              <a:pPr algn="ctr">
                <a:lnSpc>
                  <a:spcPts val="3616"/>
                </a:lnSpc>
                <a:spcBef>
                  <a:spcPct val="0"/>
                </a:spcBef>
              </a:pPr>
              <a:r>
                <a:rPr lang="en-US" sz="2583" b="1">
                  <a:solidFill>
                    <a:srgbClr val="FFFFFF"/>
                  </a:solidFill>
                  <a:latin typeface="Poppins Medium"/>
                  <a:ea typeface="Poppins Medium"/>
                  <a:cs typeface="Poppins Medium"/>
                  <a:sym typeface="Poppins Medium"/>
                </a:rPr>
                <a:t>collective</a:t>
              </a:r>
            </a:p>
          </p:txBody>
        </p:sp>
        <p:sp>
          <p:nvSpPr>
            <p:cNvPr id="22" name="TextBox 22"/>
            <p:cNvSpPr txBox="1"/>
            <p:nvPr/>
          </p:nvSpPr>
          <p:spPr>
            <a:xfrm>
              <a:off x="4648529" y="8725128"/>
              <a:ext cx="4906602" cy="1760647"/>
            </a:xfrm>
            <a:prstGeom prst="rect">
              <a:avLst/>
            </a:prstGeom>
          </p:spPr>
          <p:txBody>
            <a:bodyPr lIns="0" tIns="0" rIns="0" bIns="0" rtlCol="0" anchor="t">
              <a:spAutoFit/>
            </a:bodyPr>
            <a:lstStyle/>
            <a:p>
              <a:pPr algn="l">
                <a:lnSpc>
                  <a:spcPts val="2686"/>
                </a:lnSpc>
                <a:spcBef>
                  <a:spcPct val="0"/>
                </a:spcBef>
              </a:pPr>
              <a:r>
                <a:rPr lang="en-US" sz="1918" b="1">
                  <a:solidFill>
                    <a:srgbClr val="FFFFFF"/>
                  </a:solidFill>
                  <a:latin typeface="Poppins Medium"/>
                  <a:ea typeface="Poppins Medium"/>
                  <a:cs typeface="Poppins Medium"/>
                  <a:sym typeface="Poppins Medium"/>
                </a:rPr>
                <a:t>Se reconnaitre comme acteur.ice.s (décoller l’étiquette de - potentiels -  sinistré.e.s)</a:t>
              </a:r>
            </a:p>
          </p:txBody>
        </p:sp>
        <p:sp>
          <p:nvSpPr>
            <p:cNvPr id="23" name="TextBox 23"/>
            <p:cNvSpPr txBox="1"/>
            <p:nvPr/>
          </p:nvSpPr>
          <p:spPr>
            <a:xfrm>
              <a:off x="5884196" y="11110906"/>
              <a:ext cx="3670935" cy="1615020"/>
            </a:xfrm>
            <a:prstGeom prst="rect">
              <a:avLst/>
            </a:prstGeom>
          </p:spPr>
          <p:txBody>
            <a:bodyPr lIns="0" tIns="0" rIns="0" bIns="0" rtlCol="0" anchor="t">
              <a:spAutoFit/>
            </a:bodyPr>
            <a:lstStyle/>
            <a:p>
              <a:pPr algn="ctr">
                <a:lnSpc>
                  <a:spcPts val="2406"/>
                </a:lnSpc>
              </a:pPr>
              <a:r>
                <a:rPr lang="en-US" sz="1718" b="1">
                  <a:solidFill>
                    <a:srgbClr val="FFFFFF"/>
                  </a:solidFill>
                  <a:latin typeface="Poppins Medium"/>
                  <a:ea typeface="Poppins Medium"/>
                  <a:cs typeface="Poppins Medium"/>
                  <a:sym typeface="Poppins Medium"/>
                </a:rPr>
                <a:t>Cultiver le capital social</a:t>
              </a:r>
            </a:p>
            <a:p>
              <a:pPr algn="ctr">
                <a:lnSpc>
                  <a:spcPts val="2406"/>
                </a:lnSpc>
              </a:pPr>
              <a:r>
                <a:rPr lang="en-US" sz="1718" b="1">
                  <a:solidFill>
                    <a:srgbClr val="FFFFFF"/>
                  </a:solidFill>
                  <a:latin typeface="Poppins Medium"/>
                  <a:ea typeface="Poppins Medium"/>
                  <a:cs typeface="Poppins Medium"/>
                  <a:sym typeface="Poppins Medium"/>
                </a:rPr>
                <a:t>en amont, cartographier,</a:t>
              </a:r>
            </a:p>
            <a:p>
              <a:pPr algn="ctr">
                <a:lnSpc>
                  <a:spcPts val="2406"/>
                </a:lnSpc>
              </a:pPr>
              <a:r>
                <a:rPr lang="en-US" sz="1718" b="1">
                  <a:solidFill>
                    <a:srgbClr val="FFFFFF"/>
                  </a:solidFill>
                  <a:latin typeface="Poppins Medium"/>
                  <a:ea typeface="Poppins Medium"/>
                  <a:cs typeface="Poppins Medium"/>
                  <a:sym typeface="Poppins Medium"/>
                </a:rPr>
                <a:t> avoir des espaces </a:t>
              </a:r>
            </a:p>
            <a:p>
              <a:pPr algn="ctr">
                <a:lnSpc>
                  <a:spcPts val="2406"/>
                </a:lnSpc>
                <a:spcBef>
                  <a:spcPct val="0"/>
                </a:spcBef>
              </a:pPr>
              <a:r>
                <a:rPr lang="en-US" sz="1718" b="1">
                  <a:solidFill>
                    <a:srgbClr val="FFFFFF"/>
                  </a:solidFill>
                  <a:latin typeface="Poppins Medium"/>
                  <a:ea typeface="Poppins Medium"/>
                  <a:cs typeface="Poppins Medium"/>
                  <a:sym typeface="Poppins Medium"/>
                </a:rPr>
                <a:t>en commun, etc</a:t>
              </a:r>
            </a:p>
          </p:txBody>
        </p:sp>
      </p:grpSp>
      <p:sp>
        <p:nvSpPr>
          <p:cNvPr id="24" name="Freeform 24"/>
          <p:cNvSpPr/>
          <p:nvPr/>
        </p:nvSpPr>
        <p:spPr>
          <a:xfrm rot="4074219">
            <a:off x="11888467" y="385760"/>
            <a:ext cx="8029147" cy="6364923"/>
          </a:xfrm>
          <a:custGeom>
            <a:avLst/>
            <a:gdLst/>
            <a:ahLst/>
            <a:cxnLst/>
            <a:rect l="l" t="t" r="r" b="b"/>
            <a:pathLst>
              <a:path w="8029147" h="6364923">
                <a:moveTo>
                  <a:pt x="0" y="0"/>
                </a:moveTo>
                <a:lnTo>
                  <a:pt x="8029146" y="0"/>
                </a:lnTo>
                <a:lnTo>
                  <a:pt x="8029146" y="6364924"/>
                </a:lnTo>
                <a:lnTo>
                  <a:pt x="0" y="636492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5" name="Freeform 25"/>
          <p:cNvSpPr/>
          <p:nvPr/>
        </p:nvSpPr>
        <p:spPr>
          <a:xfrm>
            <a:off x="14281066" y="2015567"/>
            <a:ext cx="3525413" cy="2397281"/>
          </a:xfrm>
          <a:custGeom>
            <a:avLst/>
            <a:gdLst/>
            <a:ahLst/>
            <a:cxnLst/>
            <a:rect l="l" t="t" r="r" b="b"/>
            <a:pathLst>
              <a:path w="3525413" h="2397281">
                <a:moveTo>
                  <a:pt x="0" y="0"/>
                </a:moveTo>
                <a:lnTo>
                  <a:pt x="3525413" y="0"/>
                </a:lnTo>
                <a:lnTo>
                  <a:pt x="3525413" y="2397281"/>
                </a:lnTo>
                <a:lnTo>
                  <a:pt x="0" y="239728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6" name="TextBox 26"/>
          <p:cNvSpPr txBox="1"/>
          <p:nvPr/>
        </p:nvSpPr>
        <p:spPr>
          <a:xfrm>
            <a:off x="13073011" y="623790"/>
            <a:ext cx="3350214" cy="1077452"/>
          </a:xfrm>
          <a:prstGeom prst="rect">
            <a:avLst/>
          </a:prstGeom>
        </p:spPr>
        <p:txBody>
          <a:bodyPr lIns="0" tIns="0" rIns="0" bIns="0" rtlCol="0" anchor="t">
            <a:spAutoFit/>
          </a:bodyPr>
          <a:lstStyle/>
          <a:p>
            <a:pPr algn="ctr">
              <a:lnSpc>
                <a:spcPts val="4241"/>
              </a:lnSpc>
              <a:spcBef>
                <a:spcPct val="0"/>
              </a:spcBef>
            </a:pPr>
            <a:r>
              <a:rPr lang="en-US" sz="3029" b="1">
                <a:solidFill>
                  <a:srgbClr val="FFFFFF"/>
                </a:solidFill>
                <a:latin typeface="Poppins Medium"/>
                <a:ea typeface="Poppins Medium"/>
                <a:cs typeface="Poppins Medium"/>
                <a:sym typeface="Poppins Medium"/>
              </a:rPr>
              <a:t>Aidants extérieurs</a:t>
            </a:r>
          </a:p>
        </p:txBody>
      </p:sp>
      <p:sp>
        <p:nvSpPr>
          <p:cNvPr id="27" name="TextBox 27"/>
          <p:cNvSpPr txBox="1"/>
          <p:nvPr/>
        </p:nvSpPr>
        <p:spPr>
          <a:xfrm>
            <a:off x="12318240" y="2439204"/>
            <a:ext cx="3083842" cy="1353947"/>
          </a:xfrm>
          <a:prstGeom prst="rect">
            <a:avLst/>
          </a:prstGeom>
        </p:spPr>
        <p:txBody>
          <a:bodyPr lIns="0" tIns="0" rIns="0" bIns="0" rtlCol="0" anchor="t">
            <a:spAutoFit/>
          </a:bodyPr>
          <a:lstStyle/>
          <a:p>
            <a:pPr algn="ctr">
              <a:lnSpc>
                <a:spcPts val="3598"/>
              </a:lnSpc>
            </a:pPr>
            <a:r>
              <a:rPr lang="en-US" sz="2570" b="1">
                <a:solidFill>
                  <a:srgbClr val="FFFFFF"/>
                </a:solidFill>
                <a:latin typeface="Poppins Medium"/>
                <a:ea typeface="Poppins Medium"/>
                <a:cs typeface="Poppins Medium"/>
                <a:sym typeface="Poppins Medium"/>
              </a:rPr>
              <a:t>Ne pas </a:t>
            </a:r>
          </a:p>
          <a:p>
            <a:pPr algn="ctr">
              <a:lnSpc>
                <a:spcPts val="3598"/>
              </a:lnSpc>
            </a:pPr>
            <a:r>
              <a:rPr lang="en-US" sz="2570" b="1">
                <a:solidFill>
                  <a:srgbClr val="FFFFFF"/>
                </a:solidFill>
                <a:latin typeface="Poppins Medium"/>
                <a:ea typeface="Poppins Medium"/>
                <a:cs typeface="Poppins Medium"/>
                <a:sym typeface="Poppins Medium"/>
              </a:rPr>
              <a:t>prendre la </a:t>
            </a:r>
          </a:p>
          <a:p>
            <a:pPr algn="ctr">
              <a:lnSpc>
                <a:spcPts val="3598"/>
              </a:lnSpc>
              <a:spcBef>
                <a:spcPct val="0"/>
              </a:spcBef>
            </a:pPr>
            <a:r>
              <a:rPr lang="en-US" sz="2570" b="1">
                <a:solidFill>
                  <a:srgbClr val="FFFFFF"/>
                </a:solidFill>
                <a:latin typeface="Poppins Medium"/>
                <a:ea typeface="Poppins Medium"/>
                <a:cs typeface="Poppins Medium"/>
                <a:sym typeface="Poppins Medium"/>
              </a:rPr>
              <a:t>place</a:t>
            </a:r>
          </a:p>
        </p:txBody>
      </p:sp>
      <p:sp>
        <p:nvSpPr>
          <p:cNvPr id="28" name="TextBox 28"/>
          <p:cNvSpPr txBox="1"/>
          <p:nvPr/>
        </p:nvSpPr>
        <p:spPr>
          <a:xfrm>
            <a:off x="14508346" y="4679548"/>
            <a:ext cx="2789388" cy="999016"/>
          </a:xfrm>
          <a:prstGeom prst="rect">
            <a:avLst/>
          </a:prstGeom>
        </p:spPr>
        <p:txBody>
          <a:bodyPr lIns="0" tIns="0" rIns="0" bIns="0" rtlCol="0" anchor="t">
            <a:spAutoFit/>
          </a:bodyPr>
          <a:lstStyle/>
          <a:p>
            <a:pPr algn="just">
              <a:lnSpc>
                <a:spcPts val="2686"/>
              </a:lnSpc>
              <a:spcBef>
                <a:spcPct val="0"/>
              </a:spcBef>
            </a:pPr>
            <a:r>
              <a:rPr lang="en-US" sz="1918" b="1">
                <a:solidFill>
                  <a:srgbClr val="FFFFFF"/>
                </a:solidFill>
                <a:latin typeface="Poppins Medium"/>
                <a:ea typeface="Poppins Medium"/>
                <a:cs typeface="Poppins Medium"/>
                <a:sym typeface="Poppins Medium"/>
              </a:rPr>
              <a:t>La posture du sauveur est à l’opposé de ce qui fonctionne</a:t>
            </a:r>
          </a:p>
        </p:txBody>
      </p:sp>
      <p:sp>
        <p:nvSpPr>
          <p:cNvPr id="29" name="TextBox 29"/>
          <p:cNvSpPr txBox="1"/>
          <p:nvPr/>
        </p:nvSpPr>
        <p:spPr>
          <a:xfrm>
            <a:off x="14154368" y="6031313"/>
            <a:ext cx="2789388" cy="613571"/>
          </a:xfrm>
          <a:prstGeom prst="rect">
            <a:avLst/>
          </a:prstGeom>
        </p:spPr>
        <p:txBody>
          <a:bodyPr lIns="0" tIns="0" rIns="0" bIns="0" rtlCol="0" anchor="t">
            <a:spAutoFit/>
          </a:bodyPr>
          <a:lstStyle/>
          <a:p>
            <a:pPr algn="just">
              <a:lnSpc>
                <a:spcPts val="2406"/>
              </a:lnSpc>
              <a:spcBef>
                <a:spcPct val="0"/>
              </a:spcBef>
            </a:pPr>
            <a:r>
              <a:rPr lang="en-US" sz="1718" b="1">
                <a:solidFill>
                  <a:srgbClr val="FFFFFF"/>
                </a:solidFill>
                <a:latin typeface="Poppins Medium"/>
                <a:ea typeface="Poppins Medium"/>
                <a:cs typeface="Poppins Medium"/>
                <a:sym typeface="Poppins Medium"/>
              </a:rPr>
              <a:t>De la verticalité à la fraternité</a:t>
            </a:r>
          </a:p>
        </p:txBody>
      </p:sp>
      <p:sp>
        <p:nvSpPr>
          <p:cNvPr id="30" name="TextBox 30"/>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31" name="TextBox 31"/>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32" name="TextBox 32"/>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33" name="TextBox 33"/>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34" name="TextBox 34"/>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35" name="TextBox 35"/>
          <p:cNvSpPr txBox="1"/>
          <p:nvPr/>
        </p:nvSpPr>
        <p:spPr>
          <a:xfrm>
            <a:off x="8721339" y="6530585"/>
            <a:ext cx="4615292" cy="2007886"/>
          </a:xfrm>
          <a:prstGeom prst="rect">
            <a:avLst/>
          </a:prstGeom>
        </p:spPr>
        <p:txBody>
          <a:bodyPr lIns="0" tIns="0" rIns="0" bIns="0" rtlCol="0" anchor="t">
            <a:spAutoFit/>
          </a:bodyPr>
          <a:lstStyle/>
          <a:p>
            <a:pPr algn="r">
              <a:lnSpc>
                <a:spcPts val="7979"/>
              </a:lnSpc>
            </a:pPr>
            <a:r>
              <a:rPr lang="en-US" sz="5699" b="1">
                <a:solidFill>
                  <a:srgbClr val="000000"/>
                </a:solidFill>
                <a:latin typeface="Bebas Neue Bold"/>
                <a:ea typeface="Bebas Neue Bold"/>
                <a:cs typeface="Bebas Neue Bold"/>
                <a:sym typeface="Bebas Neue Bold"/>
              </a:rPr>
              <a:t>Changer de</a:t>
            </a:r>
          </a:p>
          <a:p>
            <a:pPr algn="r">
              <a:lnSpc>
                <a:spcPts val="7979"/>
              </a:lnSpc>
              <a:spcBef>
                <a:spcPct val="0"/>
              </a:spcBef>
            </a:pPr>
            <a:r>
              <a:rPr lang="en-US" sz="5699" b="1">
                <a:solidFill>
                  <a:srgbClr val="000000"/>
                </a:solidFill>
                <a:latin typeface="Bebas Neue Bold"/>
                <a:ea typeface="Bebas Neue Bold"/>
                <a:cs typeface="Bebas Neue Bold"/>
                <a:sym typeface="Bebas Neue Bold"/>
              </a:rPr>
              <a:t>posture</a:t>
            </a:r>
          </a:p>
        </p:txBody>
      </p:sp>
      <p:sp>
        <p:nvSpPr>
          <p:cNvPr id="36" name="TextBox 36"/>
          <p:cNvSpPr txBox="1"/>
          <p:nvPr/>
        </p:nvSpPr>
        <p:spPr>
          <a:xfrm>
            <a:off x="0" y="8703414"/>
            <a:ext cx="9931929" cy="554886"/>
          </a:xfrm>
          <a:prstGeom prst="rect">
            <a:avLst/>
          </a:prstGeom>
        </p:spPr>
        <p:txBody>
          <a:bodyPr lIns="0" tIns="0" rIns="0" bIns="0" rtlCol="0" anchor="t">
            <a:spAutoFit/>
          </a:bodyPr>
          <a:lstStyle/>
          <a:p>
            <a:pPr algn="ctr">
              <a:lnSpc>
                <a:spcPts val="4590"/>
              </a:lnSpc>
              <a:spcBef>
                <a:spcPct val="0"/>
              </a:spcBef>
            </a:pPr>
            <a:r>
              <a:rPr lang="en-US" sz="3279">
                <a:solidFill>
                  <a:srgbClr val="304F64"/>
                </a:solidFill>
                <a:latin typeface="Oswald"/>
                <a:ea typeface="Oswald"/>
                <a:cs typeface="Oswald"/>
                <a:sym typeface="Oswald"/>
              </a:rPr>
              <a:t>Certain(s) dirait “développent leur robustesse territoriale”......</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20523" y="8485067"/>
            <a:ext cx="3677555" cy="925633"/>
            <a:chOff x="0" y="0"/>
            <a:chExt cx="968574" cy="243788"/>
          </a:xfrm>
        </p:grpSpPr>
        <p:sp>
          <p:nvSpPr>
            <p:cNvPr id="3" name="Freeform 3"/>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4" name="TextBox 4"/>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187863" y="87125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6" name="Freeform 6"/>
          <p:cNvSpPr/>
          <p:nvPr/>
        </p:nvSpPr>
        <p:spPr>
          <a:xfrm rot="5400000">
            <a:off x="5915368" y="3522649"/>
            <a:ext cx="10759759" cy="2768944"/>
          </a:xfrm>
          <a:custGeom>
            <a:avLst/>
            <a:gdLst/>
            <a:ahLst/>
            <a:cxnLst/>
            <a:rect l="l" t="t" r="r" b="b"/>
            <a:pathLst>
              <a:path w="10759759" h="2768944">
                <a:moveTo>
                  <a:pt x="0" y="0"/>
                </a:moveTo>
                <a:lnTo>
                  <a:pt x="10759759" y="0"/>
                </a:lnTo>
                <a:lnTo>
                  <a:pt x="10759759" y="2768944"/>
                </a:lnTo>
                <a:lnTo>
                  <a:pt x="0" y="2768944"/>
                </a:lnTo>
                <a:lnTo>
                  <a:pt x="0" y="0"/>
                </a:lnTo>
                <a:close/>
              </a:path>
            </a:pathLst>
          </a:custGeom>
          <a:blipFill>
            <a:blip r:embed="rId3"/>
            <a:stretch>
              <a:fillRect l="-69701" r="-46133" b="-155805"/>
            </a:stretch>
          </a:blipFill>
        </p:spPr>
        <p:txBody>
          <a:bodyPr/>
          <a:lstStyle/>
          <a:p>
            <a:endParaRPr lang="fr-FR"/>
          </a:p>
        </p:txBody>
      </p:sp>
      <p:grpSp>
        <p:nvGrpSpPr>
          <p:cNvPr id="7" name="Group 7"/>
          <p:cNvGrpSpPr/>
          <p:nvPr/>
        </p:nvGrpSpPr>
        <p:grpSpPr>
          <a:xfrm>
            <a:off x="152400" y="94107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14956428" y="9500333"/>
            <a:ext cx="3178666" cy="670410"/>
          </a:xfrm>
          <a:custGeom>
            <a:avLst/>
            <a:gdLst/>
            <a:ahLst/>
            <a:cxnLst/>
            <a:rect l="l" t="t" r="r" b="b"/>
            <a:pathLst>
              <a:path w="3178666" h="670410">
                <a:moveTo>
                  <a:pt x="0" y="0"/>
                </a:moveTo>
                <a:lnTo>
                  <a:pt x="3178666" y="0"/>
                </a:lnTo>
                <a:lnTo>
                  <a:pt x="3178666" y="670410"/>
                </a:lnTo>
                <a:lnTo>
                  <a:pt x="0" y="6704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rot="-10800000">
            <a:off x="16749935" y="997208"/>
            <a:ext cx="1046550" cy="1273457"/>
          </a:xfrm>
          <a:custGeom>
            <a:avLst/>
            <a:gdLst/>
            <a:ahLst/>
            <a:cxnLst/>
            <a:rect l="l" t="t" r="r" b="b"/>
            <a:pathLst>
              <a:path w="1046550" h="1273457">
                <a:moveTo>
                  <a:pt x="0" y="0"/>
                </a:moveTo>
                <a:lnTo>
                  <a:pt x="1046551" y="0"/>
                </a:lnTo>
                <a:lnTo>
                  <a:pt x="1046551" y="1273458"/>
                </a:lnTo>
                <a:lnTo>
                  <a:pt x="0" y="12734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13074525" y="5729906"/>
            <a:ext cx="1046550" cy="1273457"/>
          </a:xfrm>
          <a:custGeom>
            <a:avLst/>
            <a:gdLst/>
            <a:ahLst/>
            <a:cxnLst/>
            <a:rect l="l" t="t" r="r" b="b"/>
            <a:pathLst>
              <a:path w="1046550" h="1273457">
                <a:moveTo>
                  <a:pt x="0" y="0"/>
                </a:moveTo>
                <a:lnTo>
                  <a:pt x="1046550" y="0"/>
                </a:lnTo>
                <a:lnTo>
                  <a:pt x="1046550" y="1273457"/>
                </a:lnTo>
                <a:lnTo>
                  <a:pt x="0" y="12734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TextBox 13"/>
          <p:cNvSpPr txBox="1"/>
          <p:nvPr/>
        </p:nvSpPr>
        <p:spPr>
          <a:xfrm>
            <a:off x="13234179" y="587443"/>
            <a:ext cx="3785616" cy="1697885"/>
          </a:xfrm>
          <a:prstGeom prst="rect">
            <a:avLst/>
          </a:prstGeom>
        </p:spPr>
        <p:txBody>
          <a:bodyPr lIns="0" tIns="0" rIns="0" bIns="0" rtlCol="0" anchor="t">
            <a:spAutoFit/>
          </a:bodyPr>
          <a:lstStyle/>
          <a:p>
            <a:pPr algn="l">
              <a:lnSpc>
                <a:spcPts val="3890"/>
              </a:lnSpc>
            </a:pPr>
            <a:r>
              <a:rPr lang="en-US" sz="2779" b="1">
                <a:solidFill>
                  <a:srgbClr val="000000"/>
                </a:solidFill>
                <a:latin typeface="Poppins Bold"/>
                <a:ea typeface="Poppins Bold"/>
                <a:cs typeface="Poppins Bold"/>
                <a:sym typeface="Poppins Bold"/>
              </a:rPr>
              <a:t>Culture du risque </a:t>
            </a:r>
          </a:p>
          <a:p>
            <a:pPr algn="l">
              <a:lnSpc>
                <a:spcPts val="3190"/>
              </a:lnSpc>
              <a:spcBef>
                <a:spcPct val="0"/>
              </a:spcBef>
            </a:pPr>
            <a:r>
              <a:rPr lang="en-US" sz="2279" b="1">
                <a:solidFill>
                  <a:srgbClr val="000000"/>
                </a:solidFill>
                <a:latin typeface="Poppins Medium"/>
                <a:ea typeface="Poppins Medium"/>
                <a:cs typeface="Poppins Medium"/>
                <a:sym typeface="Poppins Medium"/>
              </a:rPr>
              <a:t>(spectre différent de la construction de la confiance)</a:t>
            </a:r>
          </a:p>
        </p:txBody>
      </p:sp>
      <p:sp>
        <p:nvSpPr>
          <p:cNvPr id="14" name="TextBox 14"/>
          <p:cNvSpPr txBox="1"/>
          <p:nvPr/>
        </p:nvSpPr>
        <p:spPr>
          <a:xfrm>
            <a:off x="13830810" y="5823234"/>
            <a:ext cx="3785616" cy="2583710"/>
          </a:xfrm>
          <a:prstGeom prst="rect">
            <a:avLst/>
          </a:prstGeom>
        </p:spPr>
        <p:txBody>
          <a:bodyPr lIns="0" tIns="0" rIns="0" bIns="0" rtlCol="0" anchor="t">
            <a:spAutoFit/>
          </a:bodyPr>
          <a:lstStyle/>
          <a:p>
            <a:pPr algn="r">
              <a:lnSpc>
                <a:spcPts val="3890"/>
              </a:lnSpc>
            </a:pPr>
            <a:r>
              <a:rPr lang="en-US" sz="2779" b="1">
                <a:solidFill>
                  <a:srgbClr val="000000"/>
                </a:solidFill>
                <a:latin typeface="Poppins Bold"/>
                <a:ea typeface="Poppins Bold"/>
                <a:cs typeface="Poppins Bold"/>
                <a:sym typeface="Poppins Bold"/>
              </a:rPr>
              <a:t>Résilience communautaire</a:t>
            </a:r>
          </a:p>
          <a:p>
            <a:pPr algn="r">
              <a:lnSpc>
                <a:spcPts val="3190"/>
              </a:lnSpc>
            </a:pPr>
            <a:r>
              <a:rPr lang="en-US" sz="2279" b="1">
                <a:solidFill>
                  <a:srgbClr val="000000"/>
                </a:solidFill>
                <a:latin typeface="Poppins Medium"/>
                <a:ea typeface="Poppins Medium"/>
                <a:cs typeface="Poppins Medium"/>
                <a:sym typeface="Poppins Medium"/>
              </a:rPr>
              <a:t>organise capacités face à un risque</a:t>
            </a:r>
          </a:p>
          <a:p>
            <a:pPr algn="r">
              <a:lnSpc>
                <a:spcPts val="3190"/>
              </a:lnSpc>
            </a:pPr>
            <a:r>
              <a:rPr lang="en-US" sz="2279" b="1">
                <a:solidFill>
                  <a:srgbClr val="000000"/>
                </a:solidFill>
                <a:latin typeface="Poppins Medium"/>
                <a:ea typeface="Poppins Medium"/>
                <a:cs typeface="Poppins Medium"/>
                <a:sym typeface="Poppins Medium"/>
              </a:rPr>
              <a:t>Reste aléa centré</a:t>
            </a:r>
          </a:p>
          <a:p>
            <a:pPr algn="r">
              <a:lnSpc>
                <a:spcPts val="3190"/>
              </a:lnSpc>
              <a:spcBef>
                <a:spcPct val="0"/>
              </a:spcBef>
            </a:pPr>
            <a:r>
              <a:rPr lang="en-US" sz="2279" b="1">
                <a:solidFill>
                  <a:srgbClr val="000000"/>
                </a:solidFill>
                <a:latin typeface="Poppins Medium"/>
                <a:ea typeface="Poppins Medium"/>
                <a:cs typeface="Poppins Medium"/>
                <a:sym typeface="Poppins Medium"/>
              </a:rPr>
              <a:t>“Communauté modèle”</a:t>
            </a:r>
          </a:p>
        </p:txBody>
      </p:sp>
      <p:grpSp>
        <p:nvGrpSpPr>
          <p:cNvPr id="15" name="Group 15"/>
          <p:cNvGrpSpPr/>
          <p:nvPr/>
        </p:nvGrpSpPr>
        <p:grpSpPr>
          <a:xfrm>
            <a:off x="12774970" y="2499266"/>
            <a:ext cx="5291106" cy="3144915"/>
            <a:chOff x="0" y="0"/>
            <a:chExt cx="7054808" cy="4193221"/>
          </a:xfrm>
        </p:grpSpPr>
        <p:sp>
          <p:nvSpPr>
            <p:cNvPr id="16" name="Freeform 16"/>
            <p:cNvSpPr/>
            <p:nvPr/>
          </p:nvSpPr>
          <p:spPr>
            <a:xfrm>
              <a:off x="524600" y="0"/>
              <a:ext cx="6005608" cy="4193221"/>
            </a:xfrm>
            <a:custGeom>
              <a:avLst/>
              <a:gdLst/>
              <a:ahLst/>
              <a:cxnLst/>
              <a:rect l="l" t="t" r="r" b="b"/>
              <a:pathLst>
                <a:path w="6005608" h="4193221">
                  <a:moveTo>
                    <a:pt x="0" y="0"/>
                  </a:moveTo>
                  <a:lnTo>
                    <a:pt x="6005608" y="0"/>
                  </a:lnTo>
                  <a:lnTo>
                    <a:pt x="6005608" y="4193221"/>
                  </a:lnTo>
                  <a:lnTo>
                    <a:pt x="0" y="4193221"/>
                  </a:lnTo>
                  <a:lnTo>
                    <a:pt x="0" y="0"/>
                  </a:lnTo>
                  <a:close/>
                </a:path>
              </a:pathLst>
            </a:custGeom>
            <a:blipFill>
              <a:blip r:embed="rId6"/>
              <a:stretch>
                <a:fillRect l="-9805" t="-2703" r="-8478"/>
              </a:stretch>
            </a:blipFill>
          </p:spPr>
          <p:txBody>
            <a:bodyPr/>
            <a:lstStyle/>
            <a:p>
              <a:endParaRPr lang="fr-FR"/>
            </a:p>
          </p:txBody>
        </p:sp>
        <p:sp>
          <p:nvSpPr>
            <p:cNvPr id="17" name="TextBox 17"/>
            <p:cNvSpPr txBox="1"/>
            <p:nvPr/>
          </p:nvSpPr>
          <p:spPr>
            <a:xfrm>
              <a:off x="0" y="1419770"/>
              <a:ext cx="7054808" cy="1277481"/>
            </a:xfrm>
            <a:prstGeom prst="rect">
              <a:avLst/>
            </a:prstGeom>
          </p:spPr>
          <p:txBody>
            <a:bodyPr lIns="0" tIns="0" rIns="0" bIns="0" rtlCol="0" anchor="t">
              <a:spAutoFit/>
            </a:bodyPr>
            <a:lstStyle/>
            <a:p>
              <a:pPr algn="ctr">
                <a:lnSpc>
                  <a:spcPts val="3890"/>
                </a:lnSpc>
              </a:pPr>
              <a:r>
                <a:rPr lang="en-US" sz="2779" b="1">
                  <a:solidFill>
                    <a:srgbClr val="000000"/>
                  </a:solidFill>
                  <a:latin typeface="Poppins Medium"/>
                  <a:ea typeface="Poppins Medium"/>
                  <a:cs typeface="Poppins Medium"/>
                  <a:sym typeface="Poppins Medium"/>
                </a:rPr>
                <a:t>Ceci est un</a:t>
              </a:r>
            </a:p>
            <a:p>
              <a:pPr algn="ctr">
                <a:lnSpc>
                  <a:spcPts val="3890"/>
                </a:lnSpc>
                <a:spcBef>
                  <a:spcPct val="0"/>
                </a:spcBef>
              </a:pPr>
              <a:r>
                <a:rPr lang="en-US" sz="2779" b="1">
                  <a:solidFill>
                    <a:srgbClr val="000000"/>
                  </a:solidFill>
                  <a:latin typeface="Poppins Medium"/>
                  <a:ea typeface="Poppins Medium"/>
                  <a:cs typeface="Poppins Medium"/>
                  <a:sym typeface="Poppins Medium"/>
                </a:rPr>
                <a:t>cadre dominant</a:t>
              </a:r>
            </a:p>
          </p:txBody>
        </p:sp>
      </p:grpSp>
      <p:sp>
        <p:nvSpPr>
          <p:cNvPr id="18" name="TextBox 18"/>
          <p:cNvSpPr txBox="1"/>
          <p:nvPr/>
        </p:nvSpPr>
        <p:spPr>
          <a:xfrm>
            <a:off x="514770" y="7555703"/>
            <a:ext cx="5990358" cy="1753952"/>
          </a:xfrm>
          <a:prstGeom prst="rect">
            <a:avLst/>
          </a:prstGeom>
        </p:spPr>
        <p:txBody>
          <a:bodyPr lIns="0" tIns="0" rIns="0" bIns="0" rtlCol="0" anchor="t">
            <a:spAutoFit/>
          </a:bodyPr>
          <a:lstStyle/>
          <a:p>
            <a:pPr algn="l">
              <a:lnSpc>
                <a:spcPts val="6980"/>
              </a:lnSpc>
            </a:pPr>
            <a:r>
              <a:rPr lang="en-US" sz="4986" b="1">
                <a:solidFill>
                  <a:srgbClr val="304F64"/>
                </a:solidFill>
                <a:latin typeface="Bebas Neue Bold"/>
                <a:ea typeface="Bebas Neue Bold"/>
                <a:cs typeface="Bebas Neue Bold"/>
                <a:sym typeface="Bebas Neue Bold"/>
              </a:rPr>
              <a:t>Concept universel  </a:t>
            </a:r>
          </a:p>
          <a:p>
            <a:pPr algn="l">
              <a:lnSpc>
                <a:spcPts val="6980"/>
              </a:lnSpc>
              <a:spcBef>
                <a:spcPct val="0"/>
              </a:spcBef>
            </a:pPr>
            <a:r>
              <a:rPr lang="en-US" sz="4986" b="1">
                <a:solidFill>
                  <a:srgbClr val="304F64"/>
                </a:solidFill>
                <a:latin typeface="Bebas Neue Bold"/>
                <a:ea typeface="Bebas Neue Bold"/>
                <a:cs typeface="Bebas Neue Bold"/>
                <a:sym typeface="Bebas Neue Bold"/>
              </a:rPr>
              <a:t>aux formes localisées</a:t>
            </a:r>
          </a:p>
        </p:txBody>
      </p:sp>
      <p:sp>
        <p:nvSpPr>
          <p:cNvPr id="19" name="Freeform 19"/>
          <p:cNvSpPr/>
          <p:nvPr/>
        </p:nvSpPr>
        <p:spPr>
          <a:xfrm rot="8777940">
            <a:off x="4276417" y="-1126199"/>
            <a:ext cx="6735590" cy="7271892"/>
          </a:xfrm>
          <a:custGeom>
            <a:avLst/>
            <a:gdLst/>
            <a:ahLst/>
            <a:cxnLst/>
            <a:rect l="l" t="t" r="r" b="b"/>
            <a:pathLst>
              <a:path w="6735590" h="7271892">
                <a:moveTo>
                  <a:pt x="0" y="0"/>
                </a:moveTo>
                <a:lnTo>
                  <a:pt x="6735589" y="0"/>
                </a:lnTo>
                <a:lnTo>
                  <a:pt x="6735589" y="7271892"/>
                </a:lnTo>
                <a:lnTo>
                  <a:pt x="0" y="727189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TextBox 20"/>
          <p:cNvSpPr txBox="1"/>
          <p:nvPr/>
        </p:nvSpPr>
        <p:spPr>
          <a:xfrm>
            <a:off x="10209044" y="5932370"/>
            <a:ext cx="2172407" cy="3236492"/>
          </a:xfrm>
          <a:prstGeom prst="rect">
            <a:avLst/>
          </a:prstGeom>
        </p:spPr>
        <p:txBody>
          <a:bodyPr lIns="0" tIns="0" rIns="0" bIns="0" rtlCol="0" anchor="t">
            <a:spAutoFit/>
          </a:bodyPr>
          <a:lstStyle/>
          <a:p>
            <a:pPr algn="just">
              <a:lnSpc>
                <a:spcPts val="6410"/>
              </a:lnSpc>
              <a:spcBef>
                <a:spcPct val="0"/>
              </a:spcBef>
            </a:pPr>
            <a:r>
              <a:rPr lang="en-US" sz="4579" b="1">
                <a:solidFill>
                  <a:srgbClr val="FFFFFF"/>
                </a:solidFill>
                <a:latin typeface="Bebas Neue Bold"/>
                <a:ea typeface="Bebas Neue Bold"/>
                <a:cs typeface="Bebas Neue Bold"/>
                <a:sym typeface="Bebas Neue Bold"/>
              </a:rPr>
              <a:t>se distingue des cadres dominants</a:t>
            </a:r>
          </a:p>
        </p:txBody>
      </p:sp>
      <p:sp>
        <p:nvSpPr>
          <p:cNvPr id="21" name="TextBox 21"/>
          <p:cNvSpPr txBox="1"/>
          <p:nvPr/>
        </p:nvSpPr>
        <p:spPr>
          <a:xfrm>
            <a:off x="9522289" y="9574582"/>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22" name="TextBox 22"/>
          <p:cNvSpPr txBox="1"/>
          <p:nvPr/>
        </p:nvSpPr>
        <p:spPr>
          <a:xfrm>
            <a:off x="1028700" y="9542220"/>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23" name="TextBox 23"/>
          <p:cNvSpPr txBox="1"/>
          <p:nvPr/>
        </p:nvSpPr>
        <p:spPr>
          <a:xfrm>
            <a:off x="12318240" y="95650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24" name="TextBox 24"/>
          <p:cNvSpPr txBox="1"/>
          <p:nvPr/>
        </p:nvSpPr>
        <p:spPr>
          <a:xfrm>
            <a:off x="15549062" y="958410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5" name="TextBox 25"/>
          <p:cNvSpPr txBox="1"/>
          <p:nvPr/>
        </p:nvSpPr>
        <p:spPr>
          <a:xfrm>
            <a:off x="6107002" y="9551745"/>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26" name="Freeform 26"/>
          <p:cNvSpPr/>
          <p:nvPr/>
        </p:nvSpPr>
        <p:spPr>
          <a:xfrm>
            <a:off x="2292055" y="1633937"/>
            <a:ext cx="5241474" cy="5424553"/>
          </a:xfrm>
          <a:custGeom>
            <a:avLst/>
            <a:gdLst/>
            <a:ahLst/>
            <a:cxnLst/>
            <a:rect l="l" t="t" r="r" b="b"/>
            <a:pathLst>
              <a:path w="5241474" h="5424553">
                <a:moveTo>
                  <a:pt x="0" y="0"/>
                </a:moveTo>
                <a:lnTo>
                  <a:pt x="5241474" y="0"/>
                </a:lnTo>
                <a:lnTo>
                  <a:pt x="5241474" y="5424553"/>
                </a:lnTo>
                <a:lnTo>
                  <a:pt x="0" y="54245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TextBox 27"/>
          <p:cNvSpPr txBox="1"/>
          <p:nvPr/>
        </p:nvSpPr>
        <p:spPr>
          <a:xfrm>
            <a:off x="6247050" y="1167954"/>
            <a:ext cx="3184672" cy="2007765"/>
          </a:xfrm>
          <a:prstGeom prst="rect">
            <a:avLst/>
          </a:prstGeom>
        </p:spPr>
        <p:txBody>
          <a:bodyPr lIns="0" tIns="0" rIns="0" bIns="0" rtlCol="0" anchor="t">
            <a:spAutoFit/>
          </a:bodyPr>
          <a:lstStyle/>
          <a:p>
            <a:pPr algn="r">
              <a:lnSpc>
                <a:spcPts val="3610"/>
              </a:lnSpc>
            </a:pPr>
            <a:r>
              <a:rPr lang="en-US" sz="2579" b="1">
                <a:solidFill>
                  <a:srgbClr val="000000"/>
                </a:solidFill>
                <a:latin typeface="Poppins Bold"/>
                <a:ea typeface="Poppins Bold"/>
                <a:cs typeface="Poppins Bold"/>
                <a:sym typeface="Poppins Bold"/>
              </a:rPr>
              <a:t>Consciences   </a:t>
            </a:r>
          </a:p>
          <a:p>
            <a:pPr algn="r">
              <a:lnSpc>
                <a:spcPts val="3610"/>
              </a:lnSpc>
            </a:pPr>
            <a:r>
              <a:rPr lang="en-US" sz="2579" b="1">
                <a:solidFill>
                  <a:srgbClr val="000000"/>
                </a:solidFill>
                <a:latin typeface="Poppins Bold"/>
                <a:ea typeface="Poppins Bold"/>
                <a:cs typeface="Poppins Bold"/>
                <a:sym typeface="Poppins Bold"/>
              </a:rPr>
              <a:t>partagées : </a:t>
            </a:r>
          </a:p>
          <a:p>
            <a:pPr algn="r">
              <a:lnSpc>
                <a:spcPts val="2910"/>
              </a:lnSpc>
            </a:pPr>
            <a:r>
              <a:rPr lang="en-US" sz="2079">
                <a:solidFill>
                  <a:srgbClr val="000000"/>
                </a:solidFill>
                <a:latin typeface="Poppins"/>
                <a:ea typeface="Poppins"/>
                <a:cs typeface="Poppins"/>
                <a:sym typeface="Poppins"/>
              </a:rPr>
              <a:t>mémoire, conviction</a:t>
            </a:r>
          </a:p>
          <a:p>
            <a:pPr algn="r">
              <a:lnSpc>
                <a:spcPts val="2910"/>
              </a:lnSpc>
            </a:pPr>
            <a:r>
              <a:rPr lang="en-US" sz="2079">
                <a:solidFill>
                  <a:srgbClr val="000000"/>
                </a:solidFill>
                <a:latin typeface="Poppins"/>
                <a:ea typeface="Poppins"/>
                <a:cs typeface="Poppins"/>
                <a:sym typeface="Poppins"/>
              </a:rPr>
              <a:t> du besoin les uns</a:t>
            </a:r>
          </a:p>
          <a:p>
            <a:pPr algn="r">
              <a:lnSpc>
                <a:spcPts val="2910"/>
              </a:lnSpc>
              <a:spcBef>
                <a:spcPct val="0"/>
              </a:spcBef>
            </a:pPr>
            <a:r>
              <a:rPr lang="en-US" sz="2079">
                <a:solidFill>
                  <a:srgbClr val="000000"/>
                </a:solidFill>
                <a:latin typeface="Poppins"/>
                <a:ea typeface="Poppins"/>
                <a:cs typeface="Poppins"/>
                <a:sym typeface="Poppins"/>
              </a:rPr>
              <a:t> des autres</a:t>
            </a:r>
          </a:p>
        </p:txBody>
      </p:sp>
      <p:sp>
        <p:nvSpPr>
          <p:cNvPr id="28" name="TextBox 28"/>
          <p:cNvSpPr txBox="1"/>
          <p:nvPr/>
        </p:nvSpPr>
        <p:spPr>
          <a:xfrm>
            <a:off x="3635594" y="4348869"/>
            <a:ext cx="3184672" cy="1550565"/>
          </a:xfrm>
          <a:prstGeom prst="rect">
            <a:avLst/>
          </a:prstGeom>
        </p:spPr>
        <p:txBody>
          <a:bodyPr lIns="0" tIns="0" rIns="0" bIns="0" rtlCol="0" anchor="t">
            <a:spAutoFit/>
          </a:bodyPr>
          <a:lstStyle/>
          <a:p>
            <a:pPr algn="ctr">
              <a:lnSpc>
                <a:spcPts val="3610"/>
              </a:lnSpc>
            </a:pPr>
            <a:r>
              <a:rPr lang="en-US" sz="2579" b="1">
                <a:solidFill>
                  <a:srgbClr val="000000"/>
                </a:solidFill>
                <a:latin typeface="Poppins Bold"/>
                <a:ea typeface="Poppins Bold"/>
                <a:cs typeface="Poppins Bold"/>
                <a:sym typeface="Poppins Bold"/>
              </a:rPr>
              <a:t>Pratiques : </a:t>
            </a:r>
          </a:p>
          <a:p>
            <a:pPr algn="ctr">
              <a:lnSpc>
                <a:spcPts val="2910"/>
              </a:lnSpc>
              <a:spcBef>
                <a:spcPct val="0"/>
              </a:spcBef>
            </a:pPr>
            <a:r>
              <a:rPr lang="en-US" sz="2079">
                <a:solidFill>
                  <a:srgbClr val="000000"/>
                </a:solidFill>
                <a:latin typeface="Poppins"/>
                <a:ea typeface="Poppins"/>
                <a:cs typeface="Poppins"/>
                <a:sym typeface="Poppins"/>
              </a:rPr>
              <a:t>gestes et routines entretenant la capacité collective</a:t>
            </a:r>
          </a:p>
        </p:txBody>
      </p:sp>
      <p:sp>
        <p:nvSpPr>
          <p:cNvPr id="29" name="Freeform 29"/>
          <p:cNvSpPr/>
          <p:nvPr/>
        </p:nvSpPr>
        <p:spPr>
          <a:xfrm>
            <a:off x="-901361" y="2004375"/>
            <a:ext cx="5522574" cy="5859495"/>
          </a:xfrm>
          <a:custGeom>
            <a:avLst/>
            <a:gdLst/>
            <a:ahLst/>
            <a:cxnLst/>
            <a:rect l="l" t="t" r="r" b="b"/>
            <a:pathLst>
              <a:path w="5522574" h="5859495">
                <a:moveTo>
                  <a:pt x="0" y="0"/>
                </a:moveTo>
                <a:lnTo>
                  <a:pt x="5522574" y="0"/>
                </a:lnTo>
                <a:lnTo>
                  <a:pt x="5522574" y="5859495"/>
                </a:lnTo>
                <a:lnTo>
                  <a:pt x="0" y="585949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0" name="TextBox 30"/>
          <p:cNvSpPr txBox="1"/>
          <p:nvPr/>
        </p:nvSpPr>
        <p:spPr>
          <a:xfrm>
            <a:off x="222079" y="4830921"/>
            <a:ext cx="2725795" cy="1164748"/>
          </a:xfrm>
          <a:prstGeom prst="rect">
            <a:avLst/>
          </a:prstGeom>
        </p:spPr>
        <p:txBody>
          <a:bodyPr lIns="0" tIns="0" rIns="0" bIns="0" rtlCol="0" anchor="t">
            <a:spAutoFit/>
          </a:bodyPr>
          <a:lstStyle/>
          <a:p>
            <a:pPr algn="l">
              <a:lnSpc>
                <a:spcPts val="3330"/>
              </a:lnSpc>
            </a:pPr>
            <a:r>
              <a:rPr lang="en-US" sz="2378" b="1">
                <a:solidFill>
                  <a:srgbClr val="000000"/>
                </a:solidFill>
                <a:latin typeface="Poppins Bold"/>
                <a:ea typeface="Poppins Bold"/>
                <a:cs typeface="Poppins Bold"/>
                <a:sym typeface="Poppins Bold"/>
              </a:rPr>
              <a:t>Conditions de possibilités : </a:t>
            </a:r>
          </a:p>
          <a:p>
            <a:pPr algn="l">
              <a:lnSpc>
                <a:spcPts val="2491"/>
              </a:lnSpc>
              <a:spcBef>
                <a:spcPct val="0"/>
              </a:spcBef>
            </a:pPr>
            <a:r>
              <a:rPr lang="en-US" sz="1779">
                <a:solidFill>
                  <a:srgbClr val="000000"/>
                </a:solidFill>
                <a:latin typeface="Poppins"/>
                <a:ea typeface="Poppins"/>
                <a:cs typeface="Poppins"/>
                <a:sym typeface="Poppins"/>
              </a:rPr>
              <a:t>tissu social ordinaire</a:t>
            </a:r>
          </a:p>
        </p:txBody>
      </p:sp>
      <p:sp>
        <p:nvSpPr>
          <p:cNvPr id="31" name="Freeform 31"/>
          <p:cNvSpPr/>
          <p:nvPr/>
        </p:nvSpPr>
        <p:spPr>
          <a:xfrm rot="8692220">
            <a:off x="-1423762" y="-1560807"/>
            <a:ext cx="8994726" cy="7130364"/>
          </a:xfrm>
          <a:custGeom>
            <a:avLst/>
            <a:gdLst/>
            <a:ahLst/>
            <a:cxnLst/>
            <a:rect l="l" t="t" r="r" b="b"/>
            <a:pathLst>
              <a:path w="8994726" h="7130364">
                <a:moveTo>
                  <a:pt x="0" y="0"/>
                </a:moveTo>
                <a:lnTo>
                  <a:pt x="8994725" y="0"/>
                </a:lnTo>
                <a:lnTo>
                  <a:pt x="8994725" y="7130364"/>
                </a:lnTo>
                <a:lnTo>
                  <a:pt x="0" y="713036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2" name="TextBox 32"/>
          <p:cNvSpPr txBox="1"/>
          <p:nvPr/>
        </p:nvSpPr>
        <p:spPr>
          <a:xfrm>
            <a:off x="297500" y="501718"/>
            <a:ext cx="4615292" cy="2674001"/>
          </a:xfrm>
          <a:prstGeom prst="rect">
            <a:avLst/>
          </a:prstGeom>
        </p:spPr>
        <p:txBody>
          <a:bodyPr lIns="0" tIns="0" rIns="0" bIns="0" rtlCol="0" anchor="t">
            <a:spAutoFit/>
          </a:bodyPr>
          <a:lstStyle/>
          <a:p>
            <a:pPr algn="r">
              <a:lnSpc>
                <a:spcPts val="10639"/>
              </a:lnSpc>
            </a:pPr>
            <a:r>
              <a:rPr lang="en-US" sz="7599" b="1">
                <a:solidFill>
                  <a:srgbClr val="FFFFFF"/>
                </a:solidFill>
                <a:latin typeface="Bebas Neue Bold"/>
                <a:ea typeface="Bebas Neue Bold"/>
                <a:cs typeface="Bebas Neue Bold"/>
                <a:sym typeface="Bebas Neue Bold"/>
              </a:rPr>
              <a:t>la culture</a:t>
            </a:r>
          </a:p>
          <a:p>
            <a:pPr algn="r">
              <a:lnSpc>
                <a:spcPts val="10639"/>
              </a:lnSpc>
              <a:spcBef>
                <a:spcPct val="0"/>
              </a:spcBef>
            </a:pPr>
            <a:r>
              <a:rPr lang="en-US" sz="7599" b="1">
                <a:solidFill>
                  <a:srgbClr val="FFFFFF"/>
                </a:solidFill>
                <a:latin typeface="Bebas Neue Bold"/>
                <a:ea typeface="Bebas Neue Bold"/>
                <a:cs typeface="Bebas Neue Bold"/>
                <a:sym typeface="Bebas Neue Bold"/>
              </a:rPr>
              <a:t>de l’entraide</a:t>
            </a:r>
          </a:p>
        </p:txBody>
      </p:sp>
      <p:sp>
        <p:nvSpPr>
          <p:cNvPr id="33" name="TextBox 33"/>
          <p:cNvSpPr txBox="1"/>
          <p:nvPr/>
        </p:nvSpPr>
        <p:spPr>
          <a:xfrm>
            <a:off x="5587591" y="7885638"/>
            <a:ext cx="3844131" cy="330730"/>
          </a:xfrm>
          <a:prstGeom prst="rect">
            <a:avLst/>
          </a:prstGeom>
        </p:spPr>
        <p:txBody>
          <a:bodyPr lIns="0" tIns="0" rIns="0" bIns="0" rtlCol="0" anchor="t">
            <a:spAutoFit/>
          </a:bodyPr>
          <a:lstStyle/>
          <a:p>
            <a:pPr algn="ctr">
              <a:lnSpc>
                <a:spcPts val="2770"/>
              </a:lnSpc>
              <a:spcBef>
                <a:spcPct val="0"/>
              </a:spcBef>
            </a:pPr>
            <a:r>
              <a:rPr lang="en-US" sz="1979">
                <a:solidFill>
                  <a:srgbClr val="304F64"/>
                </a:solidFill>
                <a:latin typeface="Oswald"/>
                <a:ea typeface="Oswald"/>
                <a:cs typeface="Oswald"/>
                <a:sym typeface="Oswald"/>
              </a:rPr>
              <a:t>Se développe à partir de ce qui existe déjà</a:t>
            </a:r>
          </a:p>
        </p:txBody>
      </p:sp>
      <p:sp>
        <p:nvSpPr>
          <p:cNvPr id="34" name="TextBox 34"/>
          <p:cNvSpPr txBox="1"/>
          <p:nvPr/>
        </p:nvSpPr>
        <p:spPr>
          <a:xfrm>
            <a:off x="5587591" y="8357850"/>
            <a:ext cx="4122666" cy="825395"/>
          </a:xfrm>
          <a:prstGeom prst="rect">
            <a:avLst/>
          </a:prstGeom>
        </p:spPr>
        <p:txBody>
          <a:bodyPr lIns="0" tIns="0" rIns="0" bIns="0" rtlCol="0" anchor="t">
            <a:spAutoFit/>
          </a:bodyPr>
          <a:lstStyle/>
          <a:p>
            <a:pPr algn="l">
              <a:lnSpc>
                <a:spcPts val="3330"/>
              </a:lnSpc>
              <a:spcBef>
                <a:spcPct val="0"/>
              </a:spcBef>
            </a:pPr>
            <a:r>
              <a:rPr lang="en-US" sz="2379">
                <a:solidFill>
                  <a:srgbClr val="304F64"/>
                </a:solidFill>
                <a:latin typeface="Oswald"/>
                <a:ea typeface="Oswald"/>
                <a:cs typeface="Oswald"/>
                <a:sym typeface="Oswald"/>
              </a:rPr>
              <a:t>S’inscrit dans une démarche de co-construction, pas de substitution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22015" y="2040735"/>
            <a:ext cx="7217565" cy="7217565"/>
          </a:xfrm>
          <a:custGeom>
            <a:avLst/>
            <a:gdLst/>
            <a:ahLst/>
            <a:cxnLst/>
            <a:rect l="l" t="t" r="r" b="b"/>
            <a:pathLst>
              <a:path w="7217565" h="7217565">
                <a:moveTo>
                  <a:pt x="0" y="0"/>
                </a:moveTo>
                <a:lnTo>
                  <a:pt x="7217566" y="0"/>
                </a:lnTo>
                <a:lnTo>
                  <a:pt x="7217566" y="7217565"/>
                </a:lnTo>
                <a:lnTo>
                  <a:pt x="0" y="721756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rot="3141545">
            <a:off x="6078782" y="4392562"/>
            <a:ext cx="2242493" cy="846541"/>
          </a:xfrm>
          <a:custGeom>
            <a:avLst/>
            <a:gdLst/>
            <a:ahLst/>
            <a:cxnLst/>
            <a:rect l="l" t="t" r="r" b="b"/>
            <a:pathLst>
              <a:path w="2242493" h="846541">
                <a:moveTo>
                  <a:pt x="0" y="0"/>
                </a:moveTo>
                <a:lnTo>
                  <a:pt x="2242493" y="0"/>
                </a:lnTo>
                <a:lnTo>
                  <a:pt x="2242493" y="846541"/>
                </a:lnTo>
                <a:lnTo>
                  <a:pt x="0" y="8465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3803289" y="2824463"/>
            <a:ext cx="2749575" cy="2075486"/>
          </a:xfrm>
          <a:custGeom>
            <a:avLst/>
            <a:gdLst/>
            <a:ahLst/>
            <a:cxnLst/>
            <a:rect l="l" t="t" r="r" b="b"/>
            <a:pathLst>
              <a:path w="2749575" h="2075486">
                <a:moveTo>
                  <a:pt x="0" y="0"/>
                </a:moveTo>
                <a:lnTo>
                  <a:pt x="2749575" y="0"/>
                </a:lnTo>
                <a:lnTo>
                  <a:pt x="2749575" y="2075486"/>
                </a:lnTo>
                <a:lnTo>
                  <a:pt x="0" y="2075486"/>
                </a:lnTo>
                <a:lnTo>
                  <a:pt x="0" y="0"/>
                </a:lnTo>
                <a:close/>
              </a:path>
            </a:pathLst>
          </a:custGeom>
          <a:blipFill>
            <a:blip r:embed="rId4"/>
            <a:stretch>
              <a:fillRect/>
            </a:stretch>
          </a:blipFill>
        </p:spPr>
        <p:txBody>
          <a:bodyPr/>
          <a:lstStyle/>
          <a:p>
            <a:endParaRPr lang="fr-FR"/>
          </a:p>
        </p:txBody>
      </p:sp>
      <p:sp>
        <p:nvSpPr>
          <p:cNvPr id="5" name="Freeform 5"/>
          <p:cNvSpPr/>
          <p:nvPr/>
        </p:nvSpPr>
        <p:spPr>
          <a:xfrm>
            <a:off x="3946653" y="6149427"/>
            <a:ext cx="3915191" cy="565371"/>
          </a:xfrm>
          <a:custGeom>
            <a:avLst/>
            <a:gdLst/>
            <a:ahLst/>
            <a:cxnLst/>
            <a:rect l="l" t="t" r="r" b="b"/>
            <a:pathLst>
              <a:path w="3915191" h="565371">
                <a:moveTo>
                  <a:pt x="0" y="0"/>
                </a:moveTo>
                <a:lnTo>
                  <a:pt x="3915191" y="0"/>
                </a:lnTo>
                <a:lnTo>
                  <a:pt x="3915191" y="565370"/>
                </a:lnTo>
                <a:lnTo>
                  <a:pt x="0" y="565370"/>
                </a:lnTo>
                <a:lnTo>
                  <a:pt x="0" y="0"/>
                </a:lnTo>
                <a:close/>
              </a:path>
            </a:pathLst>
          </a:custGeom>
          <a:blipFill>
            <a:blip r:embed="rId5"/>
            <a:stretch>
              <a:fillRect/>
            </a:stretch>
          </a:blipFill>
        </p:spPr>
        <p:txBody>
          <a:bodyPr/>
          <a:lstStyle/>
          <a:p>
            <a:endParaRPr lang="fr-FR"/>
          </a:p>
        </p:txBody>
      </p:sp>
      <p:sp>
        <p:nvSpPr>
          <p:cNvPr id="6" name="Freeform 6"/>
          <p:cNvSpPr/>
          <p:nvPr/>
        </p:nvSpPr>
        <p:spPr>
          <a:xfrm>
            <a:off x="9639581" y="2040735"/>
            <a:ext cx="7217565" cy="7217565"/>
          </a:xfrm>
          <a:custGeom>
            <a:avLst/>
            <a:gdLst/>
            <a:ahLst/>
            <a:cxnLst/>
            <a:rect l="l" t="t" r="r" b="b"/>
            <a:pathLst>
              <a:path w="7217565" h="7217565">
                <a:moveTo>
                  <a:pt x="0" y="0"/>
                </a:moveTo>
                <a:lnTo>
                  <a:pt x="7217565" y="0"/>
                </a:lnTo>
                <a:lnTo>
                  <a:pt x="7217565" y="7217565"/>
                </a:lnTo>
                <a:lnTo>
                  <a:pt x="0" y="721756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7" name="Freeform 7"/>
          <p:cNvSpPr/>
          <p:nvPr/>
        </p:nvSpPr>
        <p:spPr>
          <a:xfrm>
            <a:off x="10906070" y="2457488"/>
            <a:ext cx="4438666" cy="2079577"/>
          </a:xfrm>
          <a:custGeom>
            <a:avLst/>
            <a:gdLst/>
            <a:ahLst/>
            <a:cxnLst/>
            <a:rect l="l" t="t" r="r" b="b"/>
            <a:pathLst>
              <a:path w="4438666" h="2079577">
                <a:moveTo>
                  <a:pt x="0" y="0"/>
                </a:moveTo>
                <a:lnTo>
                  <a:pt x="4438666" y="0"/>
                </a:lnTo>
                <a:lnTo>
                  <a:pt x="4438666" y="2079577"/>
                </a:lnTo>
                <a:lnTo>
                  <a:pt x="0" y="2079577"/>
                </a:lnTo>
                <a:lnTo>
                  <a:pt x="0" y="0"/>
                </a:lnTo>
                <a:close/>
              </a:path>
            </a:pathLst>
          </a:custGeom>
          <a:blipFill>
            <a:blip r:embed="rId7"/>
            <a:stretch>
              <a:fillRect/>
            </a:stretch>
          </a:blipFill>
        </p:spPr>
        <p:txBody>
          <a:bodyPr/>
          <a:lstStyle/>
          <a:p>
            <a:endParaRPr lang="fr-FR"/>
          </a:p>
        </p:txBody>
      </p:sp>
      <p:sp>
        <p:nvSpPr>
          <p:cNvPr id="8" name="Freeform 8"/>
          <p:cNvSpPr/>
          <p:nvPr/>
        </p:nvSpPr>
        <p:spPr>
          <a:xfrm>
            <a:off x="12088807" y="5484993"/>
            <a:ext cx="2073193" cy="3142038"/>
          </a:xfrm>
          <a:custGeom>
            <a:avLst/>
            <a:gdLst/>
            <a:ahLst/>
            <a:cxnLst/>
            <a:rect l="l" t="t" r="r" b="b"/>
            <a:pathLst>
              <a:path w="2073193" h="3142038">
                <a:moveTo>
                  <a:pt x="0" y="0"/>
                </a:moveTo>
                <a:lnTo>
                  <a:pt x="2073193" y="0"/>
                </a:lnTo>
                <a:lnTo>
                  <a:pt x="2073193" y="3142038"/>
                </a:lnTo>
                <a:lnTo>
                  <a:pt x="0" y="3142038"/>
                </a:lnTo>
                <a:lnTo>
                  <a:pt x="0" y="0"/>
                </a:lnTo>
                <a:close/>
              </a:path>
            </a:pathLst>
          </a:custGeom>
          <a:blipFill>
            <a:blip r:embed="rId8"/>
            <a:stretch>
              <a:fillRect/>
            </a:stretch>
          </a:blipFill>
        </p:spPr>
        <p:txBody>
          <a:bodyPr/>
          <a:lstStyle/>
          <a:p>
            <a:endParaRPr lang="fr-FR"/>
          </a:p>
        </p:txBody>
      </p:sp>
      <p:sp>
        <p:nvSpPr>
          <p:cNvPr id="9" name="TextBox 9"/>
          <p:cNvSpPr txBox="1"/>
          <p:nvPr/>
        </p:nvSpPr>
        <p:spPr>
          <a:xfrm>
            <a:off x="5278559" y="440265"/>
            <a:ext cx="8722043" cy="1043520"/>
          </a:xfrm>
          <a:prstGeom prst="rect">
            <a:avLst/>
          </a:prstGeom>
        </p:spPr>
        <p:txBody>
          <a:bodyPr lIns="0" tIns="0" rIns="0" bIns="0" rtlCol="0" anchor="t">
            <a:spAutoFit/>
          </a:bodyPr>
          <a:lstStyle/>
          <a:p>
            <a:pPr algn="ctr">
              <a:lnSpc>
                <a:spcPts val="8370"/>
              </a:lnSpc>
              <a:spcBef>
                <a:spcPct val="0"/>
              </a:spcBef>
            </a:pPr>
            <a:r>
              <a:rPr lang="en-US" sz="5979" b="1">
                <a:solidFill>
                  <a:srgbClr val="000000"/>
                </a:solidFill>
                <a:latin typeface="Bebas Neue Bold"/>
                <a:ea typeface="Bebas Neue Bold"/>
                <a:cs typeface="Bebas Neue Bold"/>
                <a:sym typeface="Bebas Neue Bold"/>
              </a:rPr>
              <a:t>Des ressources et des acteur.ice.s</a:t>
            </a:r>
          </a:p>
        </p:txBody>
      </p:sp>
      <p:sp>
        <p:nvSpPr>
          <p:cNvPr id="10" name="TextBox 10"/>
          <p:cNvSpPr txBox="1"/>
          <p:nvPr/>
        </p:nvSpPr>
        <p:spPr>
          <a:xfrm>
            <a:off x="4365987" y="6969794"/>
            <a:ext cx="3329622" cy="1161948"/>
          </a:xfrm>
          <a:prstGeom prst="rect">
            <a:avLst/>
          </a:prstGeom>
        </p:spPr>
        <p:txBody>
          <a:bodyPr lIns="0" tIns="0" rIns="0" bIns="0" rtlCol="0" anchor="t">
            <a:spAutoFit/>
          </a:bodyPr>
          <a:lstStyle/>
          <a:p>
            <a:pPr algn="ctr">
              <a:lnSpc>
                <a:spcPts val="8930"/>
              </a:lnSpc>
              <a:spcBef>
                <a:spcPct val="0"/>
              </a:spcBef>
            </a:pPr>
            <a:r>
              <a:rPr lang="en-US" sz="6379" b="1">
                <a:solidFill>
                  <a:srgbClr val="FFFFFF"/>
                </a:solidFill>
                <a:latin typeface="Poppins Bold"/>
                <a:ea typeface="Poppins Bold"/>
                <a:cs typeface="Poppins Bold"/>
                <a:sym typeface="Poppins Bold"/>
              </a:rPr>
              <a:t>URD.org</a:t>
            </a:r>
          </a:p>
        </p:txBody>
      </p:sp>
      <p:sp>
        <p:nvSpPr>
          <p:cNvPr id="11" name="TextBox 11"/>
          <p:cNvSpPr txBox="1"/>
          <p:nvPr/>
        </p:nvSpPr>
        <p:spPr>
          <a:xfrm>
            <a:off x="10906070" y="4657946"/>
            <a:ext cx="4438666" cy="463861"/>
          </a:xfrm>
          <a:prstGeom prst="rect">
            <a:avLst/>
          </a:prstGeom>
        </p:spPr>
        <p:txBody>
          <a:bodyPr lIns="0" tIns="0" rIns="0" bIns="0" rtlCol="0" anchor="t">
            <a:spAutoFit/>
          </a:bodyPr>
          <a:lstStyle/>
          <a:p>
            <a:pPr algn="ctr">
              <a:lnSpc>
                <a:spcPts val="3674"/>
              </a:lnSpc>
              <a:spcBef>
                <a:spcPct val="0"/>
              </a:spcBef>
            </a:pPr>
            <a:r>
              <a:rPr lang="en-US" sz="2624" b="1">
                <a:solidFill>
                  <a:srgbClr val="FFFFFF"/>
                </a:solidFill>
                <a:latin typeface="Poppins Bold"/>
                <a:ea typeface="Poppins Bold"/>
                <a:cs typeface="Poppins Bold"/>
                <a:sym typeface="Poppins Bold"/>
              </a:rPr>
              <a:t>lereseaudestempetes.org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061" y="1286522"/>
            <a:ext cx="18312061" cy="7713956"/>
          </a:xfrm>
          <a:custGeom>
            <a:avLst/>
            <a:gdLst/>
            <a:ahLst/>
            <a:cxnLst/>
            <a:rect l="l" t="t" r="r" b="b"/>
            <a:pathLst>
              <a:path w="18312061" h="7713956">
                <a:moveTo>
                  <a:pt x="0" y="0"/>
                </a:moveTo>
                <a:lnTo>
                  <a:pt x="18312061" y="0"/>
                </a:lnTo>
                <a:lnTo>
                  <a:pt x="18312061" y="7713956"/>
                </a:lnTo>
                <a:lnTo>
                  <a:pt x="0" y="771395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9259" y="-278570"/>
            <a:ext cx="11063424" cy="10565570"/>
          </a:xfrm>
          <a:custGeom>
            <a:avLst/>
            <a:gdLst/>
            <a:ahLst/>
            <a:cxnLst/>
            <a:rect l="l" t="t" r="r" b="b"/>
            <a:pathLst>
              <a:path w="11063424" h="10565570">
                <a:moveTo>
                  <a:pt x="0" y="0"/>
                </a:moveTo>
                <a:lnTo>
                  <a:pt x="11063424" y="0"/>
                </a:lnTo>
                <a:lnTo>
                  <a:pt x="11063424" y="10565570"/>
                </a:lnTo>
                <a:lnTo>
                  <a:pt x="0" y="10565570"/>
                </a:lnTo>
                <a:lnTo>
                  <a:pt x="0" y="0"/>
                </a:lnTo>
                <a:close/>
              </a:path>
            </a:pathLst>
          </a:custGeom>
          <a:blipFill>
            <a:blip r:embed="rId2"/>
            <a:stretch>
              <a:fillRect/>
            </a:stretch>
          </a:blipFill>
        </p:spPr>
        <p:txBody>
          <a:bodyPr/>
          <a:lstStyle/>
          <a:p>
            <a:endParaRPr lang="fr-FR"/>
          </a:p>
        </p:txBody>
      </p:sp>
      <p:sp>
        <p:nvSpPr>
          <p:cNvPr id="3" name="TextBox 3"/>
          <p:cNvSpPr txBox="1"/>
          <p:nvPr/>
        </p:nvSpPr>
        <p:spPr>
          <a:xfrm>
            <a:off x="928797" y="5676900"/>
            <a:ext cx="8247860" cy="2630079"/>
          </a:xfrm>
          <a:prstGeom prst="rect">
            <a:avLst/>
          </a:prstGeom>
        </p:spPr>
        <p:txBody>
          <a:bodyPr wrap="square" lIns="0" tIns="0" rIns="0" bIns="0" rtlCol="0" anchor="t">
            <a:spAutoFit/>
          </a:bodyPr>
          <a:lstStyle/>
          <a:p>
            <a:pPr algn="ctr">
              <a:lnSpc>
                <a:spcPts val="22631"/>
              </a:lnSpc>
              <a:spcBef>
                <a:spcPct val="0"/>
              </a:spcBef>
            </a:pPr>
            <a:r>
              <a:rPr lang="en-US" sz="16165" dirty="0">
                <a:solidFill>
                  <a:srgbClr val="000000"/>
                </a:solidFill>
                <a:latin typeface="Bryndan Write"/>
                <a:ea typeface="Bryndan Write"/>
                <a:cs typeface="Bryndan Write"/>
                <a:sym typeface="Bryndan Write"/>
              </a:rPr>
              <a:t>Merci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3306" y="9392387"/>
            <a:ext cx="4049515" cy="751001"/>
          </a:xfrm>
          <a:custGeom>
            <a:avLst/>
            <a:gdLst/>
            <a:ahLst/>
            <a:cxnLst/>
            <a:rect l="l" t="t" r="r" b="b"/>
            <a:pathLst>
              <a:path w="4049515" h="751001">
                <a:moveTo>
                  <a:pt x="0" y="0"/>
                </a:moveTo>
                <a:lnTo>
                  <a:pt x="4049515" y="0"/>
                </a:lnTo>
                <a:lnTo>
                  <a:pt x="4049515" y="751001"/>
                </a:lnTo>
                <a:lnTo>
                  <a:pt x="0" y="75100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rot="5400000">
            <a:off x="-1448392" y="2906169"/>
            <a:ext cx="8670713" cy="3578640"/>
          </a:xfrm>
          <a:custGeom>
            <a:avLst/>
            <a:gdLst/>
            <a:ahLst/>
            <a:cxnLst/>
            <a:rect l="l" t="t" r="r" b="b"/>
            <a:pathLst>
              <a:path w="8670713" h="3578640">
                <a:moveTo>
                  <a:pt x="0" y="0"/>
                </a:moveTo>
                <a:lnTo>
                  <a:pt x="8670712" y="0"/>
                </a:lnTo>
                <a:lnTo>
                  <a:pt x="8670712" y="3578640"/>
                </a:lnTo>
                <a:lnTo>
                  <a:pt x="0" y="35786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4" name="Group 4"/>
          <p:cNvGrpSpPr/>
          <p:nvPr/>
        </p:nvGrpSpPr>
        <p:grpSpPr>
          <a:xfrm>
            <a:off x="2056357" y="1028700"/>
            <a:ext cx="6203095" cy="2956728"/>
            <a:chOff x="0" y="0"/>
            <a:chExt cx="1049938" cy="500457"/>
          </a:xfrm>
        </p:grpSpPr>
        <p:sp>
          <p:nvSpPr>
            <p:cNvPr id="5" name="Freeform 5"/>
            <p:cNvSpPr/>
            <p:nvPr/>
          </p:nvSpPr>
          <p:spPr>
            <a:xfrm>
              <a:off x="0" y="0"/>
              <a:ext cx="1049938" cy="500457"/>
            </a:xfrm>
            <a:custGeom>
              <a:avLst/>
              <a:gdLst/>
              <a:ahLst/>
              <a:cxnLst/>
              <a:rect l="l" t="t" r="r" b="b"/>
              <a:pathLst>
                <a:path w="1049938" h="500457">
                  <a:moveTo>
                    <a:pt x="0" y="0"/>
                  </a:moveTo>
                  <a:lnTo>
                    <a:pt x="1049938" y="0"/>
                  </a:lnTo>
                  <a:lnTo>
                    <a:pt x="1049938" y="500457"/>
                  </a:lnTo>
                  <a:lnTo>
                    <a:pt x="0" y="500457"/>
                  </a:lnTo>
                  <a:close/>
                </a:path>
              </a:pathLst>
            </a:custGeom>
            <a:blipFill>
              <a:blip r:embed="rId4"/>
              <a:stretch>
                <a:fillRect t="-9315" b="-9315"/>
              </a:stretch>
            </a:blipFill>
          </p:spPr>
          <p:txBody>
            <a:bodyPr/>
            <a:lstStyle/>
            <a:p>
              <a:endParaRPr lang="fr-FR"/>
            </a:p>
          </p:txBody>
        </p:sp>
      </p:grpSp>
      <p:grpSp>
        <p:nvGrpSpPr>
          <p:cNvPr id="6" name="Group 6"/>
          <p:cNvGrpSpPr/>
          <p:nvPr/>
        </p:nvGrpSpPr>
        <p:grpSpPr>
          <a:xfrm>
            <a:off x="2072129" y="5808699"/>
            <a:ext cx="6187323" cy="2751422"/>
            <a:chOff x="0" y="0"/>
            <a:chExt cx="1383704" cy="615315"/>
          </a:xfrm>
        </p:grpSpPr>
        <p:sp>
          <p:nvSpPr>
            <p:cNvPr id="7" name="Freeform 7"/>
            <p:cNvSpPr/>
            <p:nvPr/>
          </p:nvSpPr>
          <p:spPr>
            <a:xfrm>
              <a:off x="0" y="0"/>
              <a:ext cx="1383704" cy="615315"/>
            </a:xfrm>
            <a:custGeom>
              <a:avLst/>
              <a:gdLst/>
              <a:ahLst/>
              <a:cxnLst/>
              <a:rect l="l" t="t" r="r" b="b"/>
              <a:pathLst>
                <a:path w="1383704" h="615315">
                  <a:moveTo>
                    <a:pt x="0" y="0"/>
                  </a:moveTo>
                  <a:lnTo>
                    <a:pt x="1383704" y="0"/>
                  </a:lnTo>
                  <a:lnTo>
                    <a:pt x="1383704" y="615315"/>
                  </a:lnTo>
                  <a:lnTo>
                    <a:pt x="0" y="615315"/>
                  </a:lnTo>
                  <a:close/>
                </a:path>
              </a:pathLst>
            </a:custGeom>
            <a:blipFill>
              <a:blip r:embed="rId5"/>
              <a:stretch>
                <a:fillRect t="-24822" b="-24822"/>
              </a:stretch>
            </a:blipFill>
          </p:spPr>
          <p:txBody>
            <a:bodyPr/>
            <a:lstStyle/>
            <a:p>
              <a:endParaRPr lang="fr-FR"/>
            </a:p>
          </p:txBody>
        </p:sp>
      </p:grpSp>
      <p:grpSp>
        <p:nvGrpSpPr>
          <p:cNvPr id="8" name="Group 8"/>
          <p:cNvGrpSpPr/>
          <p:nvPr/>
        </p:nvGrpSpPr>
        <p:grpSpPr>
          <a:xfrm>
            <a:off x="15418020" y="8332667"/>
            <a:ext cx="3677555" cy="925633"/>
            <a:chOff x="0" y="0"/>
            <a:chExt cx="968574" cy="243788"/>
          </a:xfrm>
        </p:grpSpPr>
        <p:sp>
          <p:nvSpPr>
            <p:cNvPr id="9" name="Freeform 9"/>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10" name="TextBox 10"/>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grpSp>
        <p:nvGrpSpPr>
          <p:cNvPr id="12" name="Group 12"/>
          <p:cNvGrpSpPr/>
          <p:nvPr/>
        </p:nvGrpSpPr>
        <p:grpSpPr>
          <a:xfrm>
            <a:off x="0" y="9258300"/>
            <a:ext cx="18288000" cy="1028700"/>
            <a:chOff x="0" y="0"/>
            <a:chExt cx="3762963" cy="211667"/>
          </a:xfrm>
        </p:grpSpPr>
        <p:sp>
          <p:nvSpPr>
            <p:cNvPr id="13" name="Freeform 13"/>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4" name="TextBox 14"/>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5" name="TextBox 15"/>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6" name="Freeform 16"/>
          <p:cNvSpPr/>
          <p:nvPr/>
        </p:nvSpPr>
        <p:spPr>
          <a:xfrm>
            <a:off x="701136" y="9336185"/>
            <a:ext cx="4048565" cy="853879"/>
          </a:xfrm>
          <a:custGeom>
            <a:avLst/>
            <a:gdLst/>
            <a:ahLst/>
            <a:cxnLst/>
            <a:rect l="l" t="t" r="r" b="b"/>
            <a:pathLst>
              <a:path w="4048565" h="853879">
                <a:moveTo>
                  <a:pt x="0" y="0"/>
                </a:moveTo>
                <a:lnTo>
                  <a:pt x="4048565" y="0"/>
                </a:lnTo>
                <a:lnTo>
                  <a:pt x="4048565" y="853880"/>
                </a:lnTo>
                <a:lnTo>
                  <a:pt x="0" y="85388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TextBox 17"/>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8" name="TextBox 18"/>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9" name="TextBox 19"/>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0" name="TextBox 20"/>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21" name="TextBox 21"/>
          <p:cNvSpPr txBox="1"/>
          <p:nvPr/>
        </p:nvSpPr>
        <p:spPr>
          <a:xfrm>
            <a:off x="9038781" y="1544510"/>
            <a:ext cx="6996682" cy="2235114"/>
          </a:xfrm>
          <a:prstGeom prst="rect">
            <a:avLst/>
          </a:prstGeom>
        </p:spPr>
        <p:txBody>
          <a:bodyPr lIns="0" tIns="0" rIns="0" bIns="0" rtlCol="0" anchor="t">
            <a:spAutoFit/>
          </a:bodyPr>
          <a:lstStyle/>
          <a:p>
            <a:pPr algn="just">
              <a:lnSpc>
                <a:spcPts val="4431"/>
              </a:lnSpc>
            </a:pPr>
            <a:r>
              <a:rPr lang="en-US" sz="2859" b="1">
                <a:solidFill>
                  <a:srgbClr val="3C2913"/>
                </a:solidFill>
                <a:latin typeface="Poppins Medium"/>
                <a:ea typeface="Poppins Medium"/>
                <a:cs typeface="Poppins Medium"/>
                <a:sym typeface="Poppins Medium"/>
              </a:rPr>
              <a:t>Entre nos imaginaires et la réalité de la mobilisation populaire dans les crises</a:t>
            </a:r>
          </a:p>
          <a:p>
            <a:pPr algn="just">
              <a:lnSpc>
                <a:spcPts val="4431"/>
              </a:lnSpc>
            </a:pPr>
            <a:endParaRPr lang="en-US" sz="2859" b="1">
              <a:solidFill>
                <a:srgbClr val="3C2913"/>
              </a:solidFill>
              <a:latin typeface="Poppins Medium"/>
              <a:ea typeface="Poppins Medium"/>
              <a:cs typeface="Poppins Medium"/>
              <a:sym typeface="Poppins Medium"/>
            </a:endParaRPr>
          </a:p>
        </p:txBody>
      </p:sp>
      <p:sp>
        <p:nvSpPr>
          <p:cNvPr id="22" name="TextBox 22"/>
          <p:cNvSpPr txBox="1"/>
          <p:nvPr/>
        </p:nvSpPr>
        <p:spPr>
          <a:xfrm>
            <a:off x="5157905" y="4474949"/>
            <a:ext cx="10260115" cy="668551"/>
          </a:xfrm>
          <a:prstGeom prst="rect">
            <a:avLst/>
          </a:prstGeom>
        </p:spPr>
        <p:txBody>
          <a:bodyPr lIns="0" tIns="0" rIns="0" bIns="0" rtlCol="0" anchor="t">
            <a:spAutoFit/>
          </a:bodyPr>
          <a:lstStyle/>
          <a:p>
            <a:pPr algn="ctr">
              <a:lnSpc>
                <a:spcPts val="5150"/>
              </a:lnSpc>
              <a:spcBef>
                <a:spcPct val="0"/>
              </a:spcBef>
            </a:pPr>
            <a:r>
              <a:rPr lang="en-US" sz="3679" b="1">
                <a:solidFill>
                  <a:srgbClr val="000000"/>
                </a:solidFill>
                <a:latin typeface="Poppins Bold"/>
                <a:ea typeface="Poppins Bold"/>
                <a:cs typeface="Poppins Bold"/>
                <a:sym typeface="Poppins Bold"/>
              </a:rPr>
              <a:t>Deux paradoxes comme points de départ</a:t>
            </a:r>
          </a:p>
        </p:txBody>
      </p:sp>
      <p:sp>
        <p:nvSpPr>
          <p:cNvPr id="23" name="TextBox 23"/>
          <p:cNvSpPr txBox="1"/>
          <p:nvPr/>
        </p:nvSpPr>
        <p:spPr>
          <a:xfrm>
            <a:off x="9038781" y="6069102"/>
            <a:ext cx="6996682" cy="2491019"/>
          </a:xfrm>
          <a:prstGeom prst="rect">
            <a:avLst/>
          </a:prstGeom>
        </p:spPr>
        <p:txBody>
          <a:bodyPr lIns="0" tIns="0" rIns="0" bIns="0" rtlCol="0" anchor="t">
            <a:spAutoFit/>
          </a:bodyPr>
          <a:lstStyle/>
          <a:p>
            <a:pPr algn="just">
              <a:lnSpc>
                <a:spcPts val="4431"/>
              </a:lnSpc>
            </a:pPr>
            <a:r>
              <a:rPr lang="en-US" sz="2859" b="1">
                <a:solidFill>
                  <a:srgbClr val="3C2913"/>
                </a:solidFill>
                <a:latin typeface="Poppins Medium"/>
                <a:ea typeface="Poppins Medium"/>
                <a:cs typeface="Poppins Medium"/>
                <a:sym typeface="Poppins Medium"/>
              </a:rPr>
              <a:t>Entre la reconnaissance de cette réalité et les pratiques des professionnels de l’aide</a:t>
            </a:r>
          </a:p>
          <a:p>
            <a:pPr algn="just">
              <a:lnSpc>
                <a:spcPts val="3191"/>
              </a:lnSpc>
            </a:pPr>
            <a:endParaRPr lang="en-US" sz="2859" b="1">
              <a:solidFill>
                <a:srgbClr val="3C2913"/>
              </a:solidFill>
              <a:latin typeface="Poppins Medium"/>
              <a:ea typeface="Poppins Medium"/>
              <a:cs typeface="Poppins Medium"/>
              <a:sym typeface="Poppins Medium"/>
            </a:endParaRPr>
          </a:p>
          <a:p>
            <a:pPr algn="just">
              <a:lnSpc>
                <a:spcPts val="3191"/>
              </a:lnSpc>
            </a:pPr>
            <a:endParaRPr lang="en-US" sz="2859" b="1">
              <a:solidFill>
                <a:srgbClr val="3C2913"/>
              </a:solidFill>
              <a:latin typeface="Poppins Medium"/>
              <a:ea typeface="Poppins Medium"/>
              <a:cs typeface="Poppins Medium"/>
              <a:sym typeface="Poppin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844901" y="2906169"/>
            <a:ext cx="8670713" cy="3578640"/>
          </a:xfrm>
          <a:custGeom>
            <a:avLst/>
            <a:gdLst/>
            <a:ahLst/>
            <a:cxnLst/>
            <a:rect l="l" t="t" r="r" b="b"/>
            <a:pathLst>
              <a:path w="8670713" h="3578640">
                <a:moveTo>
                  <a:pt x="0" y="0"/>
                </a:moveTo>
                <a:lnTo>
                  <a:pt x="8670713" y="0"/>
                </a:lnTo>
                <a:lnTo>
                  <a:pt x="8670713" y="3578640"/>
                </a:lnTo>
                <a:lnTo>
                  <a:pt x="0" y="357864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a:off x="4749701" y="703832"/>
            <a:ext cx="3213288" cy="2412887"/>
          </a:xfrm>
          <a:custGeom>
            <a:avLst/>
            <a:gdLst/>
            <a:ahLst/>
            <a:cxnLst/>
            <a:rect l="l" t="t" r="r" b="b"/>
            <a:pathLst>
              <a:path w="3213288" h="2412887">
                <a:moveTo>
                  <a:pt x="0" y="0"/>
                </a:moveTo>
                <a:lnTo>
                  <a:pt x="3213288" y="0"/>
                </a:lnTo>
                <a:lnTo>
                  <a:pt x="3213288" y="2412888"/>
                </a:lnTo>
                <a:lnTo>
                  <a:pt x="0" y="241288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7769212" y="4105757"/>
            <a:ext cx="2749575" cy="2075486"/>
          </a:xfrm>
          <a:custGeom>
            <a:avLst/>
            <a:gdLst/>
            <a:ahLst/>
            <a:cxnLst/>
            <a:rect l="l" t="t" r="r" b="b"/>
            <a:pathLst>
              <a:path w="2749575" h="2075486">
                <a:moveTo>
                  <a:pt x="0" y="0"/>
                </a:moveTo>
                <a:lnTo>
                  <a:pt x="2749576" y="0"/>
                </a:lnTo>
                <a:lnTo>
                  <a:pt x="2749576" y="2075486"/>
                </a:lnTo>
                <a:lnTo>
                  <a:pt x="0" y="2075486"/>
                </a:lnTo>
                <a:lnTo>
                  <a:pt x="0" y="0"/>
                </a:lnTo>
                <a:close/>
              </a:path>
            </a:pathLst>
          </a:custGeom>
          <a:blipFill>
            <a:blip r:embed="rId4"/>
            <a:stretch>
              <a:fillRect/>
            </a:stretch>
          </a:blipFill>
        </p:spPr>
        <p:txBody>
          <a:bodyPr/>
          <a:lstStyle/>
          <a:p>
            <a:endParaRPr lang="fr-FR"/>
          </a:p>
        </p:txBody>
      </p:sp>
      <p:sp>
        <p:nvSpPr>
          <p:cNvPr id="5" name="Freeform 5"/>
          <p:cNvSpPr/>
          <p:nvPr/>
        </p:nvSpPr>
        <p:spPr>
          <a:xfrm>
            <a:off x="4981557" y="872533"/>
            <a:ext cx="2749575" cy="2075486"/>
          </a:xfrm>
          <a:custGeom>
            <a:avLst/>
            <a:gdLst/>
            <a:ahLst/>
            <a:cxnLst/>
            <a:rect l="l" t="t" r="r" b="b"/>
            <a:pathLst>
              <a:path w="2749575" h="2075486">
                <a:moveTo>
                  <a:pt x="0" y="0"/>
                </a:moveTo>
                <a:lnTo>
                  <a:pt x="2749576" y="0"/>
                </a:lnTo>
                <a:lnTo>
                  <a:pt x="2749576" y="2075486"/>
                </a:lnTo>
                <a:lnTo>
                  <a:pt x="0" y="2075486"/>
                </a:lnTo>
                <a:lnTo>
                  <a:pt x="0" y="0"/>
                </a:lnTo>
                <a:close/>
              </a:path>
            </a:pathLst>
          </a:custGeom>
          <a:blipFill>
            <a:blip r:embed="rId4"/>
            <a:stretch>
              <a:fillRect/>
            </a:stretch>
          </a:blipFill>
        </p:spPr>
        <p:txBody>
          <a:bodyPr/>
          <a:lstStyle/>
          <a:p>
            <a:endParaRPr lang="fr-FR"/>
          </a:p>
        </p:txBody>
      </p:sp>
      <p:sp>
        <p:nvSpPr>
          <p:cNvPr id="6" name="Freeform 6"/>
          <p:cNvSpPr/>
          <p:nvPr/>
        </p:nvSpPr>
        <p:spPr>
          <a:xfrm>
            <a:off x="4604921" y="4063543"/>
            <a:ext cx="3587556" cy="1735158"/>
          </a:xfrm>
          <a:custGeom>
            <a:avLst/>
            <a:gdLst/>
            <a:ahLst/>
            <a:cxnLst/>
            <a:rect l="l" t="t" r="r" b="b"/>
            <a:pathLst>
              <a:path w="3587556" h="1735158">
                <a:moveTo>
                  <a:pt x="0" y="0"/>
                </a:moveTo>
                <a:lnTo>
                  <a:pt x="3587556" y="0"/>
                </a:lnTo>
                <a:lnTo>
                  <a:pt x="3587556" y="1735158"/>
                </a:lnTo>
                <a:lnTo>
                  <a:pt x="0" y="1735158"/>
                </a:lnTo>
                <a:lnTo>
                  <a:pt x="0" y="0"/>
                </a:lnTo>
                <a:close/>
              </a:path>
            </a:pathLst>
          </a:custGeom>
          <a:blipFill>
            <a:blip r:embed="rId5"/>
            <a:stretch>
              <a:fillRect/>
            </a:stretch>
          </a:blipFill>
        </p:spPr>
        <p:txBody>
          <a:bodyPr/>
          <a:lstStyle/>
          <a:p>
            <a:endParaRPr lang="fr-FR"/>
          </a:p>
        </p:txBody>
      </p:sp>
      <p:sp>
        <p:nvSpPr>
          <p:cNvPr id="7" name="Freeform 7"/>
          <p:cNvSpPr/>
          <p:nvPr/>
        </p:nvSpPr>
        <p:spPr>
          <a:xfrm>
            <a:off x="13760325" y="3263380"/>
            <a:ext cx="3936087" cy="2966665"/>
          </a:xfrm>
          <a:custGeom>
            <a:avLst/>
            <a:gdLst/>
            <a:ahLst/>
            <a:cxnLst/>
            <a:rect l="l" t="t" r="r" b="b"/>
            <a:pathLst>
              <a:path w="3936087" h="2966665">
                <a:moveTo>
                  <a:pt x="0" y="0"/>
                </a:moveTo>
                <a:lnTo>
                  <a:pt x="3936086" y="0"/>
                </a:lnTo>
                <a:lnTo>
                  <a:pt x="3936086" y="2966665"/>
                </a:lnTo>
                <a:lnTo>
                  <a:pt x="0" y="2966665"/>
                </a:lnTo>
                <a:lnTo>
                  <a:pt x="0" y="0"/>
                </a:lnTo>
                <a:close/>
              </a:path>
            </a:pathLst>
          </a:custGeom>
          <a:blipFill>
            <a:blip r:embed="rId6"/>
            <a:stretch>
              <a:fillRect/>
            </a:stretch>
          </a:blipFill>
        </p:spPr>
        <p:txBody>
          <a:bodyPr/>
          <a:lstStyle/>
          <a:p>
            <a:endParaRPr lang="fr-FR"/>
          </a:p>
        </p:txBody>
      </p:sp>
      <p:grpSp>
        <p:nvGrpSpPr>
          <p:cNvPr id="8" name="Group 8"/>
          <p:cNvGrpSpPr/>
          <p:nvPr/>
        </p:nvGrpSpPr>
        <p:grpSpPr>
          <a:xfrm>
            <a:off x="15418020" y="8332667"/>
            <a:ext cx="3677555" cy="925633"/>
            <a:chOff x="0" y="0"/>
            <a:chExt cx="968574" cy="243788"/>
          </a:xfrm>
        </p:grpSpPr>
        <p:sp>
          <p:nvSpPr>
            <p:cNvPr id="9" name="Freeform 9"/>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10" name="TextBox 10"/>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2" name="Group 12"/>
          <p:cNvGrpSpPr/>
          <p:nvPr/>
        </p:nvGrpSpPr>
        <p:grpSpPr>
          <a:xfrm>
            <a:off x="0" y="9258300"/>
            <a:ext cx="18288000" cy="1028700"/>
            <a:chOff x="0" y="0"/>
            <a:chExt cx="3762963" cy="211667"/>
          </a:xfrm>
        </p:grpSpPr>
        <p:sp>
          <p:nvSpPr>
            <p:cNvPr id="13" name="Freeform 13"/>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4" name="TextBox 14"/>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5" name="Freeform 15"/>
          <p:cNvSpPr/>
          <p:nvPr/>
        </p:nvSpPr>
        <p:spPr>
          <a:xfrm>
            <a:off x="701136" y="9336185"/>
            <a:ext cx="4048565" cy="853879"/>
          </a:xfrm>
          <a:custGeom>
            <a:avLst/>
            <a:gdLst/>
            <a:ahLst/>
            <a:cxnLst/>
            <a:rect l="l" t="t" r="r" b="b"/>
            <a:pathLst>
              <a:path w="4048565" h="853879">
                <a:moveTo>
                  <a:pt x="0" y="0"/>
                </a:moveTo>
                <a:lnTo>
                  <a:pt x="4048565" y="0"/>
                </a:lnTo>
                <a:lnTo>
                  <a:pt x="4048565" y="853880"/>
                </a:lnTo>
                <a:lnTo>
                  <a:pt x="0" y="8538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6" name="Freeform 16"/>
          <p:cNvSpPr/>
          <p:nvPr/>
        </p:nvSpPr>
        <p:spPr>
          <a:xfrm>
            <a:off x="4337119" y="6230045"/>
            <a:ext cx="4526942" cy="2480006"/>
          </a:xfrm>
          <a:custGeom>
            <a:avLst/>
            <a:gdLst/>
            <a:ahLst/>
            <a:cxnLst/>
            <a:rect l="l" t="t" r="r" b="b"/>
            <a:pathLst>
              <a:path w="4526942" h="2480006">
                <a:moveTo>
                  <a:pt x="0" y="0"/>
                </a:moveTo>
                <a:lnTo>
                  <a:pt x="4526942" y="0"/>
                </a:lnTo>
                <a:lnTo>
                  <a:pt x="4526942" y="2480006"/>
                </a:lnTo>
                <a:lnTo>
                  <a:pt x="0" y="2480006"/>
                </a:lnTo>
                <a:lnTo>
                  <a:pt x="0" y="0"/>
                </a:lnTo>
                <a:close/>
              </a:path>
            </a:pathLst>
          </a:custGeom>
          <a:blipFill>
            <a:blip r:embed="rId9"/>
            <a:stretch>
              <a:fillRect/>
            </a:stretch>
          </a:blipFill>
        </p:spPr>
        <p:txBody>
          <a:bodyPr/>
          <a:lstStyle/>
          <a:p>
            <a:endParaRPr lang="fr-FR"/>
          </a:p>
        </p:txBody>
      </p:sp>
      <p:sp>
        <p:nvSpPr>
          <p:cNvPr id="17" name="TextBox 17"/>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8" name="TextBox 18"/>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9" name="TextBox 19"/>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20" name="TextBox 20"/>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21" name="TextBox 21"/>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22" name="TextBox 22"/>
          <p:cNvSpPr txBox="1"/>
          <p:nvPr/>
        </p:nvSpPr>
        <p:spPr>
          <a:xfrm>
            <a:off x="1683829" y="1468050"/>
            <a:ext cx="1613254" cy="760626"/>
          </a:xfrm>
          <a:prstGeom prst="rect">
            <a:avLst/>
          </a:prstGeom>
        </p:spPr>
        <p:txBody>
          <a:bodyPr lIns="0" tIns="0" rIns="0" bIns="0" rtlCol="0" anchor="t">
            <a:spAutoFit/>
          </a:bodyPr>
          <a:lstStyle/>
          <a:p>
            <a:pPr algn="ctr">
              <a:lnSpc>
                <a:spcPts val="5850"/>
              </a:lnSpc>
              <a:spcBef>
                <a:spcPct val="0"/>
              </a:spcBef>
            </a:pPr>
            <a:r>
              <a:rPr lang="en-US" sz="4179" b="1">
                <a:solidFill>
                  <a:srgbClr val="FFFFFF"/>
                </a:solidFill>
                <a:latin typeface="Poppins Bold"/>
                <a:ea typeface="Poppins Bold"/>
                <a:cs typeface="Poppins Bold"/>
                <a:sym typeface="Poppins Bold"/>
              </a:rPr>
              <a:t>QUI</a:t>
            </a:r>
          </a:p>
        </p:txBody>
      </p:sp>
      <p:sp>
        <p:nvSpPr>
          <p:cNvPr id="23" name="TextBox 23"/>
          <p:cNvSpPr txBox="1"/>
          <p:nvPr/>
        </p:nvSpPr>
        <p:spPr>
          <a:xfrm>
            <a:off x="1683829" y="4300681"/>
            <a:ext cx="1613254" cy="760626"/>
          </a:xfrm>
          <a:prstGeom prst="rect">
            <a:avLst/>
          </a:prstGeom>
        </p:spPr>
        <p:txBody>
          <a:bodyPr lIns="0" tIns="0" rIns="0" bIns="0" rtlCol="0" anchor="t">
            <a:spAutoFit/>
          </a:bodyPr>
          <a:lstStyle/>
          <a:p>
            <a:pPr algn="ctr">
              <a:lnSpc>
                <a:spcPts val="5850"/>
              </a:lnSpc>
              <a:spcBef>
                <a:spcPct val="0"/>
              </a:spcBef>
            </a:pPr>
            <a:r>
              <a:rPr lang="en-US" sz="4179" b="1">
                <a:solidFill>
                  <a:srgbClr val="FFFFFF"/>
                </a:solidFill>
                <a:latin typeface="Poppins Bold"/>
                <a:ea typeface="Poppins Bold"/>
                <a:cs typeface="Poppins Bold"/>
                <a:sym typeface="Poppins Bold"/>
              </a:rPr>
              <a:t>QUOI</a:t>
            </a:r>
          </a:p>
        </p:txBody>
      </p:sp>
      <p:sp>
        <p:nvSpPr>
          <p:cNvPr id="24" name="TextBox 24"/>
          <p:cNvSpPr txBox="1"/>
          <p:nvPr/>
        </p:nvSpPr>
        <p:spPr>
          <a:xfrm>
            <a:off x="1192482" y="6869819"/>
            <a:ext cx="2595947" cy="760626"/>
          </a:xfrm>
          <a:prstGeom prst="rect">
            <a:avLst/>
          </a:prstGeom>
        </p:spPr>
        <p:txBody>
          <a:bodyPr lIns="0" tIns="0" rIns="0" bIns="0" rtlCol="0" anchor="t">
            <a:spAutoFit/>
          </a:bodyPr>
          <a:lstStyle/>
          <a:p>
            <a:pPr algn="ctr">
              <a:lnSpc>
                <a:spcPts val="5850"/>
              </a:lnSpc>
              <a:spcBef>
                <a:spcPct val="0"/>
              </a:spcBef>
            </a:pPr>
            <a:r>
              <a:rPr lang="en-US" sz="4179" b="1">
                <a:solidFill>
                  <a:srgbClr val="FFFFFF"/>
                </a:solidFill>
                <a:latin typeface="Poppins Bold"/>
                <a:ea typeface="Poppins Bold"/>
                <a:cs typeface="Poppins Bold"/>
                <a:sym typeface="Poppins Bold"/>
              </a:rPr>
              <a:t>Pourquoi</a:t>
            </a:r>
          </a:p>
        </p:txBody>
      </p:sp>
      <p:sp>
        <p:nvSpPr>
          <p:cNvPr id="25" name="TextBox 25"/>
          <p:cNvSpPr txBox="1"/>
          <p:nvPr/>
        </p:nvSpPr>
        <p:spPr>
          <a:xfrm>
            <a:off x="9001852" y="1195000"/>
            <a:ext cx="3033871" cy="1316251"/>
          </a:xfrm>
          <a:prstGeom prst="rect">
            <a:avLst/>
          </a:prstGeom>
        </p:spPr>
        <p:txBody>
          <a:bodyPr lIns="0" tIns="0" rIns="0" bIns="0" rtlCol="0" anchor="t">
            <a:spAutoFit/>
          </a:bodyPr>
          <a:lstStyle/>
          <a:p>
            <a:pPr algn="ctr">
              <a:lnSpc>
                <a:spcPts val="5150"/>
              </a:lnSpc>
            </a:pPr>
            <a:r>
              <a:rPr lang="en-US" sz="3679" b="1">
                <a:solidFill>
                  <a:srgbClr val="000000"/>
                </a:solidFill>
                <a:latin typeface="Poppins Medium"/>
                <a:ea typeface="Poppins Medium"/>
                <a:cs typeface="Poppins Medium"/>
                <a:sym typeface="Poppins Medium"/>
              </a:rPr>
              <a:t>Co-Direction</a:t>
            </a:r>
          </a:p>
          <a:p>
            <a:pPr algn="ctr">
              <a:lnSpc>
                <a:spcPts val="5150"/>
              </a:lnSpc>
              <a:spcBef>
                <a:spcPct val="0"/>
              </a:spcBef>
            </a:pPr>
            <a:r>
              <a:rPr lang="en-US" sz="3679" b="1">
                <a:solidFill>
                  <a:srgbClr val="000000"/>
                </a:solidFill>
                <a:latin typeface="Poppins Medium"/>
                <a:ea typeface="Poppins Medium"/>
                <a:cs typeface="Poppins Medium"/>
                <a:sym typeface="Poppins Medium"/>
              </a:rPr>
              <a:t>COPIL pluriel</a:t>
            </a:r>
          </a:p>
        </p:txBody>
      </p:sp>
      <p:sp>
        <p:nvSpPr>
          <p:cNvPr id="26" name="TextBox 26"/>
          <p:cNvSpPr txBox="1"/>
          <p:nvPr/>
        </p:nvSpPr>
        <p:spPr>
          <a:xfrm>
            <a:off x="9264282" y="3614871"/>
            <a:ext cx="3424238" cy="1316251"/>
          </a:xfrm>
          <a:prstGeom prst="rect">
            <a:avLst/>
          </a:prstGeom>
        </p:spPr>
        <p:txBody>
          <a:bodyPr lIns="0" tIns="0" rIns="0" bIns="0" rtlCol="0" anchor="t">
            <a:spAutoFit/>
          </a:bodyPr>
          <a:lstStyle/>
          <a:p>
            <a:pPr algn="just">
              <a:lnSpc>
                <a:spcPts val="5150"/>
              </a:lnSpc>
            </a:pPr>
            <a:r>
              <a:rPr lang="en-US" sz="3679" b="1">
                <a:solidFill>
                  <a:srgbClr val="000000"/>
                </a:solidFill>
                <a:latin typeface="Poppins Medium"/>
                <a:ea typeface="Poppins Medium"/>
                <a:cs typeface="Poppins Medium"/>
                <a:sym typeface="Poppins Medium"/>
              </a:rPr>
              <a:t>Recherche </a:t>
            </a:r>
          </a:p>
          <a:p>
            <a:pPr algn="just">
              <a:lnSpc>
                <a:spcPts val="5150"/>
              </a:lnSpc>
              <a:spcBef>
                <a:spcPct val="0"/>
              </a:spcBef>
            </a:pPr>
            <a:r>
              <a:rPr lang="en-US" sz="3679" b="1">
                <a:solidFill>
                  <a:srgbClr val="000000"/>
                </a:solidFill>
                <a:latin typeface="Poppins Medium"/>
                <a:ea typeface="Poppins Medium"/>
                <a:cs typeface="Poppins Medium"/>
                <a:sym typeface="Poppins Medium"/>
              </a:rPr>
              <a:t>opérationnelle</a:t>
            </a:r>
          </a:p>
        </p:txBody>
      </p:sp>
      <p:sp>
        <p:nvSpPr>
          <p:cNvPr id="27" name="TextBox 27"/>
          <p:cNvSpPr txBox="1"/>
          <p:nvPr/>
        </p:nvSpPr>
        <p:spPr>
          <a:xfrm>
            <a:off x="10848215" y="5130150"/>
            <a:ext cx="2073910" cy="668551"/>
          </a:xfrm>
          <a:prstGeom prst="rect">
            <a:avLst/>
          </a:prstGeom>
        </p:spPr>
        <p:txBody>
          <a:bodyPr lIns="0" tIns="0" rIns="0" bIns="0" rtlCol="0" anchor="t">
            <a:spAutoFit/>
          </a:bodyPr>
          <a:lstStyle/>
          <a:p>
            <a:pPr algn="just">
              <a:lnSpc>
                <a:spcPts val="5150"/>
              </a:lnSpc>
              <a:spcBef>
                <a:spcPct val="0"/>
              </a:spcBef>
            </a:pPr>
            <a:r>
              <a:rPr lang="en-US" sz="3679" b="1">
                <a:solidFill>
                  <a:srgbClr val="000000"/>
                </a:solidFill>
                <a:latin typeface="Poppins Medium"/>
                <a:ea typeface="Poppins Medium"/>
                <a:cs typeface="Poppins Medium"/>
                <a:sym typeface="Poppins Medium"/>
              </a:rPr>
              <a:t>Livrables</a:t>
            </a:r>
          </a:p>
        </p:txBody>
      </p:sp>
      <p:sp>
        <p:nvSpPr>
          <p:cNvPr id="28" name="TextBox 28"/>
          <p:cNvSpPr txBox="1"/>
          <p:nvPr/>
        </p:nvSpPr>
        <p:spPr>
          <a:xfrm>
            <a:off x="9264282" y="6591320"/>
            <a:ext cx="4723289" cy="1963951"/>
          </a:xfrm>
          <a:prstGeom prst="rect">
            <a:avLst/>
          </a:prstGeom>
        </p:spPr>
        <p:txBody>
          <a:bodyPr lIns="0" tIns="0" rIns="0" bIns="0" rtlCol="0" anchor="t">
            <a:spAutoFit/>
          </a:bodyPr>
          <a:lstStyle/>
          <a:p>
            <a:pPr algn="l">
              <a:lnSpc>
                <a:spcPts val="5150"/>
              </a:lnSpc>
            </a:pPr>
            <a:r>
              <a:rPr lang="en-US" sz="3679" b="1">
                <a:solidFill>
                  <a:srgbClr val="000000"/>
                </a:solidFill>
                <a:latin typeface="Poppins Medium"/>
                <a:ea typeface="Poppins Medium"/>
                <a:cs typeface="Poppins Medium"/>
                <a:sym typeface="Poppins Medium"/>
              </a:rPr>
              <a:t>Nouvelle époque</a:t>
            </a:r>
          </a:p>
          <a:p>
            <a:pPr algn="l">
              <a:lnSpc>
                <a:spcPts val="5150"/>
              </a:lnSpc>
            </a:pPr>
            <a:r>
              <a:rPr lang="en-US" sz="3679" b="1">
                <a:solidFill>
                  <a:srgbClr val="000000"/>
                </a:solidFill>
                <a:latin typeface="Poppins Medium"/>
                <a:ea typeface="Poppins Medium"/>
                <a:cs typeface="Poppins Medium"/>
                <a:sym typeface="Poppins Medium"/>
              </a:rPr>
              <a:t>Autres enjeux, </a:t>
            </a:r>
          </a:p>
          <a:p>
            <a:pPr algn="l">
              <a:lnSpc>
                <a:spcPts val="5150"/>
              </a:lnSpc>
              <a:spcBef>
                <a:spcPct val="0"/>
              </a:spcBef>
            </a:pPr>
            <a:r>
              <a:rPr lang="en-US" sz="3679" b="1">
                <a:solidFill>
                  <a:srgbClr val="000000"/>
                </a:solidFill>
                <a:latin typeface="Poppins Medium"/>
                <a:ea typeface="Poppins Medium"/>
                <a:cs typeface="Poppins Medium"/>
                <a:sym typeface="Poppins Medium"/>
              </a:rPr>
              <a:t>Différentes échelles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27" b="-9027"/>
            </a:stretch>
          </a:blipFill>
        </p:spPr>
        <p:txBody>
          <a:bodyPr/>
          <a:lstStyle/>
          <a:p>
            <a:endParaRPr lang="fr-FR"/>
          </a:p>
        </p:txBody>
      </p:sp>
      <p:grpSp>
        <p:nvGrpSpPr>
          <p:cNvPr id="3" name="Group 3"/>
          <p:cNvGrpSpPr/>
          <p:nvPr/>
        </p:nvGrpSpPr>
        <p:grpSpPr>
          <a:xfrm>
            <a:off x="15418020" y="83326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0" y="92583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650531" y="9342871"/>
            <a:ext cx="4075488" cy="859558"/>
          </a:xfrm>
          <a:custGeom>
            <a:avLst/>
            <a:gdLst/>
            <a:ahLst/>
            <a:cxnLst/>
            <a:rect l="l" t="t" r="r" b="b"/>
            <a:pathLst>
              <a:path w="4075488" h="859558">
                <a:moveTo>
                  <a:pt x="0" y="0"/>
                </a:moveTo>
                <a:lnTo>
                  <a:pt x="4075489" y="0"/>
                </a:lnTo>
                <a:lnTo>
                  <a:pt x="4075489" y="859558"/>
                </a:lnTo>
                <a:lnTo>
                  <a:pt x="0" y="85955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a:off x="907184" y="474100"/>
            <a:ext cx="4144156" cy="4114800"/>
          </a:xfrm>
          <a:custGeom>
            <a:avLst/>
            <a:gdLst/>
            <a:ahLst/>
            <a:cxnLst/>
            <a:rect l="l" t="t" r="r" b="b"/>
            <a:pathLst>
              <a:path w="4144156" h="4114800">
                <a:moveTo>
                  <a:pt x="0" y="0"/>
                </a:moveTo>
                <a:lnTo>
                  <a:pt x="4144156" y="0"/>
                </a:lnTo>
                <a:lnTo>
                  <a:pt x="4144156" y="4114800"/>
                </a:lnTo>
                <a:lnTo>
                  <a:pt x="0" y="4114800"/>
                </a:lnTo>
                <a:lnTo>
                  <a:pt x="0" y="0"/>
                </a:lnTo>
                <a:close/>
              </a:path>
            </a:pathLst>
          </a:custGeom>
          <a:blipFill>
            <a:blip>
              <a:alphaModFix amt="44999"/>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10785343" y="0"/>
            <a:ext cx="8654333" cy="5761313"/>
          </a:xfrm>
          <a:custGeom>
            <a:avLst/>
            <a:gdLst/>
            <a:ahLst/>
            <a:cxnLst/>
            <a:rect l="l" t="t" r="r" b="b"/>
            <a:pathLst>
              <a:path w="8654333" h="5761313">
                <a:moveTo>
                  <a:pt x="0" y="0"/>
                </a:moveTo>
                <a:lnTo>
                  <a:pt x="8654333" y="0"/>
                </a:lnTo>
                <a:lnTo>
                  <a:pt x="8654333" y="5761313"/>
                </a:lnTo>
                <a:lnTo>
                  <a:pt x="0" y="5761313"/>
                </a:lnTo>
                <a:lnTo>
                  <a:pt x="0" y="0"/>
                </a:lnTo>
                <a:close/>
              </a:path>
            </a:pathLst>
          </a:custGeom>
          <a:blipFill>
            <a:blip r:embed="rId6"/>
            <a:stretch>
              <a:fillRect/>
            </a:stretch>
          </a:blipFill>
        </p:spPr>
        <p:txBody>
          <a:bodyPr/>
          <a:lstStyle/>
          <a:p>
            <a:endParaRPr lang="fr-FR"/>
          </a:p>
        </p:txBody>
      </p:sp>
      <p:sp>
        <p:nvSpPr>
          <p:cNvPr id="13" name="TextBox 13"/>
          <p:cNvSpPr txBox="1"/>
          <p:nvPr/>
        </p:nvSpPr>
        <p:spPr>
          <a:xfrm>
            <a:off x="1271479" y="2114406"/>
            <a:ext cx="3697320" cy="2141765"/>
          </a:xfrm>
          <a:prstGeom prst="rect">
            <a:avLst/>
          </a:prstGeom>
        </p:spPr>
        <p:txBody>
          <a:bodyPr lIns="0" tIns="0" rIns="0" bIns="0" rtlCol="0" anchor="t">
            <a:spAutoFit/>
          </a:bodyPr>
          <a:lstStyle/>
          <a:p>
            <a:pPr algn="ctr">
              <a:lnSpc>
                <a:spcPts val="4274"/>
              </a:lnSpc>
            </a:pPr>
            <a:r>
              <a:rPr lang="en-US" sz="3053">
                <a:solidFill>
                  <a:srgbClr val="000000"/>
                </a:solidFill>
                <a:latin typeface="Poppins"/>
                <a:ea typeface="Poppins"/>
                <a:cs typeface="Poppins"/>
                <a:sym typeface="Poppins"/>
              </a:rPr>
              <a:t>3 temps et des articulations </a:t>
            </a:r>
          </a:p>
          <a:p>
            <a:pPr algn="ctr">
              <a:lnSpc>
                <a:spcPts val="4274"/>
              </a:lnSpc>
              <a:spcBef>
                <a:spcPct val="0"/>
              </a:spcBef>
            </a:pPr>
            <a:r>
              <a:rPr lang="en-US" sz="3053">
                <a:solidFill>
                  <a:srgbClr val="000000"/>
                </a:solidFill>
                <a:latin typeface="Poppins"/>
                <a:ea typeface="Poppins"/>
                <a:cs typeface="Poppins"/>
                <a:sym typeface="Poppins"/>
              </a:rPr>
              <a:t>avec les institutions</a:t>
            </a:r>
          </a:p>
        </p:txBody>
      </p:sp>
      <p:sp>
        <p:nvSpPr>
          <p:cNvPr id="14" name="TextBox 14"/>
          <p:cNvSpPr txBox="1"/>
          <p:nvPr/>
        </p:nvSpPr>
        <p:spPr>
          <a:xfrm>
            <a:off x="879157" y="993579"/>
            <a:ext cx="4481962" cy="826890"/>
          </a:xfrm>
          <a:prstGeom prst="rect">
            <a:avLst/>
          </a:prstGeom>
        </p:spPr>
        <p:txBody>
          <a:bodyPr lIns="0" tIns="0" rIns="0" bIns="0" rtlCol="0" anchor="t">
            <a:spAutoFit/>
          </a:bodyPr>
          <a:lstStyle/>
          <a:p>
            <a:pPr algn="ctr">
              <a:lnSpc>
                <a:spcPts val="6398"/>
              </a:lnSpc>
              <a:spcBef>
                <a:spcPct val="0"/>
              </a:spcBef>
            </a:pPr>
            <a:r>
              <a:rPr lang="en-US" sz="4570" b="1">
                <a:solidFill>
                  <a:srgbClr val="000000"/>
                </a:solidFill>
                <a:latin typeface="Poppins Bold"/>
                <a:ea typeface="Poppins Bold"/>
                <a:cs typeface="Poppins Bold"/>
                <a:sym typeface="Poppins Bold"/>
              </a:rPr>
              <a:t>L’entraide...</a:t>
            </a:r>
          </a:p>
        </p:txBody>
      </p:sp>
      <p:sp>
        <p:nvSpPr>
          <p:cNvPr id="15" name="TextBox 15"/>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6" name="TextBox 16"/>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7" name="TextBox 17"/>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8" name="TextBox 18"/>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9" name="TextBox 19"/>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23" b="-6623"/>
            </a:stretch>
          </a:blipFill>
        </p:spPr>
        <p:txBody>
          <a:bodyPr/>
          <a:lstStyle/>
          <a:p>
            <a:endParaRPr lang="fr-FR"/>
          </a:p>
        </p:txBody>
      </p:sp>
      <p:grpSp>
        <p:nvGrpSpPr>
          <p:cNvPr id="3" name="Group 3"/>
          <p:cNvGrpSpPr/>
          <p:nvPr/>
        </p:nvGrpSpPr>
        <p:grpSpPr>
          <a:xfrm>
            <a:off x="0" y="8332667"/>
            <a:ext cx="19095574" cy="1954333"/>
            <a:chOff x="0" y="0"/>
            <a:chExt cx="25460766" cy="2605778"/>
          </a:xfrm>
        </p:grpSpPr>
        <p:grpSp>
          <p:nvGrpSpPr>
            <p:cNvPr id="4" name="Group 4"/>
            <p:cNvGrpSpPr/>
            <p:nvPr/>
          </p:nvGrpSpPr>
          <p:grpSpPr>
            <a:xfrm>
              <a:off x="20557360" y="0"/>
              <a:ext cx="4903406" cy="1234178"/>
              <a:chOff x="0" y="0"/>
              <a:chExt cx="968574" cy="243788"/>
            </a:xfrm>
          </p:grpSpPr>
          <p:sp>
            <p:nvSpPr>
              <p:cNvPr id="5" name="Freeform 5"/>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6" name="TextBox 6"/>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21380617" y="303273"/>
              <a:ext cx="627633" cy="627633"/>
            </a:xfrm>
            <a:custGeom>
              <a:avLst/>
              <a:gdLst/>
              <a:ahLst/>
              <a:cxnLst/>
              <a:rect l="l" t="t" r="r" b="b"/>
              <a:pathLst>
                <a:path w="627633" h="627633">
                  <a:moveTo>
                    <a:pt x="0" y="0"/>
                  </a:moveTo>
                  <a:lnTo>
                    <a:pt x="627633" y="0"/>
                  </a:lnTo>
                  <a:lnTo>
                    <a:pt x="627633" y="627632"/>
                  </a:lnTo>
                  <a:lnTo>
                    <a:pt x="0" y="6276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0" y="1234178"/>
              <a:ext cx="24384000" cy="1371600"/>
              <a:chOff x="0" y="0"/>
              <a:chExt cx="3762963" cy="211667"/>
            </a:xfrm>
          </p:grpSpPr>
          <p:sp>
            <p:nvSpPr>
              <p:cNvPr id="9" name="Freeform 9"/>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0" name="TextBox 10"/>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1" name="TextBox 11"/>
            <p:cNvSpPr txBox="1"/>
            <p:nvPr/>
          </p:nvSpPr>
          <p:spPr>
            <a:xfrm>
              <a:off x="11818748" y="1566988"/>
              <a:ext cx="2008928"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2" name="TextBox 12"/>
            <p:cNvSpPr txBox="1"/>
            <p:nvPr/>
          </p:nvSpPr>
          <p:spPr>
            <a:xfrm>
              <a:off x="1172210" y="1554288"/>
              <a:ext cx="4790017"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3" name="TextBox 13"/>
            <p:cNvSpPr txBox="1"/>
            <p:nvPr/>
          </p:nvSpPr>
          <p:spPr>
            <a:xfrm>
              <a:off x="16221120" y="1566988"/>
              <a:ext cx="2016760"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4" name="TextBox 14"/>
            <p:cNvSpPr txBox="1"/>
            <p:nvPr/>
          </p:nvSpPr>
          <p:spPr>
            <a:xfrm>
              <a:off x="20528883" y="1566988"/>
              <a:ext cx="2996565"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5" name="Freeform 15"/>
            <p:cNvSpPr/>
            <p:nvPr/>
          </p:nvSpPr>
          <p:spPr>
            <a:xfrm>
              <a:off x="6839257" y="1473038"/>
              <a:ext cx="4238221" cy="893879"/>
            </a:xfrm>
            <a:custGeom>
              <a:avLst/>
              <a:gdLst/>
              <a:ahLst/>
              <a:cxnLst/>
              <a:rect l="l" t="t" r="r" b="b"/>
              <a:pathLst>
                <a:path w="4238221" h="893879">
                  <a:moveTo>
                    <a:pt x="0" y="0"/>
                  </a:moveTo>
                  <a:lnTo>
                    <a:pt x="4238221" y="0"/>
                  </a:lnTo>
                  <a:lnTo>
                    <a:pt x="4238221" y="893880"/>
                  </a:lnTo>
                  <a:lnTo>
                    <a:pt x="0" y="89388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6" name="TextBox 16"/>
            <p:cNvSpPr txBox="1"/>
            <p:nvPr/>
          </p:nvSpPr>
          <p:spPr>
            <a:xfrm>
              <a:off x="7939469" y="1566988"/>
              <a:ext cx="1902037"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grpSp>
      <p:sp>
        <p:nvSpPr>
          <p:cNvPr id="17" name="Freeform 17"/>
          <p:cNvSpPr/>
          <p:nvPr/>
        </p:nvSpPr>
        <p:spPr>
          <a:xfrm>
            <a:off x="-1267186" y="410204"/>
            <a:ext cx="8032167" cy="5358554"/>
          </a:xfrm>
          <a:custGeom>
            <a:avLst/>
            <a:gdLst/>
            <a:ahLst/>
            <a:cxnLst/>
            <a:rect l="l" t="t" r="r" b="b"/>
            <a:pathLst>
              <a:path w="8032167" h="5358554">
                <a:moveTo>
                  <a:pt x="0" y="0"/>
                </a:moveTo>
                <a:lnTo>
                  <a:pt x="8032167" y="0"/>
                </a:lnTo>
                <a:lnTo>
                  <a:pt x="8032167" y="5358555"/>
                </a:lnTo>
                <a:lnTo>
                  <a:pt x="0" y="5358555"/>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50361" y="-1289907"/>
            <a:ext cx="9645247" cy="12483115"/>
          </a:xfrm>
          <a:custGeom>
            <a:avLst/>
            <a:gdLst/>
            <a:ahLst/>
            <a:cxnLst/>
            <a:rect l="l" t="t" r="r" b="b"/>
            <a:pathLst>
              <a:path w="9645247" h="12483115">
                <a:moveTo>
                  <a:pt x="0" y="0"/>
                </a:moveTo>
                <a:lnTo>
                  <a:pt x="9645248" y="0"/>
                </a:lnTo>
                <a:lnTo>
                  <a:pt x="9645248" y="12483116"/>
                </a:lnTo>
                <a:lnTo>
                  <a:pt x="0" y="12483116"/>
                </a:lnTo>
                <a:lnTo>
                  <a:pt x="0" y="0"/>
                </a:lnTo>
                <a:close/>
              </a:path>
            </a:pathLst>
          </a:custGeom>
          <a:blipFill>
            <a:blip r:embed="rId2"/>
            <a:stretch>
              <a:fillRect r="-3175"/>
            </a:stretch>
          </a:blipFill>
        </p:spPr>
        <p:txBody>
          <a:bodyPr/>
          <a:lstStyle/>
          <a:p>
            <a:endParaRPr lang="fr-FR"/>
          </a:p>
        </p:txBody>
      </p:sp>
      <p:grpSp>
        <p:nvGrpSpPr>
          <p:cNvPr id="3" name="Group 3"/>
          <p:cNvGrpSpPr/>
          <p:nvPr/>
        </p:nvGrpSpPr>
        <p:grpSpPr>
          <a:xfrm>
            <a:off x="15418020" y="8332667"/>
            <a:ext cx="3677555" cy="925633"/>
            <a:chOff x="0" y="0"/>
            <a:chExt cx="968574" cy="243788"/>
          </a:xfrm>
        </p:grpSpPr>
        <p:sp>
          <p:nvSpPr>
            <p:cNvPr id="4" name="Freeform 4"/>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5" name="TextBox 5"/>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0" y="9258300"/>
            <a:ext cx="18288000" cy="1028700"/>
            <a:chOff x="0" y="0"/>
            <a:chExt cx="3762963" cy="211667"/>
          </a:xfrm>
        </p:grpSpPr>
        <p:sp>
          <p:nvSpPr>
            <p:cNvPr id="8" name="Freeform 8"/>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9" name="TextBox 9"/>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0" name="Freeform 10"/>
          <p:cNvSpPr/>
          <p:nvPr/>
        </p:nvSpPr>
        <p:spPr>
          <a:xfrm>
            <a:off x="5098888" y="9420242"/>
            <a:ext cx="3251473" cy="685765"/>
          </a:xfrm>
          <a:custGeom>
            <a:avLst/>
            <a:gdLst/>
            <a:ahLst/>
            <a:cxnLst/>
            <a:rect l="l" t="t" r="r" b="b"/>
            <a:pathLst>
              <a:path w="3251473" h="685765">
                <a:moveTo>
                  <a:pt x="0" y="0"/>
                </a:moveTo>
                <a:lnTo>
                  <a:pt x="3251473" y="0"/>
                </a:lnTo>
                <a:lnTo>
                  <a:pt x="3251473" y="685766"/>
                </a:lnTo>
                <a:lnTo>
                  <a:pt x="0" y="68576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TextBox 11"/>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2" name="TextBox 12"/>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3" name="TextBox 13"/>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4" name="TextBox 14"/>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5" name="TextBox 15"/>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16" name="Freeform 16"/>
          <p:cNvSpPr/>
          <p:nvPr/>
        </p:nvSpPr>
        <p:spPr>
          <a:xfrm>
            <a:off x="255713" y="1294755"/>
            <a:ext cx="8761049" cy="2625912"/>
          </a:xfrm>
          <a:custGeom>
            <a:avLst/>
            <a:gdLst/>
            <a:ahLst/>
            <a:cxnLst/>
            <a:rect l="l" t="t" r="r" b="b"/>
            <a:pathLst>
              <a:path w="8761049" h="2625912">
                <a:moveTo>
                  <a:pt x="0" y="0"/>
                </a:moveTo>
                <a:lnTo>
                  <a:pt x="8761049" y="0"/>
                </a:lnTo>
                <a:lnTo>
                  <a:pt x="8761049" y="2625912"/>
                </a:lnTo>
                <a:lnTo>
                  <a:pt x="0" y="2625912"/>
                </a:lnTo>
                <a:lnTo>
                  <a:pt x="0" y="0"/>
                </a:lnTo>
                <a:close/>
              </a:path>
            </a:pathLst>
          </a:custGeom>
          <a:blipFill>
            <a:blip r:embed="rId5"/>
            <a:stretch>
              <a:fillRect l="-2956" t="-2276" b="-2276"/>
            </a:stretch>
          </a:blipFill>
        </p:spPr>
        <p:txBody>
          <a:bodyPr/>
          <a:lstStyle/>
          <a:p>
            <a:endParaRPr lang="fr-FR"/>
          </a:p>
        </p:txBody>
      </p:sp>
      <p:sp>
        <p:nvSpPr>
          <p:cNvPr id="17" name="TextBox 17"/>
          <p:cNvSpPr txBox="1"/>
          <p:nvPr/>
        </p:nvSpPr>
        <p:spPr>
          <a:xfrm>
            <a:off x="365630" y="268074"/>
            <a:ext cx="3845401" cy="760626"/>
          </a:xfrm>
          <a:prstGeom prst="rect">
            <a:avLst/>
          </a:prstGeom>
        </p:spPr>
        <p:txBody>
          <a:bodyPr lIns="0" tIns="0" rIns="0" bIns="0" rtlCol="0" anchor="t">
            <a:spAutoFit/>
          </a:bodyPr>
          <a:lstStyle/>
          <a:p>
            <a:pPr algn="ctr">
              <a:lnSpc>
                <a:spcPts val="5850"/>
              </a:lnSpc>
              <a:spcBef>
                <a:spcPct val="0"/>
              </a:spcBef>
            </a:pPr>
            <a:r>
              <a:rPr lang="en-US" sz="4179" b="1">
                <a:solidFill>
                  <a:srgbClr val="000000"/>
                </a:solidFill>
                <a:latin typeface="Poppins Bold"/>
                <a:ea typeface="Poppins Bold"/>
                <a:cs typeface="Poppins Bold"/>
                <a:sym typeface="Poppins Bold"/>
              </a:rPr>
              <a:t>Dans la crise : </a:t>
            </a:r>
          </a:p>
        </p:txBody>
      </p:sp>
      <p:sp>
        <p:nvSpPr>
          <p:cNvPr id="18" name="TextBox 18"/>
          <p:cNvSpPr txBox="1"/>
          <p:nvPr/>
        </p:nvSpPr>
        <p:spPr>
          <a:xfrm>
            <a:off x="1882937" y="1589686"/>
            <a:ext cx="5207794" cy="2130956"/>
          </a:xfrm>
          <a:prstGeom prst="rect">
            <a:avLst/>
          </a:prstGeom>
        </p:spPr>
        <p:txBody>
          <a:bodyPr lIns="0" tIns="0" rIns="0" bIns="0" rtlCol="0" anchor="t">
            <a:spAutoFit/>
          </a:bodyPr>
          <a:lstStyle/>
          <a:p>
            <a:pPr algn="ctr">
              <a:lnSpc>
                <a:spcPts val="4870"/>
              </a:lnSpc>
            </a:pPr>
            <a:r>
              <a:rPr lang="en-US" sz="3479" b="1">
                <a:solidFill>
                  <a:srgbClr val="000000"/>
                </a:solidFill>
                <a:latin typeface="Poppins Bold"/>
                <a:ea typeface="Poppins Bold"/>
                <a:cs typeface="Poppins Bold"/>
                <a:sym typeface="Poppins Bold"/>
              </a:rPr>
              <a:t>L’entraide spontanée </a:t>
            </a:r>
          </a:p>
          <a:p>
            <a:pPr algn="ctr">
              <a:lnSpc>
                <a:spcPts val="4870"/>
              </a:lnSpc>
            </a:pPr>
            <a:r>
              <a:rPr lang="en-US" sz="3479" b="1">
                <a:solidFill>
                  <a:srgbClr val="000000"/>
                </a:solidFill>
                <a:latin typeface="Poppins Bold"/>
                <a:ea typeface="Poppins Bold"/>
                <a:cs typeface="Poppins Bold"/>
                <a:sym typeface="Poppins Bold"/>
              </a:rPr>
              <a:t>est la règle.</a:t>
            </a:r>
          </a:p>
          <a:p>
            <a:pPr algn="ctr">
              <a:lnSpc>
                <a:spcPts val="2379"/>
              </a:lnSpc>
            </a:pPr>
            <a:endParaRPr lang="en-US" sz="3479" b="1">
              <a:solidFill>
                <a:srgbClr val="000000"/>
              </a:solidFill>
              <a:latin typeface="Poppins Bold"/>
              <a:ea typeface="Poppins Bold"/>
              <a:cs typeface="Poppins Bold"/>
              <a:sym typeface="Poppins Bold"/>
            </a:endParaRPr>
          </a:p>
          <a:p>
            <a:pPr algn="ctr">
              <a:lnSpc>
                <a:spcPts val="4870"/>
              </a:lnSpc>
              <a:spcBef>
                <a:spcPct val="0"/>
              </a:spcBef>
            </a:pPr>
            <a:r>
              <a:rPr lang="en-US" sz="3479">
                <a:solidFill>
                  <a:srgbClr val="000000"/>
                </a:solidFill>
                <a:latin typeface="Poppins"/>
                <a:ea typeface="Poppins"/>
                <a:cs typeface="Poppins"/>
                <a:sym typeface="Poppins"/>
              </a:rPr>
              <a:t>Ce n’est pas l’exception</a:t>
            </a:r>
          </a:p>
        </p:txBody>
      </p:sp>
      <p:sp>
        <p:nvSpPr>
          <p:cNvPr id="19" name="Freeform 19"/>
          <p:cNvSpPr/>
          <p:nvPr/>
        </p:nvSpPr>
        <p:spPr>
          <a:xfrm>
            <a:off x="255713" y="4130450"/>
            <a:ext cx="8761049" cy="1642401"/>
          </a:xfrm>
          <a:custGeom>
            <a:avLst/>
            <a:gdLst/>
            <a:ahLst/>
            <a:cxnLst/>
            <a:rect l="l" t="t" r="r" b="b"/>
            <a:pathLst>
              <a:path w="8761049" h="1642401">
                <a:moveTo>
                  <a:pt x="0" y="0"/>
                </a:moveTo>
                <a:lnTo>
                  <a:pt x="8761049" y="0"/>
                </a:lnTo>
                <a:lnTo>
                  <a:pt x="8761049" y="1642402"/>
                </a:lnTo>
                <a:lnTo>
                  <a:pt x="0" y="1642402"/>
                </a:lnTo>
                <a:lnTo>
                  <a:pt x="0" y="0"/>
                </a:lnTo>
                <a:close/>
              </a:path>
            </a:pathLst>
          </a:custGeom>
          <a:blipFill>
            <a:blip r:embed="rId5"/>
            <a:stretch>
              <a:fillRect t="-8968" b="-53393"/>
            </a:stretch>
          </a:blipFill>
        </p:spPr>
        <p:txBody>
          <a:bodyPr/>
          <a:lstStyle/>
          <a:p>
            <a:endParaRPr lang="fr-FR"/>
          </a:p>
        </p:txBody>
      </p:sp>
      <p:sp>
        <p:nvSpPr>
          <p:cNvPr id="20" name="TextBox 20"/>
          <p:cNvSpPr txBox="1"/>
          <p:nvPr/>
        </p:nvSpPr>
        <p:spPr>
          <a:xfrm>
            <a:off x="623306" y="4290985"/>
            <a:ext cx="7727055" cy="1226081"/>
          </a:xfrm>
          <a:prstGeom prst="rect">
            <a:avLst/>
          </a:prstGeom>
        </p:spPr>
        <p:txBody>
          <a:bodyPr lIns="0" tIns="0" rIns="0" bIns="0" rtlCol="0" anchor="t">
            <a:spAutoFit/>
          </a:bodyPr>
          <a:lstStyle/>
          <a:p>
            <a:pPr algn="ctr">
              <a:lnSpc>
                <a:spcPts val="4870"/>
              </a:lnSpc>
            </a:pPr>
            <a:r>
              <a:rPr lang="en-US" sz="3479" b="1">
                <a:solidFill>
                  <a:srgbClr val="000000"/>
                </a:solidFill>
                <a:latin typeface="Poppins Bold"/>
                <a:ea typeface="Poppins Bold"/>
                <a:cs typeface="Poppins Bold"/>
                <a:sym typeface="Poppins Bold"/>
              </a:rPr>
              <a:t>L’entraide est universelle</a:t>
            </a:r>
          </a:p>
          <a:p>
            <a:pPr algn="ctr">
              <a:lnSpc>
                <a:spcPts val="4870"/>
              </a:lnSpc>
              <a:spcBef>
                <a:spcPct val="0"/>
              </a:spcBef>
            </a:pPr>
            <a:r>
              <a:rPr lang="en-US" sz="3479" b="1">
                <a:solidFill>
                  <a:srgbClr val="000000"/>
                </a:solidFill>
                <a:latin typeface="Poppins Bold"/>
                <a:ea typeface="Poppins Bold"/>
                <a:cs typeface="Poppins Bold"/>
                <a:sym typeface="Poppins Bold"/>
              </a:rPr>
              <a:t>et rapide - Puissante ET fragile</a:t>
            </a:r>
          </a:p>
        </p:txBody>
      </p:sp>
      <p:sp>
        <p:nvSpPr>
          <p:cNvPr id="21" name="Freeform 21"/>
          <p:cNvSpPr/>
          <p:nvPr/>
        </p:nvSpPr>
        <p:spPr>
          <a:xfrm>
            <a:off x="255713" y="5982635"/>
            <a:ext cx="8761049" cy="3034203"/>
          </a:xfrm>
          <a:custGeom>
            <a:avLst/>
            <a:gdLst/>
            <a:ahLst/>
            <a:cxnLst/>
            <a:rect l="l" t="t" r="r" b="b"/>
            <a:pathLst>
              <a:path w="8761049" h="3034203">
                <a:moveTo>
                  <a:pt x="0" y="0"/>
                </a:moveTo>
                <a:lnTo>
                  <a:pt x="8761049" y="0"/>
                </a:lnTo>
                <a:lnTo>
                  <a:pt x="8761049" y="3034204"/>
                </a:lnTo>
                <a:lnTo>
                  <a:pt x="0" y="3034204"/>
                </a:lnTo>
                <a:lnTo>
                  <a:pt x="0" y="0"/>
                </a:lnTo>
                <a:close/>
              </a:path>
            </a:pathLst>
          </a:custGeom>
          <a:blipFill>
            <a:blip r:embed="rId5"/>
            <a:stretch>
              <a:fillRect l="-10300" r="-3482"/>
            </a:stretch>
          </a:blipFill>
        </p:spPr>
        <p:txBody>
          <a:bodyPr/>
          <a:lstStyle/>
          <a:p>
            <a:endParaRPr lang="fr-FR"/>
          </a:p>
        </p:txBody>
      </p:sp>
      <p:sp>
        <p:nvSpPr>
          <p:cNvPr id="22" name="TextBox 22"/>
          <p:cNvSpPr txBox="1"/>
          <p:nvPr/>
        </p:nvSpPr>
        <p:spPr>
          <a:xfrm>
            <a:off x="518000" y="6229472"/>
            <a:ext cx="8236475" cy="2445281"/>
          </a:xfrm>
          <a:prstGeom prst="rect">
            <a:avLst/>
          </a:prstGeom>
        </p:spPr>
        <p:txBody>
          <a:bodyPr lIns="0" tIns="0" rIns="0" bIns="0" rtlCol="0" anchor="t">
            <a:spAutoFit/>
          </a:bodyPr>
          <a:lstStyle/>
          <a:p>
            <a:pPr algn="ctr">
              <a:lnSpc>
                <a:spcPts val="4870"/>
              </a:lnSpc>
            </a:pPr>
            <a:r>
              <a:rPr lang="en-US" sz="3479">
                <a:solidFill>
                  <a:srgbClr val="000000"/>
                </a:solidFill>
                <a:latin typeface="Poppins"/>
                <a:ea typeface="Poppins"/>
                <a:cs typeface="Poppins"/>
                <a:sym typeface="Poppins"/>
              </a:rPr>
              <a:t>L’entraide constitue la </a:t>
            </a:r>
            <a:r>
              <a:rPr lang="en-US" sz="3479" b="1">
                <a:solidFill>
                  <a:srgbClr val="000000"/>
                </a:solidFill>
                <a:latin typeface="Poppins Bold"/>
                <a:ea typeface="Poppins Bold"/>
                <a:cs typeface="Poppins Bold"/>
                <a:sym typeface="Poppins Bold"/>
              </a:rPr>
              <a:t>1ere infrastructure de résilience - </a:t>
            </a:r>
            <a:r>
              <a:rPr lang="en-US" sz="3479">
                <a:solidFill>
                  <a:srgbClr val="000000"/>
                </a:solidFill>
                <a:latin typeface="Poppins"/>
                <a:ea typeface="Poppins"/>
                <a:cs typeface="Poppins"/>
                <a:sym typeface="Poppins"/>
              </a:rPr>
              <a:t>Elle n’a</a:t>
            </a:r>
            <a:r>
              <a:rPr lang="en-US" sz="3479" b="1">
                <a:solidFill>
                  <a:srgbClr val="000000"/>
                </a:solidFill>
                <a:latin typeface="Poppins Bold"/>
                <a:ea typeface="Poppins Bold"/>
                <a:cs typeface="Poppins Bold"/>
                <a:sym typeface="Poppins Bold"/>
              </a:rPr>
              <a:t> pas réponse à tout   </a:t>
            </a:r>
            <a:r>
              <a:rPr lang="en-US" sz="3479">
                <a:solidFill>
                  <a:srgbClr val="000000"/>
                </a:solidFill>
                <a:latin typeface="Poppins"/>
                <a:ea typeface="Poppins"/>
                <a:cs typeface="Poppins"/>
                <a:sym typeface="Poppins"/>
              </a:rPr>
              <a:t>et </a:t>
            </a:r>
            <a:r>
              <a:rPr lang="en-US" sz="3479" b="1">
                <a:solidFill>
                  <a:srgbClr val="000000"/>
                </a:solidFill>
                <a:latin typeface="Poppins Bold"/>
                <a:ea typeface="Poppins Bold"/>
                <a:cs typeface="Poppins Bold"/>
                <a:sym typeface="Poppins Bold"/>
              </a:rPr>
              <a:t>précède </a:t>
            </a:r>
          </a:p>
          <a:p>
            <a:pPr algn="ctr">
              <a:lnSpc>
                <a:spcPts val="4870"/>
              </a:lnSpc>
              <a:spcBef>
                <a:spcPct val="0"/>
              </a:spcBef>
            </a:pPr>
            <a:r>
              <a:rPr lang="en-US" sz="3479" b="1">
                <a:solidFill>
                  <a:srgbClr val="000000"/>
                </a:solidFill>
                <a:latin typeface="Poppins Bold"/>
                <a:ea typeface="Poppins Bold"/>
                <a:cs typeface="Poppins Bold"/>
                <a:sym typeface="Poppins Bold"/>
              </a:rPr>
              <a:t>les secours institutionnels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7361" y="267508"/>
            <a:ext cx="8761049" cy="1505469"/>
          </a:xfrm>
          <a:custGeom>
            <a:avLst/>
            <a:gdLst/>
            <a:ahLst/>
            <a:cxnLst/>
            <a:rect l="l" t="t" r="r" b="b"/>
            <a:pathLst>
              <a:path w="8761049" h="1505469">
                <a:moveTo>
                  <a:pt x="0" y="0"/>
                </a:moveTo>
                <a:lnTo>
                  <a:pt x="8761049" y="0"/>
                </a:lnTo>
                <a:lnTo>
                  <a:pt x="8761049" y="1505469"/>
                </a:lnTo>
                <a:lnTo>
                  <a:pt x="0" y="1505469"/>
                </a:lnTo>
                <a:lnTo>
                  <a:pt x="0" y="0"/>
                </a:lnTo>
                <a:close/>
              </a:path>
            </a:pathLst>
          </a:custGeom>
          <a:blipFill>
            <a:blip r:embed="rId2"/>
            <a:stretch>
              <a:fillRect l="-2956" t="-3971" b="-78396"/>
            </a:stretch>
          </a:blipFill>
        </p:spPr>
        <p:txBody>
          <a:bodyPr/>
          <a:lstStyle/>
          <a:p>
            <a:endParaRPr lang="fr-FR"/>
          </a:p>
        </p:txBody>
      </p:sp>
      <p:sp>
        <p:nvSpPr>
          <p:cNvPr id="3" name="Freeform 3"/>
          <p:cNvSpPr/>
          <p:nvPr/>
        </p:nvSpPr>
        <p:spPr>
          <a:xfrm>
            <a:off x="12913842" y="-564698"/>
            <a:ext cx="8685911" cy="9822998"/>
          </a:xfrm>
          <a:custGeom>
            <a:avLst/>
            <a:gdLst/>
            <a:ahLst/>
            <a:cxnLst/>
            <a:rect l="l" t="t" r="r" b="b"/>
            <a:pathLst>
              <a:path w="8685911" h="9822998">
                <a:moveTo>
                  <a:pt x="0" y="0"/>
                </a:moveTo>
                <a:lnTo>
                  <a:pt x="8685911" y="0"/>
                </a:lnTo>
                <a:lnTo>
                  <a:pt x="8685911" y="9822998"/>
                </a:lnTo>
                <a:lnTo>
                  <a:pt x="0" y="9822998"/>
                </a:lnTo>
                <a:lnTo>
                  <a:pt x="0" y="0"/>
                </a:lnTo>
                <a:close/>
              </a:path>
            </a:pathLst>
          </a:custGeom>
          <a:blipFill>
            <a:blip r:embed="rId3"/>
            <a:stretch>
              <a:fillRect l="-4693"/>
            </a:stretch>
          </a:blipFill>
        </p:spPr>
        <p:txBody>
          <a:bodyPr/>
          <a:lstStyle/>
          <a:p>
            <a:endParaRPr lang="fr-FR"/>
          </a:p>
        </p:txBody>
      </p:sp>
      <p:grpSp>
        <p:nvGrpSpPr>
          <p:cNvPr id="4" name="Group 4"/>
          <p:cNvGrpSpPr/>
          <p:nvPr/>
        </p:nvGrpSpPr>
        <p:grpSpPr>
          <a:xfrm>
            <a:off x="15418020" y="8332667"/>
            <a:ext cx="3677555" cy="925633"/>
            <a:chOff x="0" y="0"/>
            <a:chExt cx="968574" cy="243788"/>
          </a:xfrm>
        </p:grpSpPr>
        <p:sp>
          <p:nvSpPr>
            <p:cNvPr id="5" name="Freeform 5"/>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6" name="TextBox 6"/>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6035463" y="8560121"/>
            <a:ext cx="470725" cy="470725"/>
          </a:xfrm>
          <a:custGeom>
            <a:avLst/>
            <a:gdLst/>
            <a:ahLst/>
            <a:cxnLst/>
            <a:rect l="l" t="t" r="r" b="b"/>
            <a:pathLst>
              <a:path w="470725" h="470725">
                <a:moveTo>
                  <a:pt x="0" y="0"/>
                </a:moveTo>
                <a:lnTo>
                  <a:pt x="470724" y="0"/>
                </a:lnTo>
                <a:lnTo>
                  <a:pt x="470724" y="470725"/>
                </a:lnTo>
                <a:lnTo>
                  <a:pt x="0" y="47072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8" name="Group 8"/>
          <p:cNvGrpSpPr/>
          <p:nvPr/>
        </p:nvGrpSpPr>
        <p:grpSpPr>
          <a:xfrm>
            <a:off x="0" y="9258300"/>
            <a:ext cx="18288000" cy="1028700"/>
            <a:chOff x="0" y="0"/>
            <a:chExt cx="3762963" cy="211667"/>
          </a:xfrm>
        </p:grpSpPr>
        <p:sp>
          <p:nvSpPr>
            <p:cNvPr id="9" name="Freeform 9"/>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0" name="TextBox 10"/>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1" name="Freeform 11"/>
          <p:cNvSpPr/>
          <p:nvPr/>
        </p:nvSpPr>
        <p:spPr>
          <a:xfrm>
            <a:off x="5098888" y="9420242"/>
            <a:ext cx="3251473" cy="685765"/>
          </a:xfrm>
          <a:custGeom>
            <a:avLst/>
            <a:gdLst/>
            <a:ahLst/>
            <a:cxnLst/>
            <a:rect l="l" t="t" r="r" b="b"/>
            <a:pathLst>
              <a:path w="3251473" h="685765">
                <a:moveTo>
                  <a:pt x="0" y="0"/>
                </a:moveTo>
                <a:lnTo>
                  <a:pt x="3251473" y="0"/>
                </a:lnTo>
                <a:lnTo>
                  <a:pt x="3251473" y="685766"/>
                </a:lnTo>
                <a:lnTo>
                  <a:pt x="0" y="68576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7694370" y="2954781"/>
            <a:ext cx="1603515" cy="1731190"/>
          </a:xfrm>
          <a:custGeom>
            <a:avLst/>
            <a:gdLst/>
            <a:ahLst/>
            <a:cxnLst/>
            <a:rect l="l" t="t" r="r" b="b"/>
            <a:pathLst>
              <a:path w="1603515" h="1731190">
                <a:moveTo>
                  <a:pt x="0" y="0"/>
                </a:moveTo>
                <a:lnTo>
                  <a:pt x="1603515" y="0"/>
                </a:lnTo>
                <a:lnTo>
                  <a:pt x="1603515" y="1731190"/>
                </a:lnTo>
                <a:lnTo>
                  <a:pt x="0" y="17311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Freeform 13"/>
          <p:cNvSpPr/>
          <p:nvPr/>
        </p:nvSpPr>
        <p:spPr>
          <a:xfrm>
            <a:off x="2302334" y="361338"/>
            <a:ext cx="746160" cy="1700650"/>
          </a:xfrm>
          <a:custGeom>
            <a:avLst/>
            <a:gdLst/>
            <a:ahLst/>
            <a:cxnLst/>
            <a:rect l="l" t="t" r="r" b="b"/>
            <a:pathLst>
              <a:path w="746160" h="1700650">
                <a:moveTo>
                  <a:pt x="0" y="0"/>
                </a:moveTo>
                <a:lnTo>
                  <a:pt x="746160" y="0"/>
                </a:lnTo>
                <a:lnTo>
                  <a:pt x="746160" y="1700649"/>
                </a:lnTo>
                <a:lnTo>
                  <a:pt x="0" y="170064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4" name="Freeform 14"/>
          <p:cNvSpPr/>
          <p:nvPr/>
        </p:nvSpPr>
        <p:spPr>
          <a:xfrm>
            <a:off x="2712018" y="5389247"/>
            <a:ext cx="1322429" cy="1420058"/>
          </a:xfrm>
          <a:custGeom>
            <a:avLst/>
            <a:gdLst/>
            <a:ahLst/>
            <a:cxnLst/>
            <a:rect l="l" t="t" r="r" b="b"/>
            <a:pathLst>
              <a:path w="1322429" h="1420058">
                <a:moveTo>
                  <a:pt x="0" y="0"/>
                </a:moveTo>
                <a:lnTo>
                  <a:pt x="1322429" y="0"/>
                </a:lnTo>
                <a:lnTo>
                  <a:pt x="1322429" y="1420058"/>
                </a:lnTo>
                <a:lnTo>
                  <a:pt x="0" y="142005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5" name="TextBox 15"/>
          <p:cNvSpPr txBox="1"/>
          <p:nvPr/>
        </p:nvSpPr>
        <p:spPr>
          <a:xfrm>
            <a:off x="8864061" y="9488857"/>
            <a:ext cx="1506696"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6" name="TextBox 16"/>
          <p:cNvSpPr txBox="1"/>
          <p:nvPr/>
        </p:nvSpPr>
        <p:spPr>
          <a:xfrm>
            <a:off x="879157" y="9479332"/>
            <a:ext cx="3592513"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7" name="TextBox 17"/>
          <p:cNvSpPr txBox="1"/>
          <p:nvPr/>
        </p:nvSpPr>
        <p:spPr>
          <a:xfrm>
            <a:off x="12165840" y="9488857"/>
            <a:ext cx="1512570"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8" name="TextBox 18"/>
          <p:cNvSpPr txBox="1"/>
          <p:nvPr/>
        </p:nvSpPr>
        <p:spPr>
          <a:xfrm>
            <a:off x="15396662" y="9488857"/>
            <a:ext cx="2247424"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9" name="TextBox 19"/>
          <p:cNvSpPr txBox="1"/>
          <p:nvPr/>
        </p:nvSpPr>
        <p:spPr>
          <a:xfrm>
            <a:off x="5954602" y="9488857"/>
            <a:ext cx="1426527" cy="491386"/>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sp>
        <p:nvSpPr>
          <p:cNvPr id="20" name="TextBox 20"/>
          <p:cNvSpPr txBox="1"/>
          <p:nvPr/>
        </p:nvSpPr>
        <p:spPr>
          <a:xfrm>
            <a:off x="280111" y="977509"/>
            <a:ext cx="1772872" cy="1255928"/>
          </a:xfrm>
          <a:prstGeom prst="rect">
            <a:avLst/>
          </a:prstGeom>
        </p:spPr>
        <p:txBody>
          <a:bodyPr lIns="0" tIns="0" rIns="0" bIns="0" rtlCol="0" anchor="t">
            <a:spAutoFit/>
          </a:bodyPr>
          <a:lstStyle/>
          <a:p>
            <a:pPr algn="ctr">
              <a:lnSpc>
                <a:spcPts val="10050"/>
              </a:lnSpc>
              <a:spcBef>
                <a:spcPct val="0"/>
              </a:spcBef>
            </a:pPr>
            <a:r>
              <a:rPr lang="en-US" sz="7178" b="1">
                <a:solidFill>
                  <a:srgbClr val="000000"/>
                </a:solidFill>
                <a:latin typeface="Bebas Neue Bold"/>
                <a:ea typeface="Bebas Neue Bold"/>
                <a:cs typeface="Bebas Neue Bold"/>
                <a:sym typeface="Bebas Neue Bold"/>
              </a:rPr>
              <a:t>Qui ?</a:t>
            </a:r>
          </a:p>
        </p:txBody>
      </p:sp>
      <p:sp>
        <p:nvSpPr>
          <p:cNvPr id="21" name="TextBox 21"/>
          <p:cNvSpPr txBox="1"/>
          <p:nvPr/>
        </p:nvSpPr>
        <p:spPr>
          <a:xfrm>
            <a:off x="5167091" y="4628821"/>
            <a:ext cx="7555255" cy="1797581"/>
          </a:xfrm>
          <a:prstGeom prst="rect">
            <a:avLst/>
          </a:prstGeom>
        </p:spPr>
        <p:txBody>
          <a:bodyPr lIns="0" tIns="0" rIns="0" bIns="0" rtlCol="0" anchor="t">
            <a:spAutoFit/>
          </a:bodyPr>
          <a:lstStyle/>
          <a:p>
            <a:pPr algn="r">
              <a:lnSpc>
                <a:spcPts val="4870"/>
              </a:lnSpc>
            </a:pPr>
            <a:r>
              <a:rPr lang="en-US" sz="3479">
                <a:solidFill>
                  <a:srgbClr val="000000"/>
                </a:solidFill>
                <a:latin typeface="Oswald"/>
                <a:ea typeface="Oswald"/>
                <a:cs typeface="Oswald"/>
                <a:sym typeface="Oswald"/>
              </a:rPr>
              <a:t>Par altruisme, pour se sentir utile,</a:t>
            </a:r>
          </a:p>
          <a:p>
            <a:pPr algn="r">
              <a:lnSpc>
                <a:spcPts val="4870"/>
              </a:lnSpc>
              <a:spcBef>
                <a:spcPct val="0"/>
              </a:spcBef>
            </a:pPr>
            <a:r>
              <a:rPr lang="en-US" sz="3479">
                <a:solidFill>
                  <a:srgbClr val="000000"/>
                </a:solidFill>
                <a:latin typeface="Oswald"/>
                <a:ea typeface="Oswald"/>
                <a:cs typeface="Oswald"/>
                <a:sym typeface="Oswald"/>
              </a:rPr>
              <a:t>besoin d’agir, identité partagée, pour une cause commune et contre l’adversité, ...</a:t>
            </a:r>
          </a:p>
        </p:txBody>
      </p:sp>
      <p:sp>
        <p:nvSpPr>
          <p:cNvPr id="22" name="TextBox 22"/>
          <p:cNvSpPr txBox="1"/>
          <p:nvPr/>
        </p:nvSpPr>
        <p:spPr>
          <a:xfrm>
            <a:off x="464314" y="2157237"/>
            <a:ext cx="5817836" cy="2986263"/>
          </a:xfrm>
          <a:prstGeom prst="rect">
            <a:avLst/>
          </a:prstGeom>
        </p:spPr>
        <p:txBody>
          <a:bodyPr lIns="0" tIns="0" rIns="0" bIns="0" rtlCol="0" anchor="t">
            <a:spAutoFit/>
          </a:bodyPr>
          <a:lstStyle/>
          <a:p>
            <a:pPr algn="l">
              <a:lnSpc>
                <a:spcPts val="4801"/>
              </a:lnSpc>
            </a:pPr>
            <a:r>
              <a:rPr lang="en-US" sz="3429">
                <a:solidFill>
                  <a:srgbClr val="000000"/>
                </a:solidFill>
                <a:latin typeface="Oswald"/>
                <a:ea typeface="Oswald"/>
                <a:cs typeface="Oswald"/>
                <a:sym typeface="Oswald"/>
              </a:rPr>
              <a:t>Vous, moi, un.e habitant.e ordinaire, souvent sinistré, sans formation spécifique, ni mandat.</a:t>
            </a:r>
          </a:p>
          <a:p>
            <a:pPr algn="l">
              <a:lnSpc>
                <a:spcPts val="4801"/>
              </a:lnSpc>
              <a:spcBef>
                <a:spcPct val="0"/>
              </a:spcBef>
            </a:pPr>
            <a:r>
              <a:rPr lang="en-US" sz="3429">
                <a:solidFill>
                  <a:srgbClr val="000000"/>
                </a:solidFill>
                <a:latin typeface="Oswald"/>
                <a:ea typeface="Oswald"/>
                <a:cs typeface="Oswald"/>
                <a:sym typeface="Oswald"/>
              </a:rPr>
              <a:t>Il/elle agit depuis l’intérieur de la crise</a:t>
            </a:r>
          </a:p>
        </p:txBody>
      </p:sp>
      <p:sp>
        <p:nvSpPr>
          <p:cNvPr id="23" name="TextBox 23"/>
          <p:cNvSpPr txBox="1"/>
          <p:nvPr/>
        </p:nvSpPr>
        <p:spPr>
          <a:xfrm>
            <a:off x="5167091" y="469828"/>
            <a:ext cx="7393940" cy="934935"/>
          </a:xfrm>
          <a:prstGeom prst="rect">
            <a:avLst/>
          </a:prstGeom>
        </p:spPr>
        <p:txBody>
          <a:bodyPr lIns="0" tIns="0" rIns="0" bIns="0" rtlCol="0" anchor="t">
            <a:spAutoFit/>
          </a:bodyPr>
          <a:lstStyle/>
          <a:p>
            <a:pPr algn="ctr">
              <a:lnSpc>
                <a:spcPts val="7530"/>
              </a:lnSpc>
              <a:spcBef>
                <a:spcPct val="0"/>
              </a:spcBef>
            </a:pPr>
            <a:r>
              <a:rPr lang="en-US" sz="5379" b="1">
                <a:solidFill>
                  <a:srgbClr val="000000"/>
                </a:solidFill>
                <a:latin typeface="Bebas Neue Bold"/>
                <a:ea typeface="Bebas Neue Bold"/>
                <a:cs typeface="Bebas Neue Bold"/>
                <a:sym typeface="Bebas Neue Bold"/>
              </a:rPr>
              <a:t>Profil d’un.e acteur.ice invisible</a:t>
            </a:r>
          </a:p>
        </p:txBody>
      </p:sp>
      <p:sp>
        <p:nvSpPr>
          <p:cNvPr id="24" name="TextBox 24"/>
          <p:cNvSpPr txBox="1"/>
          <p:nvPr/>
        </p:nvSpPr>
        <p:spPr>
          <a:xfrm>
            <a:off x="9144000" y="3264415"/>
            <a:ext cx="4080127" cy="1255928"/>
          </a:xfrm>
          <a:prstGeom prst="rect">
            <a:avLst/>
          </a:prstGeom>
        </p:spPr>
        <p:txBody>
          <a:bodyPr lIns="0" tIns="0" rIns="0" bIns="0" rtlCol="0" anchor="t">
            <a:spAutoFit/>
          </a:bodyPr>
          <a:lstStyle/>
          <a:p>
            <a:pPr algn="ctr">
              <a:lnSpc>
                <a:spcPts val="10050"/>
              </a:lnSpc>
              <a:spcBef>
                <a:spcPct val="0"/>
              </a:spcBef>
            </a:pPr>
            <a:r>
              <a:rPr lang="en-US" sz="7178" b="1">
                <a:solidFill>
                  <a:srgbClr val="000000"/>
                </a:solidFill>
                <a:latin typeface="Bebas Neue Bold"/>
                <a:ea typeface="Bebas Neue Bold"/>
                <a:cs typeface="Bebas Neue Bold"/>
                <a:sym typeface="Bebas Neue Bold"/>
              </a:rPr>
              <a:t>pourquoi ?</a:t>
            </a:r>
          </a:p>
        </p:txBody>
      </p:sp>
      <p:sp>
        <p:nvSpPr>
          <p:cNvPr id="25" name="TextBox 25"/>
          <p:cNvSpPr txBox="1"/>
          <p:nvPr/>
        </p:nvSpPr>
        <p:spPr>
          <a:xfrm>
            <a:off x="-3340849" y="5629803"/>
            <a:ext cx="9295451" cy="1255928"/>
          </a:xfrm>
          <a:prstGeom prst="rect">
            <a:avLst/>
          </a:prstGeom>
        </p:spPr>
        <p:txBody>
          <a:bodyPr lIns="0" tIns="0" rIns="0" bIns="0" rtlCol="0" anchor="t">
            <a:spAutoFit/>
          </a:bodyPr>
          <a:lstStyle/>
          <a:p>
            <a:pPr algn="ctr">
              <a:lnSpc>
                <a:spcPts val="10050"/>
              </a:lnSpc>
              <a:spcBef>
                <a:spcPct val="0"/>
              </a:spcBef>
            </a:pPr>
            <a:r>
              <a:rPr lang="en-US" sz="7178" b="1">
                <a:solidFill>
                  <a:srgbClr val="000000"/>
                </a:solidFill>
                <a:latin typeface="Bebas Neue Bold"/>
                <a:ea typeface="Bebas Neue Bold"/>
                <a:cs typeface="Bebas Neue Bold"/>
                <a:sym typeface="Bebas Neue Bold"/>
              </a:rPr>
              <a:t>Quoi ?</a:t>
            </a:r>
          </a:p>
        </p:txBody>
      </p:sp>
      <p:sp>
        <p:nvSpPr>
          <p:cNvPr id="26" name="TextBox 26"/>
          <p:cNvSpPr txBox="1"/>
          <p:nvPr/>
        </p:nvSpPr>
        <p:spPr>
          <a:xfrm>
            <a:off x="520677" y="6997902"/>
            <a:ext cx="12040354" cy="1797581"/>
          </a:xfrm>
          <a:prstGeom prst="rect">
            <a:avLst/>
          </a:prstGeom>
        </p:spPr>
        <p:txBody>
          <a:bodyPr lIns="0" tIns="0" rIns="0" bIns="0" rtlCol="0" anchor="t">
            <a:spAutoFit/>
          </a:bodyPr>
          <a:lstStyle/>
          <a:p>
            <a:pPr algn="just">
              <a:lnSpc>
                <a:spcPts val="4870"/>
              </a:lnSpc>
              <a:spcBef>
                <a:spcPct val="0"/>
              </a:spcBef>
            </a:pPr>
            <a:r>
              <a:rPr lang="en-US" sz="3479">
                <a:solidFill>
                  <a:srgbClr val="000000"/>
                </a:solidFill>
                <a:latin typeface="Oswald"/>
                <a:ea typeface="Oswald"/>
                <a:cs typeface="Oswald"/>
                <a:sym typeface="Oswald"/>
              </a:rPr>
              <a:t>Cuisine (900 repas par jour dans la Roya), héberge, évacue, informe, répare, coordonne, écoute (...). Il ou elle sont dans l’action sans les institutions en tiennent compte et reconnaissent leur engagement.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6319"/>
            <a:ext cx="8729038" cy="11356498"/>
          </a:xfrm>
          <a:custGeom>
            <a:avLst/>
            <a:gdLst/>
            <a:ahLst/>
            <a:cxnLst/>
            <a:rect l="l" t="t" r="r" b="b"/>
            <a:pathLst>
              <a:path w="8729038" h="11356498">
                <a:moveTo>
                  <a:pt x="0" y="0"/>
                </a:moveTo>
                <a:lnTo>
                  <a:pt x="8729038" y="0"/>
                </a:lnTo>
                <a:lnTo>
                  <a:pt x="8729038" y="11356498"/>
                </a:lnTo>
                <a:lnTo>
                  <a:pt x="0" y="11356498"/>
                </a:lnTo>
                <a:lnTo>
                  <a:pt x="0" y="0"/>
                </a:lnTo>
                <a:close/>
              </a:path>
            </a:pathLst>
          </a:custGeom>
          <a:blipFill>
            <a:blip r:embed="rId2"/>
            <a:stretch>
              <a:fillRect t="-7647" b="-7647"/>
            </a:stretch>
          </a:blipFill>
        </p:spPr>
        <p:txBody>
          <a:bodyPr/>
          <a:lstStyle/>
          <a:p>
            <a:endParaRPr lang="fr-FR"/>
          </a:p>
        </p:txBody>
      </p:sp>
      <p:grpSp>
        <p:nvGrpSpPr>
          <p:cNvPr id="3" name="Group 3"/>
          <p:cNvGrpSpPr/>
          <p:nvPr/>
        </p:nvGrpSpPr>
        <p:grpSpPr>
          <a:xfrm>
            <a:off x="0" y="8332667"/>
            <a:ext cx="19095574" cy="1954333"/>
            <a:chOff x="0" y="0"/>
            <a:chExt cx="25460766" cy="2605778"/>
          </a:xfrm>
        </p:grpSpPr>
        <p:grpSp>
          <p:nvGrpSpPr>
            <p:cNvPr id="4" name="Group 4"/>
            <p:cNvGrpSpPr/>
            <p:nvPr/>
          </p:nvGrpSpPr>
          <p:grpSpPr>
            <a:xfrm>
              <a:off x="20557360" y="0"/>
              <a:ext cx="4903406" cy="1234178"/>
              <a:chOff x="0" y="0"/>
              <a:chExt cx="968574" cy="243788"/>
            </a:xfrm>
          </p:grpSpPr>
          <p:sp>
            <p:nvSpPr>
              <p:cNvPr id="5" name="Freeform 5"/>
              <p:cNvSpPr/>
              <p:nvPr/>
            </p:nvSpPr>
            <p:spPr>
              <a:xfrm>
                <a:off x="0" y="0"/>
                <a:ext cx="968574" cy="243788"/>
              </a:xfrm>
              <a:custGeom>
                <a:avLst/>
                <a:gdLst/>
                <a:ahLst/>
                <a:cxnLst/>
                <a:rect l="l" t="t" r="r" b="b"/>
                <a:pathLst>
                  <a:path w="968574" h="243788">
                    <a:moveTo>
                      <a:pt x="121894" y="0"/>
                    </a:moveTo>
                    <a:lnTo>
                      <a:pt x="846680" y="0"/>
                    </a:lnTo>
                    <a:cubicBezTo>
                      <a:pt x="879008" y="0"/>
                      <a:pt x="910013" y="12842"/>
                      <a:pt x="932872" y="35702"/>
                    </a:cubicBezTo>
                    <a:cubicBezTo>
                      <a:pt x="955732" y="58562"/>
                      <a:pt x="968574" y="89566"/>
                      <a:pt x="968574" y="121894"/>
                    </a:cubicBezTo>
                    <a:lnTo>
                      <a:pt x="968574" y="121894"/>
                    </a:lnTo>
                    <a:cubicBezTo>
                      <a:pt x="968574" y="189214"/>
                      <a:pt x="914000" y="243788"/>
                      <a:pt x="846680" y="243788"/>
                    </a:cubicBezTo>
                    <a:lnTo>
                      <a:pt x="121894" y="243788"/>
                    </a:lnTo>
                    <a:cubicBezTo>
                      <a:pt x="54574" y="243788"/>
                      <a:pt x="0" y="189214"/>
                      <a:pt x="0" y="121894"/>
                    </a:cubicBezTo>
                    <a:lnTo>
                      <a:pt x="0" y="121894"/>
                    </a:lnTo>
                    <a:cubicBezTo>
                      <a:pt x="0" y="54574"/>
                      <a:pt x="54574" y="0"/>
                      <a:pt x="121894" y="0"/>
                    </a:cubicBezTo>
                    <a:close/>
                  </a:path>
                </a:pathLst>
              </a:custGeom>
              <a:solidFill>
                <a:srgbClr val="FFFFFF"/>
              </a:solidFill>
              <a:ln w="38100" cap="rnd">
                <a:solidFill>
                  <a:srgbClr val="3C2913"/>
                </a:solidFill>
                <a:prstDash val="solid"/>
                <a:round/>
              </a:ln>
            </p:spPr>
            <p:txBody>
              <a:bodyPr/>
              <a:lstStyle/>
              <a:p>
                <a:endParaRPr lang="fr-FR"/>
              </a:p>
            </p:txBody>
          </p:sp>
          <p:sp>
            <p:nvSpPr>
              <p:cNvPr id="6" name="TextBox 6"/>
              <p:cNvSpPr txBox="1"/>
              <p:nvPr/>
            </p:nvSpPr>
            <p:spPr>
              <a:xfrm>
                <a:off x="0" y="-38100"/>
                <a:ext cx="968574" cy="28188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21380617" y="303273"/>
              <a:ext cx="627633" cy="627633"/>
            </a:xfrm>
            <a:custGeom>
              <a:avLst/>
              <a:gdLst/>
              <a:ahLst/>
              <a:cxnLst/>
              <a:rect l="l" t="t" r="r" b="b"/>
              <a:pathLst>
                <a:path w="627633" h="627633">
                  <a:moveTo>
                    <a:pt x="0" y="0"/>
                  </a:moveTo>
                  <a:lnTo>
                    <a:pt x="627633" y="0"/>
                  </a:lnTo>
                  <a:lnTo>
                    <a:pt x="627633" y="627632"/>
                  </a:lnTo>
                  <a:lnTo>
                    <a:pt x="0" y="6276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0" y="1234178"/>
              <a:ext cx="24384000" cy="1371600"/>
              <a:chOff x="0" y="0"/>
              <a:chExt cx="3762963" cy="211667"/>
            </a:xfrm>
          </p:grpSpPr>
          <p:sp>
            <p:nvSpPr>
              <p:cNvPr id="9" name="Freeform 9"/>
              <p:cNvSpPr/>
              <p:nvPr/>
            </p:nvSpPr>
            <p:spPr>
              <a:xfrm>
                <a:off x="0" y="0"/>
                <a:ext cx="3762963" cy="211667"/>
              </a:xfrm>
              <a:custGeom>
                <a:avLst/>
                <a:gdLst/>
                <a:ahLst/>
                <a:cxnLst/>
                <a:rect l="l" t="t" r="r" b="b"/>
                <a:pathLst>
                  <a:path w="3762963" h="211667">
                    <a:moveTo>
                      <a:pt x="8268" y="0"/>
                    </a:moveTo>
                    <a:lnTo>
                      <a:pt x="3754695" y="0"/>
                    </a:lnTo>
                    <a:cubicBezTo>
                      <a:pt x="3756888" y="0"/>
                      <a:pt x="3758991" y="871"/>
                      <a:pt x="3760541" y="2422"/>
                    </a:cubicBezTo>
                    <a:cubicBezTo>
                      <a:pt x="3762092" y="3972"/>
                      <a:pt x="3762963" y="6075"/>
                      <a:pt x="3762963" y="8268"/>
                    </a:cubicBezTo>
                    <a:lnTo>
                      <a:pt x="3762963" y="203398"/>
                    </a:lnTo>
                    <a:cubicBezTo>
                      <a:pt x="3762963" y="207965"/>
                      <a:pt x="3759261" y="211667"/>
                      <a:pt x="3754695" y="211667"/>
                    </a:cubicBezTo>
                    <a:lnTo>
                      <a:pt x="8268" y="211667"/>
                    </a:lnTo>
                    <a:cubicBezTo>
                      <a:pt x="3702" y="211667"/>
                      <a:pt x="0" y="207965"/>
                      <a:pt x="0" y="203398"/>
                    </a:cubicBezTo>
                    <a:lnTo>
                      <a:pt x="0" y="8268"/>
                    </a:lnTo>
                    <a:cubicBezTo>
                      <a:pt x="0" y="3702"/>
                      <a:pt x="3702" y="0"/>
                      <a:pt x="8268" y="0"/>
                    </a:cubicBezTo>
                    <a:close/>
                  </a:path>
                </a:pathLst>
              </a:custGeom>
              <a:solidFill>
                <a:srgbClr val="0C1206"/>
              </a:solidFill>
            </p:spPr>
            <p:txBody>
              <a:bodyPr/>
              <a:lstStyle/>
              <a:p>
                <a:endParaRPr lang="fr-FR"/>
              </a:p>
            </p:txBody>
          </p:sp>
          <p:sp>
            <p:nvSpPr>
              <p:cNvPr id="10" name="TextBox 10"/>
              <p:cNvSpPr txBox="1"/>
              <p:nvPr/>
            </p:nvSpPr>
            <p:spPr>
              <a:xfrm>
                <a:off x="0" y="-57150"/>
                <a:ext cx="3762963" cy="268817"/>
              </a:xfrm>
              <a:prstGeom prst="rect">
                <a:avLst/>
              </a:prstGeom>
            </p:spPr>
            <p:txBody>
              <a:bodyPr lIns="50800" tIns="50800" rIns="50800" bIns="50800" rtlCol="0" anchor="ctr"/>
              <a:lstStyle/>
              <a:p>
                <a:pPr algn="ctr">
                  <a:lnSpc>
                    <a:spcPts val="2770"/>
                  </a:lnSpc>
                </a:pPr>
                <a:endParaRPr/>
              </a:p>
            </p:txBody>
          </p:sp>
        </p:grpSp>
        <p:sp>
          <p:nvSpPr>
            <p:cNvPr id="11" name="TextBox 11"/>
            <p:cNvSpPr txBox="1"/>
            <p:nvPr/>
          </p:nvSpPr>
          <p:spPr>
            <a:xfrm>
              <a:off x="11818748" y="1566988"/>
              <a:ext cx="2008928"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2</a:t>
              </a:r>
            </a:p>
          </p:txBody>
        </p:sp>
        <p:sp>
          <p:nvSpPr>
            <p:cNvPr id="12" name="TextBox 12"/>
            <p:cNvSpPr txBox="1"/>
            <p:nvPr/>
          </p:nvSpPr>
          <p:spPr>
            <a:xfrm>
              <a:off x="1172210" y="1554288"/>
              <a:ext cx="4790017"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Objectifs &amp; Méthode</a:t>
              </a:r>
            </a:p>
          </p:txBody>
        </p:sp>
        <p:sp>
          <p:nvSpPr>
            <p:cNvPr id="13" name="TextBox 13"/>
            <p:cNvSpPr txBox="1"/>
            <p:nvPr/>
          </p:nvSpPr>
          <p:spPr>
            <a:xfrm>
              <a:off x="16221120" y="1566988"/>
              <a:ext cx="2016760"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3</a:t>
              </a:r>
            </a:p>
          </p:txBody>
        </p:sp>
        <p:sp>
          <p:nvSpPr>
            <p:cNvPr id="14" name="TextBox 14"/>
            <p:cNvSpPr txBox="1"/>
            <p:nvPr/>
          </p:nvSpPr>
          <p:spPr>
            <a:xfrm>
              <a:off x="20528883" y="1566988"/>
              <a:ext cx="2996565"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Bold"/>
                  <a:ea typeface="Poppins Bold"/>
                  <a:cs typeface="Poppins Bold"/>
                  <a:sym typeface="Poppins Bold"/>
                </a:rPr>
                <a:t>Conclusions</a:t>
              </a:r>
            </a:p>
          </p:txBody>
        </p:sp>
        <p:sp>
          <p:nvSpPr>
            <p:cNvPr id="15" name="Freeform 15"/>
            <p:cNvSpPr/>
            <p:nvPr/>
          </p:nvSpPr>
          <p:spPr>
            <a:xfrm>
              <a:off x="6839257" y="1473038"/>
              <a:ext cx="4238221" cy="893879"/>
            </a:xfrm>
            <a:custGeom>
              <a:avLst/>
              <a:gdLst/>
              <a:ahLst/>
              <a:cxnLst/>
              <a:rect l="l" t="t" r="r" b="b"/>
              <a:pathLst>
                <a:path w="4238221" h="893879">
                  <a:moveTo>
                    <a:pt x="0" y="0"/>
                  </a:moveTo>
                  <a:lnTo>
                    <a:pt x="4238221" y="0"/>
                  </a:lnTo>
                  <a:lnTo>
                    <a:pt x="4238221" y="893880"/>
                  </a:lnTo>
                  <a:lnTo>
                    <a:pt x="0" y="89388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6" name="TextBox 16"/>
            <p:cNvSpPr txBox="1"/>
            <p:nvPr/>
          </p:nvSpPr>
          <p:spPr>
            <a:xfrm>
              <a:off x="7939469" y="1566988"/>
              <a:ext cx="1902037" cy="629781"/>
            </a:xfrm>
            <a:prstGeom prst="rect">
              <a:avLst/>
            </a:prstGeom>
          </p:spPr>
          <p:txBody>
            <a:bodyPr lIns="0" tIns="0" rIns="0" bIns="0" rtlCol="0" anchor="t">
              <a:spAutoFit/>
            </a:bodyPr>
            <a:lstStyle/>
            <a:p>
              <a:pPr algn="ctr">
                <a:lnSpc>
                  <a:spcPts val="3890"/>
                </a:lnSpc>
                <a:spcBef>
                  <a:spcPct val="0"/>
                </a:spcBef>
              </a:pPr>
              <a:r>
                <a:rPr lang="en-US" sz="2779" b="1">
                  <a:solidFill>
                    <a:srgbClr val="FFFFFF"/>
                  </a:solidFill>
                  <a:latin typeface="Poppins Medium"/>
                  <a:ea typeface="Poppins Medium"/>
                  <a:cs typeface="Poppins Medium"/>
                  <a:sym typeface="Poppins Medium"/>
                </a:rPr>
                <a:t>Temps 1</a:t>
              </a:r>
            </a:p>
          </p:txBody>
        </p:sp>
      </p:grpSp>
      <p:sp>
        <p:nvSpPr>
          <p:cNvPr id="17" name="Freeform 17"/>
          <p:cNvSpPr/>
          <p:nvPr/>
        </p:nvSpPr>
        <p:spPr>
          <a:xfrm>
            <a:off x="7599982" y="3007584"/>
            <a:ext cx="10487178" cy="3997512"/>
          </a:xfrm>
          <a:custGeom>
            <a:avLst/>
            <a:gdLst/>
            <a:ahLst/>
            <a:cxnLst/>
            <a:rect l="l" t="t" r="r" b="b"/>
            <a:pathLst>
              <a:path w="10487178" h="3997512">
                <a:moveTo>
                  <a:pt x="0" y="0"/>
                </a:moveTo>
                <a:lnTo>
                  <a:pt x="10487178" y="0"/>
                </a:lnTo>
                <a:lnTo>
                  <a:pt x="10487178" y="3997512"/>
                </a:lnTo>
                <a:lnTo>
                  <a:pt x="0" y="3997512"/>
                </a:lnTo>
                <a:lnTo>
                  <a:pt x="0" y="0"/>
                </a:lnTo>
                <a:close/>
              </a:path>
            </a:pathLst>
          </a:custGeom>
          <a:blipFill>
            <a:blip r:embed="rId5"/>
            <a:stretch>
              <a:fillRect l="-53902" t="-22448" r="-32101" b="-26076"/>
            </a:stretch>
          </a:blipFill>
        </p:spPr>
        <p:txBody>
          <a:bodyPr/>
          <a:lstStyle/>
          <a:p>
            <a:endParaRPr lang="fr-FR"/>
          </a:p>
        </p:txBody>
      </p:sp>
      <p:sp>
        <p:nvSpPr>
          <p:cNvPr id="18" name="TextBox 18"/>
          <p:cNvSpPr txBox="1"/>
          <p:nvPr/>
        </p:nvSpPr>
        <p:spPr>
          <a:xfrm>
            <a:off x="9144000" y="1620839"/>
            <a:ext cx="3845401" cy="760626"/>
          </a:xfrm>
          <a:prstGeom prst="rect">
            <a:avLst/>
          </a:prstGeom>
        </p:spPr>
        <p:txBody>
          <a:bodyPr lIns="0" tIns="0" rIns="0" bIns="0" rtlCol="0" anchor="t">
            <a:spAutoFit/>
          </a:bodyPr>
          <a:lstStyle/>
          <a:p>
            <a:pPr algn="ctr">
              <a:lnSpc>
                <a:spcPts val="5850"/>
              </a:lnSpc>
              <a:spcBef>
                <a:spcPct val="0"/>
              </a:spcBef>
            </a:pPr>
            <a:r>
              <a:rPr lang="en-US" sz="4179" b="1">
                <a:solidFill>
                  <a:srgbClr val="000000"/>
                </a:solidFill>
                <a:latin typeface="Poppins Bold"/>
                <a:ea typeface="Poppins Bold"/>
                <a:cs typeface="Poppins Bold"/>
                <a:sym typeface="Poppins Bold"/>
              </a:rPr>
              <a:t>Dans la crise : </a:t>
            </a:r>
          </a:p>
        </p:txBody>
      </p:sp>
      <p:sp>
        <p:nvSpPr>
          <p:cNvPr id="19" name="TextBox 19"/>
          <p:cNvSpPr txBox="1"/>
          <p:nvPr/>
        </p:nvSpPr>
        <p:spPr>
          <a:xfrm>
            <a:off x="9049124" y="3586849"/>
            <a:ext cx="8865660" cy="2989476"/>
          </a:xfrm>
          <a:prstGeom prst="rect">
            <a:avLst/>
          </a:prstGeom>
        </p:spPr>
        <p:txBody>
          <a:bodyPr lIns="0" tIns="0" rIns="0" bIns="0" rtlCol="0" anchor="t">
            <a:spAutoFit/>
          </a:bodyPr>
          <a:lstStyle/>
          <a:p>
            <a:pPr algn="l">
              <a:lnSpc>
                <a:spcPts val="5850"/>
              </a:lnSpc>
              <a:spcBef>
                <a:spcPct val="0"/>
              </a:spcBef>
            </a:pPr>
            <a:r>
              <a:rPr lang="en-US" sz="4179" b="1">
                <a:solidFill>
                  <a:srgbClr val="000000"/>
                </a:solidFill>
                <a:latin typeface="Poppins Bold"/>
                <a:ea typeface="Poppins Bold"/>
                <a:cs typeface="Poppins Bold"/>
                <a:sym typeface="Poppins Bold"/>
              </a:rPr>
              <a:t>L’aide extérieure </a:t>
            </a:r>
            <a:r>
              <a:rPr lang="en-US" sz="4179" b="1">
                <a:solidFill>
                  <a:srgbClr val="000000"/>
                </a:solidFill>
                <a:latin typeface="Poppins Medium"/>
                <a:ea typeface="Poppins Medium"/>
                <a:cs typeface="Poppins Medium"/>
                <a:sym typeface="Poppins Medium"/>
              </a:rPr>
              <a:t>(bénévoles, diaspora) occupe un espace intermédiaire entre entraide locale et secours institutionnels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1179</Words>
  <Application>Microsoft Office PowerPoint</Application>
  <PresentationFormat>Personnalisé</PresentationFormat>
  <Paragraphs>325</Paragraphs>
  <Slides>26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Calibri</vt:lpstr>
      <vt:lpstr>Oswald</vt:lpstr>
      <vt:lpstr>Bryndan Write</vt:lpstr>
      <vt:lpstr>Poppins</vt:lpstr>
      <vt:lpstr>Anton</vt:lpstr>
      <vt:lpstr>Bebas Neue Bold</vt:lpstr>
      <vt:lpstr>Poppins Bold</vt:lpstr>
      <vt:lpstr>Poppins Medium</vt:lpstr>
      <vt:lpstr>Arial</vt:lpstr>
      <vt:lpstr>Gagalin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Entr'AIde&amp;Crises Nadine</dc:title>
  <dc:creator>Olivier Cartier-Moulin</dc:creator>
  <cp:lastModifiedBy>Olivier Cartier-Moulin</cp:lastModifiedBy>
  <cp:revision>2</cp:revision>
  <dcterms:created xsi:type="dcterms:W3CDTF">2006-08-16T00:00:00Z</dcterms:created>
  <dcterms:modified xsi:type="dcterms:W3CDTF">2026-06-15T14:28:44Z</dcterms:modified>
  <dc:identifier>DAHK8pqVvyc</dc:identifier>
</cp:coreProperties>
</file>