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8.jpg" ContentType="image/jpg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31" r:id="rId2"/>
    <p:sldId id="330" r:id="rId3"/>
    <p:sldId id="372" r:id="rId4"/>
    <p:sldId id="332" r:id="rId5"/>
    <p:sldId id="334" r:id="rId6"/>
    <p:sldId id="335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73" r:id="rId15"/>
    <p:sldId id="347" r:id="rId16"/>
    <p:sldId id="374" r:id="rId17"/>
    <p:sldId id="375" r:id="rId18"/>
    <p:sldId id="376" r:id="rId19"/>
    <p:sldId id="378" r:id="rId20"/>
    <p:sldId id="381" r:id="rId21"/>
    <p:sldId id="380" r:id="rId22"/>
    <p:sldId id="351" r:id="rId23"/>
    <p:sldId id="325" r:id="rId24"/>
    <p:sldId id="326" r:id="rId25"/>
    <p:sldId id="323" r:id="rId26"/>
    <p:sldId id="327" r:id="rId27"/>
    <p:sldId id="281" r:id="rId28"/>
    <p:sldId id="298" r:id="rId29"/>
    <p:sldId id="382" r:id="rId30"/>
    <p:sldId id="383" r:id="rId31"/>
    <p:sldId id="333" r:id="rId32"/>
    <p:sldId id="385" r:id="rId33"/>
    <p:sldId id="386" r:id="rId34"/>
    <p:sldId id="387" r:id="rId35"/>
    <p:sldId id="349" r:id="rId36"/>
    <p:sldId id="348" r:id="rId37"/>
    <p:sldId id="352" r:id="rId38"/>
    <p:sldId id="359" r:id="rId39"/>
    <p:sldId id="369" r:id="rId40"/>
    <p:sldId id="392" r:id="rId41"/>
    <p:sldId id="390" r:id="rId42"/>
    <p:sldId id="388" r:id="rId43"/>
    <p:sldId id="389" r:id="rId44"/>
    <p:sldId id="370" r:id="rId45"/>
    <p:sldId id="355" r:id="rId46"/>
    <p:sldId id="356" r:id="rId47"/>
    <p:sldId id="391" r:id="rId48"/>
    <p:sldId id="393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360" y="-53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E16B-F80B-40BC-83E4-0402B38B6801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1F441-4608-453E-8AF1-23C07E1B4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10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8B139-A9F5-4C82-A2FC-E1A8C92C79B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078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8B139-A9F5-4C82-A2FC-E1A8C92C79B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5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8B139-A9F5-4C82-A2FC-E1A8C92C79B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303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8B139-A9F5-4C82-A2FC-E1A8C92C79B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787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8B139-A9F5-4C82-A2FC-E1A8C92C79B5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26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8B139-A9F5-4C82-A2FC-E1A8C92C79B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148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43EF70-8621-49D5-AD72-828BA8B0E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666D3C-FAC4-4166-93FE-E7D5F0871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99690E-DF5D-4D1B-86DC-D19D282E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6815-E56C-48B2-B4F8-EBF8AD663A94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FDCF63-F4AD-458C-AF7C-6BE34BDF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ED26DF-85C9-4F46-A3F5-05EE3237C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36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3BF5A-47A2-4D2B-BE34-326884E9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023B25-40DA-4DDD-8CF7-4CCFF012C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C2D06B-77BC-4E62-B71C-1182E648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6815-E56C-48B2-B4F8-EBF8AD663A94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46743A-BC7C-4501-A3FB-BE5F5A6B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F1C484-2D29-405F-80A6-486B8FAE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00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6DF5329-B95F-4797-9BAA-4D3EC7CDB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C43721-A7B8-4CA2-BB0E-97F692E0C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4276D1-DCF0-4757-AD01-C0532C57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6815-E56C-48B2-B4F8-EBF8AD663A94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CE9D3E-A69E-4F42-900E-8C786B0B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6E79CA-979E-41A9-8265-6CF9C830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26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EF832-BDE7-422C-8DB5-75F777B7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3D2CCB-0AF6-459D-807F-086D094F3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02FD1-ABCB-4123-9C16-8F75E1BAE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6815-E56C-48B2-B4F8-EBF8AD663A94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B0B35A-C520-42FE-960B-217B7CB92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25A3E7-1676-46AB-8A26-F0549571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47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C899D-3826-4599-B11F-54B076F0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A3686F-5A05-4B2F-9015-32F8E1422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623D00-0A6D-4D80-8E7D-328CE348D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6815-E56C-48B2-B4F8-EBF8AD663A94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B03B02-7858-46FD-BE38-0261065A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2DB88B-DA3A-4328-8CB3-4F22CE73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749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C20CBA-1B01-4158-BAB2-FF6AFDACA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562555-E00C-428B-9809-463307F72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F75C7B-0A54-4C38-A69F-AC9B42D4F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97E525-EDFB-46D5-BB32-4FABE85F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6815-E56C-48B2-B4F8-EBF8AD663A94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D4F333-292C-4B67-8B90-70364DB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286515-9F68-47D1-A072-7A5263625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83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939A1B-F25B-4255-BC6A-E884B0167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845401-D4AF-4CFC-864F-718F0DECB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26D398-AD72-49EA-87C5-B17516474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D2445C-6011-4890-AB56-547E16662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E16573-C07B-47EF-9B35-EE7DE34A4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F5C32ED-EA57-43F4-A61E-294E7EC9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6815-E56C-48B2-B4F8-EBF8AD663A94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AF2734-78BC-4DFC-BABE-E0CEEFA2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51A3B51-7061-4811-93F9-ADD1B2626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05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7C970A-808A-4EC4-90C4-0F99E34E4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B57353-F430-44CF-B992-AC50DE87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6815-E56C-48B2-B4F8-EBF8AD663A94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55EE99-BA95-47B8-AB45-5760C842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015C3D-90F6-4D5D-8256-2408231BE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69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C062F8-DD25-460B-B4B4-C624F327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6815-E56C-48B2-B4F8-EBF8AD663A94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FF8F483-479A-443E-880E-5F19C76A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871A9C-3833-4B89-B5A5-95855FE5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65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0D444-59C8-418D-BF64-9E99BAF1E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BEAB50-7086-4E01-B686-E82640621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30C976-2FEC-4E3D-A877-5E45B6E88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097354-F18D-4D57-B837-BDDB5341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6815-E56C-48B2-B4F8-EBF8AD663A94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CADA42-CB0C-4286-883D-9C382779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2AA356-5804-4954-9083-6FFCFB43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69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71B3F1-F943-4E44-B241-80736BE0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70BBA25-17D8-4342-9A58-DA7C1C4F8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C87644-A2EA-4585-A32B-E3AE48B7B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C13657-0428-4003-B2A1-21449AB4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6815-E56C-48B2-B4F8-EBF8AD663A94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EB3CEA-DB1F-4A88-BBA4-3ED636D3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20749A-B68C-4697-B1DF-1611C65C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96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D9E9A40-ABE2-44D0-ACF7-C679A225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96A1B0-49F3-4386-9E46-71A84B581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16F274-19C2-483E-8784-A6F219880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16815-E56C-48B2-B4F8-EBF8AD663A94}" type="datetimeFigureOut">
              <a:rPr lang="fr-FR" smtClean="0"/>
              <a:t>16/06/2026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02396A-B2CF-4107-8616-44A4B93F0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3FD9BC-C2EC-4EDE-8174-5AE455CC5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94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r-queyras.fr/vacances-hiver-queyras-securit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openxmlformats.org/officeDocument/2006/relationships/hyperlink" Target="https://www.pnr-queyras.fr/vacances-queyras-securit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nr-queyras.fr/sensibiliser-aux-risques-naturels-dans-les-camping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nr-queyras.fr/application-eeta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www.pnr-queyras.fr/sentier-risques-naturel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t.pnrsud.fr/queyras_gestion_eau_et_risques/index.html" TargetMode="Externa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eillac.fr/commune/le-plan-communal-de-sauvegarde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r-queyras.fr/alea-theatr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www.pnr-queyras.fr/hiver-2025-2026-gr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ontagne, nuage, ciel, plein air&#10;&#10;Le contenu généré par l’IA peut être incorrect.">
            <a:extLst>
              <a:ext uri="{FF2B5EF4-FFF2-40B4-BE49-F238E27FC236}">
                <a16:creationId xmlns:a16="http://schemas.microsoft.com/office/drawing/2014/main" id="{AA987F82-0DC5-E134-598C-3BAC9B3D72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816"/>
            <a:ext cx="12192000" cy="6857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1DE3159-DF37-110F-2E24-CC219D2D53FC}"/>
              </a:ext>
            </a:extLst>
          </p:cNvPr>
          <p:cNvSpPr txBox="1"/>
          <p:nvPr/>
        </p:nvSpPr>
        <p:spPr>
          <a:xfrm>
            <a:off x="950226" y="3158691"/>
            <a:ext cx="9260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Les outils de sensibilisation et de médiation des risques naturels locaux, des ressources pour tous les publics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6512CA-D2D0-D955-B60B-8D2DD7218509}"/>
              </a:ext>
            </a:extLst>
          </p:cNvPr>
          <p:cNvSpPr txBox="1"/>
          <p:nvPr/>
        </p:nvSpPr>
        <p:spPr>
          <a:xfrm>
            <a:off x="200258" y="992627"/>
            <a:ext cx="11791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relais – Les risques naturels en montagne : mieux les connaître pour relayer la culture du risque sur mon territoire</a:t>
            </a:r>
          </a:p>
        </p:txBody>
      </p:sp>
      <p:pic>
        <p:nvPicPr>
          <p:cNvPr id="6" name="Image 5" descr="Une image contenant texte, capture d’écran, Police, Bleu électrique&#10;&#10;Le contenu généré par l’IA peut être incorrect.">
            <a:extLst>
              <a:ext uri="{FF2B5EF4-FFF2-40B4-BE49-F238E27FC236}">
                <a16:creationId xmlns:a16="http://schemas.microsoft.com/office/drawing/2014/main" id="{DAC7EBB9-3393-757D-7822-CFF635EAE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733" y="6063418"/>
            <a:ext cx="3549584" cy="7687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2F02FF3-A82E-1BE7-D0A5-2A2B916C7924}"/>
              </a:ext>
            </a:extLst>
          </p:cNvPr>
          <p:cNvSpPr txBox="1"/>
          <p:nvPr/>
        </p:nvSpPr>
        <p:spPr>
          <a:xfrm>
            <a:off x="1222941" y="5716915"/>
            <a:ext cx="4873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Bérengère Charnay, chargée de mission risques naturels, PNR du Queyras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b.charnay@pnr-queyras.fr</a:t>
            </a:r>
          </a:p>
        </p:txBody>
      </p:sp>
    </p:spTree>
    <p:extLst>
      <p:ext uri="{BB962C8B-B14F-4D97-AF65-F5344CB8AC3E}">
        <p14:creationId xmlns:p14="http://schemas.microsoft.com/office/powerpoint/2010/main" val="1206939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F73DD-2060-6AE5-A5FC-958E00818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F242BFBB-A1B5-2E11-814F-A5FC7A52F2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6ACEE9-8CAA-74EA-D629-3001426E033B}"/>
              </a:ext>
            </a:extLst>
          </p:cNvPr>
          <p:cNvSpPr txBox="1"/>
          <p:nvPr/>
        </p:nvSpPr>
        <p:spPr>
          <a:xfrm>
            <a:off x="7025430" y="6263156"/>
            <a:ext cx="6695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Extrait du Guide d’utilisation</a:t>
            </a:r>
          </a:p>
          <a:p>
            <a:pPr algn="l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B8D9F4-D5AF-552A-9A6C-F63C2B42E988}"/>
              </a:ext>
            </a:extLst>
          </p:cNvPr>
          <p:cNvSpPr txBox="1"/>
          <p:nvPr/>
        </p:nvSpPr>
        <p:spPr>
          <a:xfrm>
            <a:off x="2672080" y="924463"/>
            <a:ext cx="702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Fiches techniques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5F51414-2713-D6BE-3659-E2695ED08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1" y="1796422"/>
            <a:ext cx="3925449" cy="38986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8C1DDA-1931-EDFC-C9D1-A22320C6B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662" y="1796422"/>
            <a:ext cx="5214288" cy="39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48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DA8F5-7CC6-8417-D1C7-58A1DBE9C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6CB12668-556D-9D29-6074-1F0937F321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AA586BF-8E64-D74D-276F-4F9017D7B515}"/>
              </a:ext>
            </a:extLst>
          </p:cNvPr>
          <p:cNvSpPr txBox="1"/>
          <p:nvPr/>
        </p:nvSpPr>
        <p:spPr>
          <a:xfrm>
            <a:off x="2672080" y="924463"/>
            <a:ext cx="702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En résumé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8EB9D1-D638-6CDE-DC39-F03D3953A366}"/>
              </a:ext>
            </a:extLst>
          </p:cNvPr>
          <p:cNvSpPr txBox="1"/>
          <p:nvPr/>
        </p:nvSpPr>
        <p:spPr>
          <a:xfrm>
            <a:off x="162560" y="1646507"/>
            <a:ext cx="953008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Chaque risque naturel comporte 2 dossiers : </a:t>
            </a:r>
          </a:p>
          <a:p>
            <a:pPr marL="1257300" lvl="2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Histoire</a:t>
            </a:r>
          </a:p>
          <a:p>
            <a:pPr marL="1257300" lvl="2" indent="-342900">
              <a:buFontTx/>
              <a:buChar char="-"/>
            </a:pPr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Fiches techniques</a:t>
            </a:r>
          </a:p>
          <a:p>
            <a:pPr lvl="2"/>
            <a:endParaRPr lang="fr-FR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6 dossiers : </a:t>
            </a:r>
          </a:p>
          <a:p>
            <a:pPr marL="1257300" lvl="2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Généralités sur les risques naturels en montagne</a:t>
            </a:r>
          </a:p>
          <a:p>
            <a:pPr marL="1257300" lvl="2" indent="-342900">
              <a:buFontTx/>
              <a:buChar char="-"/>
            </a:pPr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Risque avalanche</a:t>
            </a:r>
          </a:p>
          <a:p>
            <a:pPr marL="1257300" lvl="2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Risque chute de blocs</a:t>
            </a:r>
          </a:p>
          <a:p>
            <a:pPr marL="1257300" lvl="2" indent="-342900">
              <a:buFontTx/>
              <a:buChar char="-"/>
            </a:pPr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Risque glissement de terrain</a:t>
            </a:r>
          </a:p>
          <a:p>
            <a:pPr marL="1257300" lvl="2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Risque inondation</a:t>
            </a:r>
          </a:p>
          <a:p>
            <a:pPr marL="1257300" lvl="2" indent="-342900">
              <a:buFontTx/>
              <a:buChar char="-"/>
            </a:pPr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Risque </a:t>
            </a:r>
            <a:r>
              <a:rPr lang="fr-FR" sz="2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séïsme</a:t>
            </a:r>
            <a:endParaRPr lang="fr-FR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Tx/>
              <a:buChar char="-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Guide d’utilisation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(1 chapitre sur les autres risques naturels avec des liens « ressources supplémentaires » : risque glaciaire dans le département, risque feux de forêt en Région Sud PACA, érosion côtière, retrait gonflement d’argile, tsunami, volcanisme en France d’Outre Mer)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Enquête de satisfaction</a:t>
            </a:r>
          </a:p>
        </p:txBody>
      </p:sp>
    </p:spTree>
    <p:extLst>
      <p:ext uri="{BB962C8B-B14F-4D97-AF65-F5344CB8AC3E}">
        <p14:creationId xmlns:p14="http://schemas.microsoft.com/office/powerpoint/2010/main" val="2375904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0EF9E-F79C-68EE-0C71-B282A9D3E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C575843D-94A8-072E-3AA9-E1B5229400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82F737-F0B5-457B-6805-9801DA8E8E5B}"/>
              </a:ext>
            </a:extLst>
          </p:cNvPr>
          <p:cNvSpPr txBox="1"/>
          <p:nvPr/>
        </p:nvSpPr>
        <p:spPr>
          <a:xfrm>
            <a:off x="2672080" y="924463"/>
            <a:ext cx="702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Utilisation de la mallette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B1FC26-D2CE-B118-18F3-1919481BAED6}"/>
              </a:ext>
            </a:extLst>
          </p:cNvPr>
          <p:cNvSpPr txBox="1"/>
          <p:nvPr/>
        </p:nvSpPr>
        <p:spPr>
          <a:xfrm>
            <a:off x="5486400" y="1819227"/>
            <a:ext cx="95300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11 Projets scolaires 2019-2020 sur les risques naturels : </a:t>
            </a:r>
          </a:p>
          <a:p>
            <a:pPr marL="1257300" lvl="2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+ 20 classes</a:t>
            </a:r>
          </a:p>
          <a:p>
            <a:pPr marL="1257300" lvl="2" indent="-342900">
              <a:buFontTx/>
              <a:buChar char="-"/>
            </a:pPr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6 communes du territoire</a:t>
            </a:r>
          </a:p>
          <a:p>
            <a:pPr marL="1257300" lvl="2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Du CP au CM2 + collège de Guillestre</a:t>
            </a:r>
          </a:p>
          <a:p>
            <a:pPr marL="1257300" lvl="2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Environ 500 élèves</a:t>
            </a:r>
            <a:endParaRPr lang="fr-FR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fr-FR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habits, mur, personne, intérieur&#10;&#10;Le contenu généré par l’IA peut être incorrect.">
            <a:extLst>
              <a:ext uri="{FF2B5EF4-FFF2-40B4-BE49-F238E27FC236}">
                <a16:creationId xmlns:a16="http://schemas.microsoft.com/office/drawing/2014/main" id="{F9A2E6B1-4131-7DD6-62FD-7FE516724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80" y="1819227"/>
            <a:ext cx="5151120" cy="286571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08EC505-9C6A-05DE-70AF-502278CD9710}"/>
              </a:ext>
            </a:extLst>
          </p:cNvPr>
          <p:cNvSpPr txBox="1"/>
          <p:nvPr/>
        </p:nvSpPr>
        <p:spPr>
          <a:xfrm>
            <a:off x="0" y="4753575"/>
            <a:ext cx="8097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Présentation de la mallette au COPIL PAPI du 20 février 2020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E3ED5F-DDEE-27E7-6608-7A3D57A699F1}"/>
              </a:ext>
            </a:extLst>
          </p:cNvPr>
          <p:cNvSpPr txBox="1"/>
          <p:nvPr/>
        </p:nvSpPr>
        <p:spPr>
          <a:xfrm>
            <a:off x="5486400" y="4122633"/>
            <a:ext cx="66243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Demandes ponctuelles par les enseignants : </a:t>
            </a:r>
          </a:p>
          <a:p>
            <a:pPr marL="1257300" lvl="2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Ecole d’Abriès – Ristolas sur le risque avalanche</a:t>
            </a:r>
          </a:p>
          <a:p>
            <a:pPr marL="1257300" lvl="2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Ecole d’Aiguilles sur les inondations</a:t>
            </a:r>
          </a:p>
          <a:p>
            <a:pPr lvl="2"/>
            <a:endParaRPr lang="fr-FR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128814-1E1B-6E46-E053-662A5252F4C9}"/>
              </a:ext>
            </a:extLst>
          </p:cNvPr>
          <p:cNvSpPr txBox="1"/>
          <p:nvPr/>
        </p:nvSpPr>
        <p:spPr>
          <a:xfrm>
            <a:off x="5567680" y="5665365"/>
            <a:ext cx="6624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Demandes ponctuelles par des animateurs </a:t>
            </a:r>
          </a:p>
          <a:p>
            <a:pPr marL="1257300" lvl="2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Ecole de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Savines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le Lac, 2022 (CCSP)</a:t>
            </a:r>
          </a:p>
          <a:p>
            <a:pPr lvl="2"/>
            <a:endParaRPr lang="fr-FR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01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843A8-EC09-FD9D-9EC9-2B8C51760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22842F37-2BCC-EEBB-514B-D200F79D70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5053AF-0FFA-FF61-1DF9-0CDCF6837AA1}"/>
              </a:ext>
            </a:extLst>
          </p:cNvPr>
          <p:cNvSpPr txBox="1"/>
          <p:nvPr/>
        </p:nvSpPr>
        <p:spPr>
          <a:xfrm>
            <a:off x="2672080" y="924463"/>
            <a:ext cx="702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Retours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D438F5-DEDC-978B-7975-A47EABC42AB3}"/>
              </a:ext>
            </a:extLst>
          </p:cNvPr>
          <p:cNvSpPr txBox="1"/>
          <p:nvPr/>
        </p:nvSpPr>
        <p:spPr>
          <a:xfrm>
            <a:off x="162560" y="1846439"/>
            <a:ext cx="116332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Retours positifs de la part des enseignants :</a:t>
            </a:r>
          </a:p>
          <a:p>
            <a:pPr algn="l"/>
            <a:endParaRPr lang="fr-FR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Mallette adaptée pour travailler sur les risques sur une année scolaire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Outils à la carte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marionnette amène une touche de magie et d’imaginaire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Kamishibaï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amène un + (suscite la curiosité des élèves)</a:t>
            </a:r>
          </a:p>
          <a:p>
            <a:pPr algn="l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Manques ou améliorations : </a:t>
            </a:r>
          </a:p>
          <a:p>
            <a:pPr algn="l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Manque d’activités de terrain : mesurer un débit, créer un BV, inventaires des ouvrages de protection à côté de l’école, lecture de paysage…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Une fiche technique sur le dérèglement climatique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Améliorer certains visuels (photos et graphismes)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Format du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kamishibaï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pas adapté pour une classe nombreuse</a:t>
            </a:r>
          </a:p>
        </p:txBody>
      </p:sp>
    </p:spTree>
    <p:extLst>
      <p:ext uri="{BB962C8B-B14F-4D97-AF65-F5344CB8AC3E}">
        <p14:creationId xmlns:p14="http://schemas.microsoft.com/office/powerpoint/2010/main" val="3434995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4EB81-8370-246A-B134-7A55257B5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maison, plein air, herbe&#10;&#10;Le contenu généré par l’IA peut être incorrect.">
            <a:extLst>
              <a:ext uri="{FF2B5EF4-FFF2-40B4-BE49-F238E27FC236}">
                <a16:creationId xmlns:a16="http://schemas.microsoft.com/office/drawing/2014/main" id="{958CE05A-AE1D-B0AF-DBD9-B3D4454C3F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3F22660-3982-9F3D-7FDB-458069CF80AB}"/>
              </a:ext>
            </a:extLst>
          </p:cNvPr>
          <p:cNvSpPr txBox="1">
            <a:spLocks/>
          </p:cNvSpPr>
          <p:nvPr/>
        </p:nvSpPr>
        <p:spPr>
          <a:xfrm>
            <a:off x="1030705" y="3428999"/>
            <a:ext cx="10515600" cy="1149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92D050"/>
                </a:solidFill>
                <a:latin typeface="Montserrat Black" pitchFamily="2" charset="0"/>
              </a:rPr>
              <a:t>II. Professionnels du tourisme et population touristique</a:t>
            </a:r>
          </a:p>
        </p:txBody>
      </p:sp>
    </p:spTree>
    <p:extLst>
      <p:ext uri="{BB962C8B-B14F-4D97-AF65-F5344CB8AC3E}">
        <p14:creationId xmlns:p14="http://schemas.microsoft.com/office/powerpoint/2010/main" val="1576014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879D7-7EB7-7FE1-7F0F-6999CAC0C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FE9F1D23-9F7A-4839-A063-CC9A11B997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1FA77E-4B48-945B-9EA6-35705EAF441A}"/>
              </a:ext>
            </a:extLst>
          </p:cNvPr>
          <p:cNvSpPr txBox="1"/>
          <p:nvPr/>
        </p:nvSpPr>
        <p:spPr>
          <a:xfrm>
            <a:off x="203199" y="1793240"/>
            <a:ext cx="68939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2 kits de communication : été et hiver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Ludique et sécable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Des informations pour sa sécurité à différentes phases de vacances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2 formats : site internet et réseaux sociaux</a:t>
            </a:r>
            <a:endParaRPr lang="fr-FR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EA112B-8491-7DC0-2BD7-AD9BB6ECBF38}"/>
              </a:ext>
            </a:extLst>
          </p:cNvPr>
          <p:cNvSpPr txBox="1"/>
          <p:nvPr/>
        </p:nvSpPr>
        <p:spPr>
          <a:xfrm>
            <a:off x="-87596" y="1185694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Des vacances en toute sécurité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7052D-1B40-5BA8-4891-638336DDBCED}"/>
              </a:ext>
            </a:extLst>
          </p:cNvPr>
          <p:cNvSpPr txBox="1"/>
          <p:nvPr/>
        </p:nvSpPr>
        <p:spPr>
          <a:xfrm>
            <a:off x="203199" y="3678812"/>
            <a:ext cx="666496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Avancement :  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2024 : entretiens avec les acteurs du tourisme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2025 : réalisation du kit été et diffusion aux partenaires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2026 : réalisation du kit hiver et diffusion aux partenaires – Publication sur réseaux sociaux</a:t>
            </a:r>
          </a:p>
          <a:p>
            <a:endParaRPr lang="fr-FR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- Prestataire : Penons Conseils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Budget : 19 824 € TTC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Financements : Feder (50% ) et Région (30%)</a:t>
            </a:r>
          </a:p>
        </p:txBody>
      </p:sp>
      <p:pic>
        <p:nvPicPr>
          <p:cNvPr id="4" name="Image 3">
            <a:hlinkClick r:id="rId3"/>
            <a:extLst>
              <a:ext uri="{FF2B5EF4-FFF2-40B4-BE49-F238E27FC236}">
                <a16:creationId xmlns:a16="http://schemas.microsoft.com/office/drawing/2014/main" id="{B059B420-15F8-C02C-C487-71CF42270B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733"/>
          <a:stretch>
            <a:fillRect/>
          </a:stretch>
        </p:blipFill>
        <p:spPr>
          <a:xfrm>
            <a:off x="6667944" y="114214"/>
            <a:ext cx="5524056" cy="662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E00A4-4E0B-0C32-C537-90E425052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D5170139-650E-BA9F-7E2E-057FCB53D0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61F6CB-0722-69E1-21DB-181633227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4" b="19543"/>
          <a:stretch>
            <a:fillRect/>
          </a:stretch>
        </p:blipFill>
        <p:spPr>
          <a:xfrm>
            <a:off x="1" y="0"/>
            <a:ext cx="5126786" cy="31602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7C5DFA-129D-7EC0-2219-02FE5D55F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3" b="19983"/>
          <a:stretch>
            <a:fillRect/>
          </a:stretch>
        </p:blipFill>
        <p:spPr>
          <a:xfrm>
            <a:off x="4570131" y="-25148"/>
            <a:ext cx="5325498" cy="319709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6B83B8A-D79D-5AA7-5F96-38F25705D1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1" b="28121"/>
          <a:stretch>
            <a:fillRect/>
          </a:stretch>
        </p:blipFill>
        <p:spPr>
          <a:xfrm>
            <a:off x="4946888" y="3278574"/>
            <a:ext cx="6480048" cy="357942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9A8917A-8581-04EA-BFCC-F74B8ED15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13051" r="9275" b="25553"/>
          <a:stretch>
            <a:fillRect/>
          </a:stretch>
        </p:blipFill>
        <p:spPr>
          <a:xfrm>
            <a:off x="74378" y="3171945"/>
            <a:ext cx="4954822" cy="3686053"/>
          </a:xfrm>
          <a:prstGeom prst="rect">
            <a:avLst/>
          </a:prstGeom>
        </p:spPr>
      </p:pic>
      <p:pic>
        <p:nvPicPr>
          <p:cNvPr id="4" name="Image 3">
            <a:hlinkClick r:id="rId7"/>
            <a:extLst>
              <a:ext uri="{FF2B5EF4-FFF2-40B4-BE49-F238E27FC236}">
                <a16:creationId xmlns:a16="http://schemas.microsoft.com/office/drawing/2014/main" id="{9F375DC0-A973-2FD3-A9D0-B940A6051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4207" y="0"/>
            <a:ext cx="2437793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74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F3AF8-C7D7-AD9B-0F6F-DE0191D42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658D7781-8424-10DE-48E8-E7DFA48369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92E6351-3594-8CF9-F25A-3FD8EC133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 b="26915"/>
          <a:stretch>
            <a:fillRect/>
          </a:stretch>
        </p:blipFill>
        <p:spPr>
          <a:xfrm>
            <a:off x="0" y="0"/>
            <a:ext cx="6004573" cy="35453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DA773E-9250-A346-4360-194812E65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2" b="22459"/>
          <a:stretch>
            <a:fillRect/>
          </a:stretch>
        </p:blipFill>
        <p:spPr>
          <a:xfrm>
            <a:off x="353408" y="3601453"/>
            <a:ext cx="5001709" cy="32565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DCDC4E-7A4B-29AE-7054-50A332C73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b="11101"/>
          <a:stretch>
            <a:fillRect/>
          </a:stretch>
        </p:blipFill>
        <p:spPr>
          <a:xfrm>
            <a:off x="5875420" y="3654362"/>
            <a:ext cx="4415589" cy="30945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A670D50-4274-62AE-B34B-82005782D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2" b="25925"/>
          <a:stretch>
            <a:fillRect/>
          </a:stretch>
        </p:blipFill>
        <p:spPr>
          <a:xfrm>
            <a:off x="5454797" y="0"/>
            <a:ext cx="6004573" cy="387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25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2D679-4C2E-96E4-A24C-6B596E3CE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3CF267DA-C06B-7DBE-7072-BD31A9BD84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1A76F0A-4A41-D226-D70D-82D3A9BBC202}"/>
              </a:ext>
            </a:extLst>
          </p:cNvPr>
          <p:cNvSpPr txBox="1"/>
          <p:nvPr/>
        </p:nvSpPr>
        <p:spPr>
          <a:xfrm>
            <a:off x="244930" y="2049851"/>
            <a:ext cx="68939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Recensement des besoins des gestionnaires de camping : 2020-2021</a:t>
            </a:r>
          </a:p>
          <a:p>
            <a:pPr>
              <a:lnSpc>
                <a:spcPct val="100000"/>
              </a:lnSpc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fr-FR" sz="2000" dirty="0">
                <a:latin typeface="Arial MT"/>
                <a:cs typeface="Arial MT"/>
              </a:rPr>
              <a:t> Outils de communication sur les risques : ludiques, homogènes et non-anxiogènes </a:t>
            </a:r>
          </a:p>
          <a:p>
            <a:endParaRPr lang="fr-FR" sz="20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BD sur 4 risques (inondation lente, rapide, feu de forêt et mouvement de terrain)</a:t>
            </a:r>
            <a:endParaRPr lang="fr-FR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D151103-D853-55E5-5128-096A3071E925}"/>
              </a:ext>
            </a:extLst>
          </p:cNvPr>
          <p:cNvSpPr txBox="1"/>
          <p:nvPr/>
        </p:nvSpPr>
        <p:spPr>
          <a:xfrm>
            <a:off x="72190" y="840715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Information préventive – camping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FD13D4-8C5C-6C22-A53A-BC259CFF8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77" y="717081"/>
            <a:ext cx="4169544" cy="59836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FB39066-9F4C-5D41-6BB9-27084F5211E8}"/>
              </a:ext>
            </a:extLst>
          </p:cNvPr>
          <p:cNvSpPr txBox="1"/>
          <p:nvPr/>
        </p:nvSpPr>
        <p:spPr>
          <a:xfrm>
            <a:off x="72190" y="6343586"/>
            <a:ext cx="7804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https://www.pnr-queyras.fr/sensibiliser-aux-risques-naturels-dans-les-campings/</a:t>
            </a:r>
            <a:endParaRPr lang="fr-FR" dirty="0"/>
          </a:p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0DB6648-A2CF-F5D5-958E-3C1937045661}"/>
              </a:ext>
            </a:extLst>
          </p:cNvPr>
          <p:cNvSpPr txBox="1"/>
          <p:nvPr/>
        </p:nvSpPr>
        <p:spPr>
          <a:xfrm>
            <a:off x="268279" y="4982760"/>
            <a:ext cx="6641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Prestataire : Penons Conseils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Budget : 19 800 € TTC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Financements : </a:t>
            </a: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Feder (50% ) et Région (30%)</a:t>
            </a:r>
            <a:endParaRPr lang="fr-FR" sz="2000" dirty="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002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DACF4-290C-A21D-DEF0-E38CE70CC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97C54032-65D4-6651-3405-F0B5100D52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AA1F31-81F3-82C1-E0D2-7E603D4AAA5B}"/>
              </a:ext>
            </a:extLst>
          </p:cNvPr>
          <p:cNvSpPr txBox="1"/>
          <p:nvPr/>
        </p:nvSpPr>
        <p:spPr>
          <a:xfrm>
            <a:off x="244930" y="2049851"/>
            <a:ext cx="435113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Le terrain sur lequel j’évolue est –il exposé aux avalanches?</a:t>
            </a:r>
          </a:p>
          <a:p>
            <a:pPr>
              <a:lnSpc>
                <a:spcPct val="100000"/>
              </a:lnSpc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fr-FR" sz="2000" dirty="0">
                <a:latin typeface="Arial MT"/>
                <a:cs typeface="Arial MT"/>
              </a:rPr>
              <a:t> une méthode basée uniquement sur l’analyse de terrain</a:t>
            </a:r>
          </a:p>
          <a:p>
            <a:endParaRPr lang="fr-FR" sz="20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4 niveaux d’exposition</a:t>
            </a:r>
          </a:p>
          <a:p>
            <a:pPr>
              <a:lnSpc>
                <a:spcPct val="100000"/>
              </a:lnSpc>
            </a:pPr>
            <a:endParaRPr lang="fr-FR" sz="2000" dirty="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- Expérimentation sur 4 vallons en 2024</a:t>
            </a:r>
            <a:endParaRPr lang="fr-FR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398857E-24B9-C2AA-C7A6-85368FD27BAA}"/>
              </a:ext>
            </a:extLst>
          </p:cNvPr>
          <p:cNvSpPr txBox="1"/>
          <p:nvPr/>
        </p:nvSpPr>
        <p:spPr>
          <a:xfrm>
            <a:off x="-705853" y="1302156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Cartographie EETA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5948069-4BE3-11E1-57C6-7F6CA54CFD6D}"/>
              </a:ext>
            </a:extLst>
          </p:cNvPr>
          <p:cNvSpPr txBox="1"/>
          <p:nvPr/>
        </p:nvSpPr>
        <p:spPr>
          <a:xfrm>
            <a:off x="244930" y="5331088"/>
            <a:ext cx="6641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- Prestataires : ANENA, INRAE</a:t>
            </a:r>
          </a:p>
          <a:p>
            <a:r>
              <a:rPr lang="fr-FR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- Budget : 24 000 € TTC</a:t>
            </a:r>
          </a:p>
          <a:p>
            <a:r>
              <a:rPr lang="fr-FR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- Financement : Région et Département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5105064-B54F-A2BB-F1A9-EA649B5503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61" t="1055" r="3815"/>
          <a:stretch>
            <a:fillRect/>
          </a:stretch>
        </p:blipFill>
        <p:spPr>
          <a:xfrm>
            <a:off x="4819663" y="1060611"/>
            <a:ext cx="7300147" cy="534019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E32893A-4485-D025-1FB9-4D0A0D7AF3D8}"/>
              </a:ext>
            </a:extLst>
          </p:cNvPr>
          <p:cNvSpPr txBox="1"/>
          <p:nvPr/>
        </p:nvSpPr>
        <p:spPr>
          <a:xfrm>
            <a:off x="268279" y="6400850"/>
            <a:ext cx="6160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https://www.pnr-queyras.fr/application-eeta/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3366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maison, plein air, herbe&#10;&#10;Le contenu généré par l’IA peut être incorrect.">
            <a:extLst>
              <a:ext uri="{FF2B5EF4-FFF2-40B4-BE49-F238E27FC236}">
                <a16:creationId xmlns:a16="http://schemas.microsoft.com/office/drawing/2014/main" id="{3A801F35-81E2-6F18-8E1B-57419D5143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E4B9E5-9054-02EC-B1A9-CBB5482A1A7D}"/>
              </a:ext>
            </a:extLst>
          </p:cNvPr>
          <p:cNvSpPr txBox="1">
            <a:spLocks/>
          </p:cNvSpPr>
          <p:nvPr/>
        </p:nvSpPr>
        <p:spPr>
          <a:xfrm>
            <a:off x="1030705" y="3428999"/>
            <a:ext cx="10515600" cy="1149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92D050"/>
                </a:solidFill>
                <a:latin typeface="Montserrat Black" pitchFamily="2" charset="0"/>
              </a:rPr>
              <a:t>I. Public scolaire</a:t>
            </a:r>
          </a:p>
        </p:txBody>
      </p:sp>
    </p:spTree>
    <p:extLst>
      <p:ext uri="{BB962C8B-B14F-4D97-AF65-F5344CB8AC3E}">
        <p14:creationId xmlns:p14="http://schemas.microsoft.com/office/powerpoint/2010/main" val="2217701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1C02A-47AA-C0D9-157F-2F7BF5685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CA5E1A23-3020-F7C2-59B6-357B86976C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84A4C9-0130-D948-760B-CADD66A3B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4" y="70968"/>
            <a:ext cx="12049956" cy="67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76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BF85C-45E2-4E33-D639-6359D0CD2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1C9CEE5B-86AE-938C-B538-1D632F715E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B86FA4-07D2-198D-4D32-1365E869C4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490" y="1764631"/>
            <a:ext cx="7664510" cy="50933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20ACFD-BA8F-58FE-BAAC-EFDF44B0D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3126"/>
            <a:ext cx="5412259" cy="35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99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D190E-9810-887E-16E9-4C1067F5B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maison, plein air, herbe&#10;&#10;Le contenu généré par l’IA peut être incorrect.">
            <a:extLst>
              <a:ext uri="{FF2B5EF4-FFF2-40B4-BE49-F238E27FC236}">
                <a16:creationId xmlns:a16="http://schemas.microsoft.com/office/drawing/2014/main" id="{F84CAAFC-791A-5439-02AB-ED7AF58569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A881777-E0A3-F86B-AEAB-93CB57D6FD0A}"/>
              </a:ext>
            </a:extLst>
          </p:cNvPr>
          <p:cNvSpPr txBox="1">
            <a:spLocks/>
          </p:cNvSpPr>
          <p:nvPr/>
        </p:nvSpPr>
        <p:spPr>
          <a:xfrm>
            <a:off x="1030705" y="3428999"/>
            <a:ext cx="10515600" cy="1149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92D050"/>
                </a:solidFill>
                <a:latin typeface="Montserrat Black" pitchFamily="2" charset="0"/>
              </a:rPr>
              <a:t>III. Grand public</a:t>
            </a:r>
          </a:p>
        </p:txBody>
      </p:sp>
    </p:spTree>
    <p:extLst>
      <p:ext uri="{BB962C8B-B14F-4D97-AF65-F5344CB8AC3E}">
        <p14:creationId xmlns:p14="http://schemas.microsoft.com/office/powerpoint/2010/main" val="1070350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923FEAC3-EAF5-9C70-51AC-FB051569F3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3659" y="225358"/>
            <a:ext cx="10568727" cy="733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17780">
              <a:spcBef>
                <a:spcPts val="100"/>
              </a:spcBef>
              <a:tabLst>
                <a:tab pos="1881505" algn="l"/>
              </a:tabLst>
            </a:pPr>
            <a:r>
              <a:rPr lang="fr-FR" sz="2800" b="1" dirty="0">
                <a:latin typeface="Arial"/>
                <a:cs typeface="Arial"/>
              </a:rPr>
              <a:t>Sentier d’interprétation sur les risques naturels et plaquette</a:t>
            </a:r>
            <a:r>
              <a:rPr lang="fr-FR" b="1" dirty="0">
                <a:latin typeface="Arial"/>
                <a:cs typeface="Arial"/>
              </a:rPr>
              <a:t> </a:t>
            </a:r>
          </a:p>
          <a:p>
            <a:pPr marL="25400" marR="17780">
              <a:spcBef>
                <a:spcPts val="100"/>
              </a:spcBef>
              <a:tabLst>
                <a:tab pos="1881505" algn="l"/>
              </a:tabLst>
            </a:pPr>
            <a:endParaRPr lang="fr-FR" dirty="0">
              <a:latin typeface="Arial MT"/>
              <a:cs typeface="Arial M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242C8D8-2DB2-0C2F-715E-8AA4D93C73D6}"/>
              </a:ext>
            </a:extLst>
          </p:cNvPr>
          <p:cNvSpPr txBox="1"/>
          <p:nvPr/>
        </p:nvSpPr>
        <p:spPr>
          <a:xfrm>
            <a:off x="123117" y="1904912"/>
            <a:ext cx="269628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 MT"/>
              </a:rPr>
              <a:t>9 panneaux thématiques</a:t>
            </a:r>
          </a:p>
          <a:p>
            <a:endParaRPr lang="fr-FR" dirty="0">
              <a:latin typeface="Arial MT"/>
            </a:endParaRPr>
          </a:p>
          <a:p>
            <a:r>
              <a:rPr lang="fr-FR" dirty="0">
                <a:latin typeface="Arial MT"/>
              </a:rPr>
              <a:t>2 panneaux d’accueil</a:t>
            </a:r>
          </a:p>
          <a:p>
            <a:r>
              <a:rPr lang="fr-FR" dirty="0">
                <a:latin typeface="Arial MT"/>
              </a:rPr>
              <a:t>Sentier en AR Les Ribes / camping du </a:t>
            </a:r>
            <a:r>
              <a:rPr lang="fr-FR" dirty="0" err="1">
                <a:latin typeface="Arial MT"/>
              </a:rPr>
              <a:t>Gouret</a:t>
            </a:r>
            <a:endParaRPr lang="fr-FR" dirty="0">
              <a:latin typeface="Arial MT"/>
            </a:endParaRPr>
          </a:p>
          <a:p>
            <a:endParaRPr lang="fr-FR" dirty="0">
              <a:latin typeface="Arial MT"/>
            </a:endParaRPr>
          </a:p>
          <a:p>
            <a:r>
              <a:rPr lang="fr-FR" dirty="0">
                <a:latin typeface="Arial MT"/>
              </a:rPr>
              <a:t>2 itinéraires</a:t>
            </a:r>
          </a:p>
          <a:p>
            <a:endParaRPr lang="fr-FR" dirty="0">
              <a:latin typeface="Arial MT"/>
            </a:endParaRPr>
          </a:p>
          <a:p>
            <a:r>
              <a:rPr lang="fr-FR" dirty="0">
                <a:latin typeface="Arial MT"/>
              </a:rPr>
              <a:t>1 plaquette de présentation</a:t>
            </a:r>
          </a:p>
          <a:p>
            <a:endParaRPr lang="fr-FR" dirty="0">
              <a:latin typeface="Arial MT"/>
            </a:endParaRPr>
          </a:p>
          <a:p>
            <a:r>
              <a:rPr lang="fr-FR" dirty="0">
                <a:latin typeface="Arial MT"/>
              </a:rPr>
              <a:t>1 parcours sonore</a:t>
            </a:r>
          </a:p>
          <a:p>
            <a:endParaRPr lang="fr-FR" dirty="0">
              <a:latin typeface="Arial MT"/>
            </a:endParaRPr>
          </a:p>
          <a:p>
            <a:r>
              <a:rPr lang="fr-FR" dirty="0">
                <a:latin typeface="Arial MT"/>
              </a:rPr>
              <a:t>Budget : 21 000 € HT</a:t>
            </a:r>
          </a:p>
          <a:p>
            <a:endParaRPr lang="fr-FR" dirty="0">
              <a:latin typeface="Arial MT"/>
            </a:endParaRPr>
          </a:p>
          <a:p>
            <a:r>
              <a:rPr lang="fr-FR" dirty="0">
                <a:latin typeface="Arial MT"/>
                <a:cs typeface="Arial MT"/>
              </a:rPr>
              <a:t>Financement : </a:t>
            </a:r>
          </a:p>
          <a:p>
            <a:r>
              <a:rPr lang="fr-FR" dirty="0">
                <a:latin typeface="Arial MT"/>
                <a:cs typeface="Arial MT"/>
              </a:rPr>
              <a:t>Feder (30%) </a:t>
            </a:r>
          </a:p>
          <a:p>
            <a:r>
              <a:rPr lang="fr-FR" dirty="0">
                <a:latin typeface="Arial MT"/>
                <a:cs typeface="Arial MT"/>
              </a:rPr>
              <a:t>Fond Barnier (50%)</a:t>
            </a:r>
          </a:p>
          <a:p>
            <a:endParaRPr lang="fr-FR" dirty="0">
              <a:latin typeface="Arial MT"/>
            </a:endParaRPr>
          </a:p>
          <a:p>
            <a:endParaRPr lang="fr-FR" dirty="0">
              <a:latin typeface="Arial MT"/>
            </a:endParaRPr>
          </a:p>
          <a:p>
            <a:endParaRPr lang="fr-FR" dirty="0">
              <a:latin typeface="Arial MT"/>
            </a:endParaRPr>
          </a:p>
          <a:p>
            <a:endParaRPr lang="fr-FR" dirty="0">
              <a:latin typeface="Arial M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447B29-3CFE-3AE4-A11A-57D5E4F0EBBD}"/>
              </a:ext>
            </a:extLst>
          </p:cNvPr>
          <p:cNvSpPr txBox="1"/>
          <p:nvPr/>
        </p:nvSpPr>
        <p:spPr>
          <a:xfrm>
            <a:off x="3931920" y="860972"/>
            <a:ext cx="6156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https://www.pnr-queyras.fr/sentier-risques-naturels/</a:t>
            </a:r>
            <a:endParaRPr lang="fr-FR" dirty="0"/>
          </a:p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79C5D41-5067-FE2B-1F36-69F4490D7B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666"/>
          <a:stretch>
            <a:fillRect/>
          </a:stretch>
        </p:blipFill>
        <p:spPr>
          <a:xfrm>
            <a:off x="3054310" y="1507303"/>
            <a:ext cx="8674179" cy="54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35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591548-4E99-FD84-DA20-D9E539FB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0C7832-9BBE-D6A7-3EAC-0CFA90D78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8EFAFDE-32EB-46CF-0492-52E53CFEF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88" y="0"/>
            <a:ext cx="8732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91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AEF45F-16E6-C25E-7515-D059A82B8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62DEC1-314A-9A53-1C84-E2965AA30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7B7098-ECF5-B10B-590F-6231EC130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96" y="0"/>
            <a:ext cx="8614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1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5296D7-4061-9F50-7B12-C62996F3B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13F71A-3A9A-325B-6B06-2D5310F2E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8F1DF18-C875-E799-14DA-6EA035579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31" y="0"/>
            <a:ext cx="8693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28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EC60B25C-085D-CCD0-9424-7F7CFF8198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14598" y="863854"/>
            <a:ext cx="9901004" cy="2546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270510">
              <a:spcBef>
                <a:spcPts val="100"/>
              </a:spcBef>
            </a:pPr>
            <a:r>
              <a:rPr sz="2800" b="1" dirty="0">
                <a:latin typeface="Arial"/>
                <a:cs typeface="Arial"/>
              </a:rPr>
              <a:t>Mutualisation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de la pose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des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repères</a:t>
            </a:r>
            <a:r>
              <a:rPr sz="2800" b="1" spc="2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de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crue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sur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spc="-55" dirty="0">
                <a:latin typeface="Arial"/>
                <a:cs typeface="Arial"/>
              </a:rPr>
              <a:t>1</a:t>
            </a:r>
            <a:r>
              <a:rPr lang="fr-FR" sz="2800" b="1" spc="-55" dirty="0">
                <a:latin typeface="Arial"/>
                <a:cs typeface="Arial"/>
              </a:rPr>
              <a:t>0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communes</a:t>
            </a:r>
            <a:r>
              <a:rPr b="1" dirty="0">
                <a:latin typeface="Arial"/>
                <a:cs typeface="Arial"/>
              </a:rPr>
              <a:t> </a:t>
            </a:r>
            <a:r>
              <a:rPr lang="fr-FR" b="1" dirty="0">
                <a:latin typeface="Arial"/>
                <a:cs typeface="Arial"/>
              </a:rPr>
              <a:t>              </a:t>
            </a:r>
            <a:endParaRPr dirty="0">
              <a:latin typeface="Arial"/>
              <a:cs typeface="Arial"/>
            </a:endParaRPr>
          </a:p>
          <a:p>
            <a:pPr marL="25400">
              <a:spcBef>
                <a:spcPts val="1080"/>
              </a:spcBef>
            </a:pPr>
            <a:r>
              <a:rPr lang="fr-FR" dirty="0">
                <a:latin typeface="Arial MT"/>
                <a:cs typeface="Arial MT"/>
              </a:rPr>
              <a:t>Pose d’une quarantaine de repères de crue dans les villages, 8 poteaux et 4 échelles</a:t>
            </a:r>
          </a:p>
          <a:p>
            <a:pPr marL="25400">
              <a:spcBef>
                <a:spcPts val="1080"/>
              </a:spcBef>
            </a:pPr>
            <a:r>
              <a:rPr lang="fr-FR" dirty="0">
                <a:latin typeface="Arial MT"/>
                <a:cs typeface="Arial MT"/>
              </a:rPr>
              <a:t>Réalisation de 10 panneaux explicatifs (1 à 2 par commune)</a:t>
            </a:r>
          </a:p>
          <a:p>
            <a:pPr marL="25400">
              <a:spcBef>
                <a:spcPts val="1080"/>
              </a:spcBef>
            </a:pPr>
            <a:r>
              <a:rPr lang="fr-FR" dirty="0">
                <a:latin typeface="Arial MT"/>
                <a:cs typeface="Arial MT"/>
              </a:rPr>
              <a:t>Budget : 24 000 euros (matériel + stage de 6 mois)</a:t>
            </a:r>
          </a:p>
          <a:p>
            <a:pPr marL="25400">
              <a:spcBef>
                <a:spcPts val="1080"/>
              </a:spcBef>
            </a:pPr>
            <a:r>
              <a:rPr lang="fr-FR" dirty="0">
                <a:latin typeface="Arial MT"/>
                <a:cs typeface="Arial MT"/>
              </a:rPr>
              <a:t>Financement : Feder (30%) Fond Barnier (50%)</a:t>
            </a:r>
            <a:endParaRPr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90" y="1184250"/>
            <a:ext cx="1527996" cy="1416413"/>
          </a:xfrm>
          <a:prstGeom prst="rect">
            <a:avLst/>
          </a:prstGeom>
        </p:spPr>
      </p:pic>
      <p:pic>
        <p:nvPicPr>
          <p:cNvPr id="6" name="Image 5" descr="Une image contenant texte, terrain, matériau de construction&#10;&#10;Description générée automatiquement">
            <a:extLst>
              <a:ext uri="{FF2B5EF4-FFF2-40B4-BE49-F238E27FC236}">
                <a16:creationId xmlns:a16="http://schemas.microsoft.com/office/drawing/2014/main" id="{FB38A4E5-F9F4-2149-957C-6E053F7D21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920" y="3738880"/>
            <a:ext cx="3419480" cy="3119120"/>
          </a:xfrm>
          <a:prstGeom prst="rect">
            <a:avLst/>
          </a:prstGeom>
        </p:spPr>
      </p:pic>
      <p:pic>
        <p:nvPicPr>
          <p:cNvPr id="8" name="Image 7" descr="Une image contenant texte, arbre, extérieur&#10;&#10;Description générée automatiquement">
            <a:extLst>
              <a:ext uri="{FF2B5EF4-FFF2-40B4-BE49-F238E27FC236}">
                <a16:creationId xmlns:a16="http://schemas.microsoft.com/office/drawing/2014/main" id="{C98EAB56-BE01-2BDE-747B-E7F5B659B9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01" y="3738880"/>
            <a:ext cx="4158827" cy="3119120"/>
          </a:xfrm>
          <a:prstGeom prst="rect">
            <a:avLst/>
          </a:prstGeom>
        </p:spPr>
      </p:pic>
      <p:pic>
        <p:nvPicPr>
          <p:cNvPr id="2" name="39BA9ACE-1B37-4235-B0C9-4F07159B1196">
            <a:extLst>
              <a:ext uri="{FF2B5EF4-FFF2-40B4-BE49-F238E27FC236}">
                <a16:creationId xmlns:a16="http://schemas.microsoft.com/office/drawing/2014/main" id="{13D706DF-9FBF-4E79-AB9C-104CF5962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7958742" y="4271365"/>
            <a:ext cx="3119119" cy="205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F92DA6F5-1C8C-6AB4-F842-609170D51D1F}"/>
              </a:ext>
            </a:extLst>
          </p:cNvPr>
          <p:cNvSpPr txBox="1"/>
          <p:nvPr/>
        </p:nvSpPr>
        <p:spPr>
          <a:xfrm>
            <a:off x="1033659" y="225358"/>
            <a:ext cx="10568727" cy="733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17780">
              <a:spcBef>
                <a:spcPts val="100"/>
              </a:spcBef>
              <a:tabLst>
                <a:tab pos="1881505" algn="l"/>
              </a:tabLst>
            </a:pPr>
            <a:r>
              <a:rPr lang="fr-FR" sz="2800" b="1" dirty="0">
                <a:latin typeface="Arial"/>
                <a:cs typeface="Arial"/>
              </a:rPr>
              <a:t>Des repères de crue dans tous les villages du Queyras</a:t>
            </a:r>
            <a:endParaRPr lang="fr-FR" b="1" dirty="0">
              <a:latin typeface="Arial"/>
              <a:cs typeface="Arial"/>
            </a:endParaRPr>
          </a:p>
          <a:p>
            <a:pPr marL="25400" marR="17780">
              <a:spcBef>
                <a:spcPts val="100"/>
              </a:spcBef>
              <a:tabLst>
                <a:tab pos="1881505" algn="l"/>
              </a:tabLst>
            </a:pPr>
            <a:endParaRPr lang="fr-FR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8DB89977-5B1B-53E1-7600-632FD320D1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F9C514DB-AF4B-4455-8E50-8DDAF77D5DD7}"/>
              </a:ext>
            </a:extLst>
          </p:cNvPr>
          <p:cNvSpPr txBox="1">
            <a:spLocks/>
          </p:cNvSpPr>
          <p:nvPr/>
        </p:nvSpPr>
        <p:spPr>
          <a:xfrm>
            <a:off x="2133601" y="114427"/>
            <a:ext cx="66909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000" b="0" i="0">
                <a:solidFill>
                  <a:srgbClr val="D9D9D9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fr-FR" kern="0" spc="-20" dirty="0"/>
              <a:t>Exemple de panneaux à adapter</a:t>
            </a:r>
            <a:endParaRPr lang="fr-FR" kern="0" spc="-8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B48995-4177-8FEB-5720-429E5454A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2" y="-55239"/>
            <a:ext cx="5283288" cy="69132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40766D-76DB-EAC6-F4C6-A3F7E28A2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-41145"/>
            <a:ext cx="5201919" cy="686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52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7ACE96-5BDE-7BA8-D89E-DACDF691E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7B28AB-4A01-36E5-2ED7-305268793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BFD053-D710-C4D5-A11C-516A1DE83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44"/>
            <a:ext cx="12192000" cy="65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2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3B60C-0F39-0566-D464-B2F280508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D9FF2C91-B5CC-1D94-1109-DF0F6E9CC6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E01E565-136A-60C4-5101-F093E35D9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840" y="1941681"/>
            <a:ext cx="4670958" cy="31242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DE978A9-8AF9-67FF-77D3-EB7EFCCCEF64}"/>
              </a:ext>
            </a:extLst>
          </p:cNvPr>
          <p:cNvSpPr txBox="1"/>
          <p:nvPr/>
        </p:nvSpPr>
        <p:spPr>
          <a:xfrm>
            <a:off x="244390" y="2144533"/>
            <a:ext cx="66954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- Identifier et comprendre les risques naturels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- Comprendre la chronologie d'événements naturels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marquants dans le Queyras - Guillestrois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- Montrer que l’on peut vivre « normalement » avec les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risques naturels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- S ’adapter aux événements pour vivre sur son territoire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227B24-DFF9-2923-E926-808BA9290650}"/>
              </a:ext>
            </a:extLst>
          </p:cNvPr>
          <p:cNvSpPr txBox="1"/>
          <p:nvPr/>
        </p:nvSpPr>
        <p:spPr>
          <a:xfrm>
            <a:off x="-1716490" y="1466422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372F71-E1CC-6978-6BFB-BDD8DC7DC266}"/>
              </a:ext>
            </a:extLst>
          </p:cNvPr>
          <p:cNvSpPr txBox="1"/>
          <p:nvPr/>
        </p:nvSpPr>
        <p:spPr>
          <a:xfrm>
            <a:off x="304800" y="4287768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Particularités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FEBFA7-9D47-AEF0-0607-C24B423D48A9}"/>
              </a:ext>
            </a:extLst>
          </p:cNvPr>
          <p:cNvSpPr txBox="1"/>
          <p:nvPr/>
        </p:nvSpPr>
        <p:spPr>
          <a:xfrm>
            <a:off x="203200" y="4927263"/>
            <a:ext cx="7569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- Conçue comme une boite à outils avec différents supports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- Ces supports peuvent être utilisés avec d’autres outils pédagogiques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- En salle ou sur le terrain 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- Pour une intervention ponctuelle ou projet annuel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49A7E4C-6F6F-1E5A-DDA3-0224B19933BE}"/>
              </a:ext>
            </a:extLst>
          </p:cNvPr>
          <p:cNvSpPr txBox="1"/>
          <p:nvPr/>
        </p:nvSpPr>
        <p:spPr>
          <a:xfrm>
            <a:off x="1683393" y="622686"/>
            <a:ext cx="926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Mallette pédagogique sur les risques naturels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8C1E57B-8A91-7870-369F-D7013226FE02}"/>
              </a:ext>
            </a:extLst>
          </p:cNvPr>
          <p:cNvSpPr txBox="1"/>
          <p:nvPr/>
        </p:nvSpPr>
        <p:spPr>
          <a:xfrm>
            <a:off x="7283073" y="5135871"/>
            <a:ext cx="69856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Année de réalisation : 2019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Coût : 8 800 € TTC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Soutien financier : 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	Etat (fonds Barnier) – 50% (PAPI)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	Département – 20%</a:t>
            </a:r>
          </a:p>
        </p:txBody>
      </p:sp>
    </p:spTree>
    <p:extLst>
      <p:ext uri="{BB962C8B-B14F-4D97-AF65-F5344CB8AC3E}">
        <p14:creationId xmlns:p14="http://schemas.microsoft.com/office/powerpoint/2010/main" val="2659840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59788-A562-A4CB-1CF0-7B16CDA32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68D78CA9-975D-BB10-202E-F5E839C0F2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06BB59A-C891-B750-40DB-2D64652D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E8B71A-4480-CAE4-B76A-359F12D19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0A3F93-032B-F527-8485-C734C6F7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52" y="365124"/>
            <a:ext cx="4568588" cy="5701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EB171F-93A9-8416-8D7D-7D3CE5BCB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188" y="365124"/>
            <a:ext cx="4658070" cy="581183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4AF543A-218D-DB09-84F9-A2C805E6D15E}"/>
              </a:ext>
            </a:extLst>
          </p:cNvPr>
          <p:cNvSpPr txBox="1"/>
          <p:nvPr/>
        </p:nvSpPr>
        <p:spPr>
          <a:xfrm>
            <a:off x="2296160" y="6283945"/>
            <a:ext cx="716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5"/>
              </a:rPr>
              <a:t>https://sit.pnrsud.fr/queyras_gestion_eau_et_risques/index.html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5961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3B60C-0F39-0566-D464-B2F280508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D9FF2C91-B5CC-1D94-1109-DF0F6E9CC6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DE978A9-8AF9-67FF-77D3-EB7EFCCCEF64}"/>
              </a:ext>
            </a:extLst>
          </p:cNvPr>
          <p:cNvSpPr txBox="1"/>
          <p:nvPr/>
        </p:nvSpPr>
        <p:spPr>
          <a:xfrm>
            <a:off x="203199" y="1793240"/>
            <a:ext cx="68939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Une identité Queyras (rosace) avec sommaire commun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 double page par risque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Des photos d’évènements et cartes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Les consignes résumées sur la dernière page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Des messages impliquants les citoyens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227B24-DFF9-2923-E926-808BA9290650}"/>
              </a:ext>
            </a:extLst>
          </p:cNvPr>
          <p:cNvSpPr txBox="1"/>
          <p:nvPr/>
        </p:nvSpPr>
        <p:spPr>
          <a:xfrm>
            <a:off x="-250156" y="11537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Trame commune de DICRIM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14C808-EB0B-5F5C-99B2-28EA138FB1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856" y="0"/>
            <a:ext cx="2051875" cy="29563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CB1020-87A0-4791-1004-27FDCF6F3C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589" y="1021145"/>
            <a:ext cx="2557819" cy="19719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D9419E-B764-97E4-B103-1BB1E6549F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696" y="3294465"/>
            <a:ext cx="2490160" cy="3429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3163188-EBFC-BAB3-263D-1B9B31A163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856" y="3294465"/>
            <a:ext cx="2398144" cy="3429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5DD5688-2504-F92E-DFC0-7650C79C3D14}"/>
              </a:ext>
            </a:extLst>
          </p:cNvPr>
          <p:cNvSpPr txBox="1"/>
          <p:nvPr/>
        </p:nvSpPr>
        <p:spPr>
          <a:xfrm>
            <a:off x="203198" y="3838372"/>
            <a:ext cx="72162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Avancement :  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2024 : analyse des DICRIM par le CYPRES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2025 : réunion avec les communes (12 mars)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proposition d’une trame commune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Finalisation du DICRIM sur Abriès-Ristolas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2026 : Rédaction de DICRIM pour les communes volontaires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Budget : 12 600 € TTC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Financements : Feder (50%) et Région (30%)</a:t>
            </a:r>
          </a:p>
        </p:txBody>
      </p:sp>
    </p:spTree>
    <p:extLst>
      <p:ext uri="{BB962C8B-B14F-4D97-AF65-F5344CB8AC3E}">
        <p14:creationId xmlns:p14="http://schemas.microsoft.com/office/powerpoint/2010/main" val="2377256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DD0C4-500C-730A-871B-ADD6DBC63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F037E497-970A-3E8D-28FA-5303B50826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B947086-2C57-8D68-66B6-963FC3885007}"/>
              </a:ext>
            </a:extLst>
          </p:cNvPr>
          <p:cNvSpPr txBox="1"/>
          <p:nvPr/>
        </p:nvSpPr>
        <p:spPr>
          <a:xfrm>
            <a:off x="203199" y="1793240"/>
            <a:ext cx="68939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Une identité Queyras (rosace) avec sommaire commun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 double page par risque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Des photos d’évènements et cartes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Les consignes résumées sur la dernière page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Des messages impliquants les citoyens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07A833-8ECE-24F6-9B6B-0E6A02BE5C0B}"/>
              </a:ext>
            </a:extLst>
          </p:cNvPr>
          <p:cNvSpPr txBox="1"/>
          <p:nvPr/>
        </p:nvSpPr>
        <p:spPr>
          <a:xfrm>
            <a:off x="-250156" y="11537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Trame commune de DICRIM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C46BAE-9467-A17B-18A8-126DDCD1A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40"/>
            <a:ext cx="12192000" cy="633830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4C05BE5-ACE9-827F-E899-9CBD54D2D65F}"/>
              </a:ext>
            </a:extLst>
          </p:cNvPr>
          <p:cNvSpPr txBox="1"/>
          <p:nvPr/>
        </p:nvSpPr>
        <p:spPr>
          <a:xfrm>
            <a:off x="3081020" y="6212643"/>
            <a:ext cx="6263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https://ceillac.fr/commune/le-plan-communal-de-sauvegarde/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9081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50BA433-4791-F1CF-C713-CB256E979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39" y="-35010"/>
            <a:ext cx="9672321" cy="68117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35E4B9-1DE0-F830-FF7A-1F5526BD7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808"/>
            <a:ext cx="5059680" cy="687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49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361FFA9-7496-68D0-5325-CEC101F77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63" y="0"/>
            <a:ext cx="10261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27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A5DDE-2A2E-564E-1809-C8C82DB75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D0F7A7FF-5396-67B6-020A-6A40204876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F8C11BD-9959-2207-A6B1-70C395257DA2}"/>
              </a:ext>
            </a:extLst>
          </p:cNvPr>
          <p:cNvSpPr txBox="1"/>
          <p:nvPr/>
        </p:nvSpPr>
        <p:spPr>
          <a:xfrm>
            <a:off x="-87596" y="1185694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Théatre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E0E7B21-B5FF-9977-DB5B-EC90A8461F5D}"/>
              </a:ext>
            </a:extLst>
          </p:cNvPr>
          <p:cNvSpPr txBox="1"/>
          <p:nvPr/>
        </p:nvSpPr>
        <p:spPr>
          <a:xfrm>
            <a:off x="203938" y="4925847"/>
            <a:ext cx="85539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fr-FR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Aléa "Au </a:t>
            </a:r>
            <a:r>
              <a:rPr lang="fr-FR" sz="20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coeur</a:t>
            </a:r>
            <a:r>
              <a:rPr lang="fr-FR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risques naturels en montagne". </a:t>
            </a:r>
          </a:p>
          <a:p>
            <a:pPr marL="0" indent="0" fontAlgn="base">
              <a:buNone/>
            </a:pPr>
            <a:r>
              <a:rPr lang="fr-F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Venez assister à l'enregistrement de l'émission spéciale de Nomad TV, animée par Fred et Steph, nos deux présentateurs vedettes ! </a:t>
            </a:r>
          </a:p>
          <a:p>
            <a:pPr marL="0" indent="0" fontAlgn="base">
              <a:buNone/>
            </a:pPr>
            <a:r>
              <a:rPr lang="fr-F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spectacle de théâtre thématique dynamique et décalé. 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8064326-5B95-8866-4F9A-7AF7F85FBB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568200">
            <a:off x="4798017" y="1789269"/>
            <a:ext cx="2595965" cy="221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Une image contenant habits, personne, homme, chaussures&#10;&#10;Le contenu généré par l’IA peut être incorrect.">
            <a:extLst>
              <a:ext uri="{FF2B5EF4-FFF2-40B4-BE49-F238E27FC236}">
                <a16:creationId xmlns:a16="http://schemas.microsoft.com/office/drawing/2014/main" id="{5ACAAF83-40CA-0A5A-41F1-F8299986AE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145" y="3568253"/>
            <a:ext cx="3428917" cy="25716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 13" descr="Une image contenant habits, texte, personne, homme&#10;&#10;Le contenu généré par l’IA peut être incorrect.">
            <a:extLst>
              <a:ext uri="{FF2B5EF4-FFF2-40B4-BE49-F238E27FC236}">
                <a16:creationId xmlns:a16="http://schemas.microsoft.com/office/drawing/2014/main" id="{31A45227-C1B7-3BC8-CA79-EC46AAA098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04" y="1777309"/>
            <a:ext cx="3663763" cy="27478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 14" descr="Une image contenant texte, habits, meubles, présentation&#10;&#10;Le contenu généré par l’IA peut être incorrect.">
            <a:extLst>
              <a:ext uri="{FF2B5EF4-FFF2-40B4-BE49-F238E27FC236}">
                <a16:creationId xmlns:a16="http://schemas.microsoft.com/office/drawing/2014/main" id="{D39A89D6-CAB9-08E1-A92C-E4EEE7B718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372" y="342035"/>
            <a:ext cx="3552638" cy="26644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88092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FC37A-5B01-4811-BA1B-007883304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C535B001-B506-868C-F3A3-302AA99956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2245D70-4408-BA99-E1C6-E8745B19A775}"/>
              </a:ext>
            </a:extLst>
          </p:cNvPr>
          <p:cNvSpPr txBox="1"/>
          <p:nvPr/>
        </p:nvSpPr>
        <p:spPr>
          <a:xfrm>
            <a:off x="-87596" y="1185694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Théatre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>
            <a:hlinkClick r:id="rId3"/>
            <a:extLst>
              <a:ext uri="{FF2B5EF4-FFF2-40B4-BE49-F238E27FC236}">
                <a16:creationId xmlns:a16="http://schemas.microsoft.com/office/drawing/2014/main" id="{DCF98710-2739-0BE2-6A01-24BB7F8DE8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092" y="1185694"/>
            <a:ext cx="3088970" cy="427208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1C38497-F920-C407-B91A-44FEFF738334}"/>
              </a:ext>
            </a:extLst>
          </p:cNvPr>
          <p:cNvSpPr txBox="1"/>
          <p:nvPr/>
        </p:nvSpPr>
        <p:spPr>
          <a:xfrm>
            <a:off x="237473" y="1916997"/>
            <a:ext cx="84576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Avancement :  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2024 : convention partenariat avec l’ACSSQ, séances de travail entre PNRQ/ACSSQ et les 3 artistes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2025 : enregistrements sonores autour des risques, tournage de fausses publicité, écriture de la pièce</a:t>
            </a: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2026 : 3 représentations, captation des 3 spectacles et montage (prestation extérieure)</a:t>
            </a:r>
          </a:p>
          <a:p>
            <a:endParaRPr lang="fr-FR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Budget : </a:t>
            </a:r>
          </a:p>
          <a:p>
            <a:pPr lvl="1"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ACSSQ : 8 000 € TTC + 602,39 € TTC (location matériel et salle)</a:t>
            </a:r>
          </a:p>
          <a:p>
            <a:pPr lvl="1" indent="-285750">
              <a:buFontTx/>
              <a:buChar char="-"/>
            </a:pPr>
            <a:r>
              <a:rPr lang="fr-F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Marie Lachaud : 1395,50 € TTC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9B11AB-7C13-D0F2-FF45-11F5A3519C12}"/>
              </a:ext>
            </a:extLst>
          </p:cNvPr>
          <p:cNvSpPr txBox="1"/>
          <p:nvPr/>
        </p:nvSpPr>
        <p:spPr>
          <a:xfrm>
            <a:off x="355600" y="5820009"/>
            <a:ext cx="1090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représentations en 2026 :  16 janvier à Arvieux – 5 février à Guillestre – 13 mars à Ristolas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: 60 + 60 + 120 = 240 personnes </a:t>
            </a:r>
            <a:endParaRPr lang="fr-FR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85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792B0-9756-B902-8899-3F3B20FB5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maison, plein air, herbe&#10;&#10;Le contenu généré par l’IA peut être incorrect.">
            <a:extLst>
              <a:ext uri="{FF2B5EF4-FFF2-40B4-BE49-F238E27FC236}">
                <a16:creationId xmlns:a16="http://schemas.microsoft.com/office/drawing/2014/main" id="{8C4CDC78-92D0-CE38-05E5-CCBE831004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5FC65C3-8E24-475E-34A8-D94BC69CE1F7}"/>
              </a:ext>
            </a:extLst>
          </p:cNvPr>
          <p:cNvSpPr txBox="1"/>
          <p:nvPr/>
        </p:nvSpPr>
        <p:spPr>
          <a:xfrm>
            <a:off x="950226" y="3158691"/>
            <a:ext cx="9260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La garde montagne, acteurs de la culture des risques naturels sur le terrain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639DA7-FC4B-4E29-2892-E33EB73DF515}"/>
              </a:ext>
            </a:extLst>
          </p:cNvPr>
          <p:cNvSpPr txBox="1"/>
          <p:nvPr/>
        </p:nvSpPr>
        <p:spPr>
          <a:xfrm>
            <a:off x="1222941" y="5716915"/>
            <a:ext cx="4873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Daniel Fretter, écogarde, PNR du Queyras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d.fretter@pnr-queyras.fr</a:t>
            </a:r>
          </a:p>
        </p:txBody>
      </p:sp>
      <p:pic>
        <p:nvPicPr>
          <p:cNvPr id="8" name="Image 7" descr="Une image contenant montagne, nuage, ciel, plein air&#10;&#10;Le contenu généré par l’IA peut être incorrect.">
            <a:extLst>
              <a:ext uri="{FF2B5EF4-FFF2-40B4-BE49-F238E27FC236}">
                <a16:creationId xmlns:a16="http://schemas.microsoft.com/office/drawing/2014/main" id="{F2E69645-12F3-B4C1-2C2F-0588B55638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816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05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70972-2E60-9927-52D6-9F9DE807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2FE56435-1CA3-DD94-4A73-F44BDCFCFD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50407C-5CCC-3605-99FB-D8DB805A6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858" y="134174"/>
            <a:ext cx="4487247" cy="3013948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>
            <a:hlinkClick r:id="rId4"/>
            <a:extLst>
              <a:ext uri="{FF2B5EF4-FFF2-40B4-BE49-F238E27FC236}">
                <a16:creationId xmlns:a16="http://schemas.microsoft.com/office/drawing/2014/main" id="{B0D48008-9CCF-30DC-2624-45563F03BC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5148"/>
            <a:ext cx="7136850" cy="45282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E36B0D-A639-7D1C-A54D-80720F72B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404" y="3282296"/>
            <a:ext cx="6096000" cy="34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33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C2CD9-EA0A-41DD-48A1-2253410E0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DBBBE092-3F29-4DD0-8A43-8C801DFBD0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F2586AE-265C-BFD4-9E5F-2AC286F35529}"/>
              </a:ext>
            </a:extLst>
          </p:cNvPr>
          <p:cNvSpPr txBox="1"/>
          <p:nvPr/>
        </p:nvSpPr>
        <p:spPr>
          <a:xfrm>
            <a:off x="105444" y="3499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Des animations à l’extérieur</a:t>
            </a:r>
          </a:p>
        </p:txBody>
      </p:sp>
      <p:pic>
        <p:nvPicPr>
          <p:cNvPr id="3" name="image28.png">
            <a:extLst>
              <a:ext uri="{FF2B5EF4-FFF2-40B4-BE49-F238E27FC236}">
                <a16:creationId xmlns:a16="http://schemas.microsoft.com/office/drawing/2014/main" id="{CE930AF6-2247-8B50-18E2-4D1715E7B13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889759" y="1076960"/>
            <a:ext cx="9001761" cy="5781039"/>
          </a:xfrm>
          <a:prstGeom prst="rect">
            <a:avLst/>
          </a:prstGeom>
          <a:ln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E122BF-9860-30D7-981E-99213CBC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593"/>
          <a:stretch>
            <a:fillRect/>
          </a:stretch>
        </p:blipFill>
        <p:spPr>
          <a:xfrm>
            <a:off x="1889759" y="3967479"/>
            <a:ext cx="4462273" cy="28464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61DAA7-6D93-0D66-4B3B-C6450E1B9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" b="9725"/>
          <a:stretch>
            <a:fillRect/>
          </a:stretch>
        </p:blipFill>
        <p:spPr>
          <a:xfrm>
            <a:off x="1928367" y="1085253"/>
            <a:ext cx="4462272" cy="28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8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19927-F153-A8DA-636F-A06271E60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D6E20EC2-BCEC-BF82-1107-17FCA863DA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600"/>
            <a:ext cx="12192000" cy="685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C40408C-CABC-6F7F-0CAB-6025F6745C54}"/>
              </a:ext>
            </a:extLst>
          </p:cNvPr>
          <p:cNvSpPr txBox="1"/>
          <p:nvPr/>
        </p:nvSpPr>
        <p:spPr>
          <a:xfrm>
            <a:off x="203200" y="1941681"/>
            <a:ext cx="66954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 Un guide d’utilisation de la mallette</a:t>
            </a: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 Une marionnette articulée : Papy Queyras</a:t>
            </a: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 Un butaï (Théâtre en bois) pour raconter les histoires</a:t>
            </a: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 Des pochettes contenant chacune:</a:t>
            </a: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* Une histoire sous forme de </a:t>
            </a:r>
            <a:r>
              <a:rPr lang="fr-FR" sz="2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Kamishibaï</a:t>
            </a:r>
            <a:endParaRPr lang="fr-FR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* </a:t>
            </a:r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Des fiches techniques complétant les histoires</a:t>
            </a: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 Du matériel pédagogique: roche calcaire, schiste et</a:t>
            </a: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argile.</a:t>
            </a: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 une clé USB avec l’ensemble des outils sous format</a:t>
            </a: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numérique (histoires </a:t>
            </a:r>
            <a:r>
              <a:rPr lang="fr-FR" sz="2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kamishibaï</a:t>
            </a:r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fiches techniques,</a:t>
            </a: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diaporamas et guide d’utilisation)</a:t>
            </a: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 Une pochette carton contenant des ressources</a:t>
            </a: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complémentaires.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753CBF-9BCD-490C-4DCA-9B1A89D9DEC7}"/>
              </a:ext>
            </a:extLst>
          </p:cNvPr>
          <p:cNvSpPr txBox="1"/>
          <p:nvPr/>
        </p:nvSpPr>
        <p:spPr>
          <a:xfrm>
            <a:off x="2773680" y="98208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Contenu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21BE18-F2D7-A98C-18F4-16DCF3F141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3008" y="64406"/>
            <a:ext cx="1988992" cy="256816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C1AD80-D00B-8BCB-E4D8-FCCECBF9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453" y="1192039"/>
            <a:ext cx="3524742" cy="216247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40391F9-FC7A-C4FE-8477-5B5E12019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7164" y="3429000"/>
            <a:ext cx="2467319" cy="33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60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95C89-BC2A-7FBA-C133-D85A20CC1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23748EB8-6FC4-8820-1DA3-FBD6F1299C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F1C9A19-02D2-11FF-4B96-73EBB7448EC6}"/>
              </a:ext>
            </a:extLst>
          </p:cNvPr>
          <p:cNvSpPr txBox="1"/>
          <p:nvPr/>
        </p:nvSpPr>
        <p:spPr>
          <a:xfrm>
            <a:off x="105444" y="3499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Des animations à l’extérieur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CC2B46-D115-175E-921C-D0C5996E0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789" y="664140"/>
            <a:ext cx="6832767" cy="6193859"/>
          </a:xfrm>
          <a:prstGeom prst="rect">
            <a:avLst/>
          </a:prstGeom>
        </p:spPr>
      </p:pic>
      <p:pic>
        <p:nvPicPr>
          <p:cNvPr id="9" name="image29.png">
            <a:extLst>
              <a:ext uri="{FF2B5EF4-FFF2-40B4-BE49-F238E27FC236}">
                <a16:creationId xmlns:a16="http://schemas.microsoft.com/office/drawing/2014/main" id="{C7420865-EA97-64DE-5A1F-91C0385242D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01450" y="2052275"/>
            <a:ext cx="4110655" cy="2597524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F32F86B-80F4-F679-9346-6119D6AA1F7E}"/>
              </a:ext>
            </a:extLst>
          </p:cNvPr>
          <p:cNvSpPr txBox="1"/>
          <p:nvPr/>
        </p:nvSpPr>
        <p:spPr>
          <a:xfrm>
            <a:off x="1532021" y="6398763"/>
            <a:ext cx="6160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/>
            <a:r>
              <a:rPr lang="fr-FR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Carte des secteurs « patrouillés »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9846D6D-E8E7-2BA4-43BF-AC9A111DBD60}"/>
              </a:ext>
            </a:extLst>
          </p:cNvPr>
          <p:cNvSpPr txBox="1"/>
          <p:nvPr/>
        </p:nvSpPr>
        <p:spPr>
          <a:xfrm>
            <a:off x="434654" y="1278287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Zoom sur le maraudage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BB7433-CE3B-527E-5B52-A14977B1B3B5}"/>
              </a:ext>
            </a:extLst>
          </p:cNvPr>
          <p:cNvSpPr txBox="1"/>
          <p:nvPr/>
        </p:nvSpPr>
        <p:spPr>
          <a:xfrm>
            <a:off x="312821" y="5224199"/>
            <a:ext cx="61601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/>
            <a:r>
              <a:rPr lang="fr-FR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2 000 personnes contactées</a:t>
            </a:r>
          </a:p>
          <a:p>
            <a:pPr marL="171450" lvl="1"/>
            <a:r>
              <a:rPr lang="fr-FR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60 jours de terrain</a:t>
            </a:r>
            <a:endParaRPr lang="fr-FR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71450" lvl="1"/>
            <a:r>
              <a:rPr lang="fr-FR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Forte réactivité aux conditions et flux</a:t>
            </a:r>
          </a:p>
        </p:txBody>
      </p:sp>
    </p:spTree>
    <p:extLst>
      <p:ext uri="{BB962C8B-B14F-4D97-AF65-F5344CB8AC3E}">
        <p14:creationId xmlns:p14="http://schemas.microsoft.com/office/powerpoint/2010/main" val="3408126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88E4E-DA95-6408-B2A3-5C655C62D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2E0B27E9-868A-DF1E-754D-E3EC0FD0E7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E150524-B1B2-D040-F185-E8CBD3C46A30}"/>
              </a:ext>
            </a:extLst>
          </p:cNvPr>
          <p:cNvSpPr txBox="1"/>
          <p:nvPr/>
        </p:nvSpPr>
        <p:spPr>
          <a:xfrm>
            <a:off x="105444" y="3499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Des animations à l’intérieur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6437FD-90F0-E26E-3CEF-3115FE144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474" y="712954"/>
            <a:ext cx="3548112" cy="4978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20.png">
            <a:extLst>
              <a:ext uri="{FF2B5EF4-FFF2-40B4-BE49-F238E27FC236}">
                <a16:creationId xmlns:a16="http://schemas.microsoft.com/office/drawing/2014/main" id="{2789AE9A-F7EA-BF78-F86A-188C7BBAE79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0545" y="1208420"/>
            <a:ext cx="4096970" cy="2687939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15.jpg">
            <a:extLst>
              <a:ext uri="{FF2B5EF4-FFF2-40B4-BE49-F238E27FC236}">
                <a16:creationId xmlns:a16="http://schemas.microsoft.com/office/drawing/2014/main" id="{33258ADE-62B3-C1EF-738F-4FC135B39872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2090" y="3594912"/>
            <a:ext cx="4096970" cy="283544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8F634C7-98AE-026D-9A84-7F043753EB88}"/>
              </a:ext>
            </a:extLst>
          </p:cNvPr>
          <p:cNvSpPr txBox="1"/>
          <p:nvPr/>
        </p:nvSpPr>
        <p:spPr>
          <a:xfrm>
            <a:off x="4870183" y="1656257"/>
            <a:ext cx="61601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30 séances privées</a:t>
            </a:r>
          </a:p>
          <a:p>
            <a:endParaRPr lang="fr-FR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fr-FR" dirty="0">
                <a:latin typeface="Open Sans" pitchFamily="2" charset="0"/>
                <a:ea typeface="Open Sans" pitchFamily="2" charset="0"/>
                <a:cs typeface="Open Sans" pitchFamily="2" charset="0"/>
              </a:rPr>
              <a:t>2 « cours » de nivologie</a:t>
            </a:r>
          </a:p>
          <a:p>
            <a:endParaRPr lang="fr-FR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fr-FR" dirty="0">
                <a:latin typeface="Open Sans" pitchFamily="2" charset="0"/>
                <a:ea typeface="Open Sans" pitchFamily="2" charset="0"/>
                <a:cs typeface="Open Sans" pitchFamily="2" charset="0"/>
              </a:rPr>
              <a:t>900 personnes 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A326DBE-9D48-7528-37B4-C91165090FA9}"/>
              </a:ext>
            </a:extLst>
          </p:cNvPr>
          <p:cNvSpPr txBox="1"/>
          <p:nvPr/>
        </p:nvSpPr>
        <p:spPr>
          <a:xfrm>
            <a:off x="4870183" y="1099999"/>
            <a:ext cx="6160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Open Sans" pitchFamily="2" charset="0"/>
                <a:ea typeface="Open Sans" pitchFamily="2" charset="0"/>
                <a:cs typeface="Open Sans" pitchFamily="2" charset="0"/>
              </a:rPr>
              <a:t>6 projections publiques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5859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02B62-ABBE-9646-9B01-CBC478517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47807365-9009-A213-40C3-9718506505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322660-CC87-E49D-AA3E-64440631D2AF}"/>
              </a:ext>
            </a:extLst>
          </p:cNvPr>
          <p:cNvSpPr txBox="1"/>
          <p:nvPr/>
        </p:nvSpPr>
        <p:spPr>
          <a:xfrm>
            <a:off x="6409991" y="262741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Pour tout public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10A998A-ABA8-F043-86B7-28C4CA4F9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53" y="0"/>
            <a:ext cx="6484833" cy="6858000"/>
          </a:xfrm>
          <a:prstGeom prst="rect">
            <a:avLst/>
          </a:prstGeom>
        </p:spPr>
      </p:pic>
      <p:pic>
        <p:nvPicPr>
          <p:cNvPr id="11" name="image27.png">
            <a:extLst>
              <a:ext uri="{FF2B5EF4-FFF2-40B4-BE49-F238E27FC236}">
                <a16:creationId xmlns:a16="http://schemas.microsoft.com/office/drawing/2014/main" id="{E50C35C0-C86E-48C3-93EC-888F35EDC08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359127" y="3898699"/>
            <a:ext cx="3196590" cy="2338705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</p:pic>
      <p:pic>
        <p:nvPicPr>
          <p:cNvPr id="12" name="image5.png">
            <a:extLst>
              <a:ext uri="{FF2B5EF4-FFF2-40B4-BE49-F238E27FC236}">
                <a16:creationId xmlns:a16="http://schemas.microsoft.com/office/drawing/2014/main" id="{9BC6E946-E684-3728-4135-7CD1925D0DE6}"/>
              </a:ext>
            </a:extLst>
          </p:cNvPr>
          <p:cNvPicPr/>
          <p:nvPr/>
        </p:nvPicPr>
        <p:blipFill>
          <a:blip r:embed="rId5"/>
          <a:srcRect t="38352"/>
          <a:stretch>
            <a:fillRect/>
          </a:stretch>
        </p:blipFill>
        <p:spPr>
          <a:xfrm>
            <a:off x="6629407" y="1034716"/>
            <a:ext cx="4499810" cy="2243388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170283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701E9-E879-C340-4B01-FE7FBCB1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E01A0F74-BCBC-7A58-2DAF-1E5F7751AB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CE2E5D6-0ABE-5D54-43E1-C5F8AF5DA0D4}"/>
              </a:ext>
            </a:extLst>
          </p:cNvPr>
          <p:cNvSpPr txBox="1"/>
          <p:nvPr/>
        </p:nvSpPr>
        <p:spPr>
          <a:xfrm>
            <a:off x="105444" y="3499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Partenariat avec Météo France</a:t>
            </a:r>
          </a:p>
        </p:txBody>
      </p:sp>
      <p:pic>
        <p:nvPicPr>
          <p:cNvPr id="5" name="image14.png">
            <a:extLst>
              <a:ext uri="{FF2B5EF4-FFF2-40B4-BE49-F238E27FC236}">
                <a16:creationId xmlns:a16="http://schemas.microsoft.com/office/drawing/2014/main" id="{E7B3270D-B7FA-EEE2-1220-F55268C6320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66429" y="1284665"/>
            <a:ext cx="2787650" cy="3719830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</p:pic>
      <p:pic>
        <p:nvPicPr>
          <p:cNvPr id="6" name="image24.png">
            <a:extLst>
              <a:ext uri="{FF2B5EF4-FFF2-40B4-BE49-F238E27FC236}">
                <a16:creationId xmlns:a16="http://schemas.microsoft.com/office/drawing/2014/main" id="{CCA73548-6F3A-51DE-04AD-8407FFF47BC1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430304" y="1284665"/>
            <a:ext cx="2771140" cy="3729355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</p:pic>
      <p:pic>
        <p:nvPicPr>
          <p:cNvPr id="7" name="image28.png">
            <a:extLst>
              <a:ext uri="{FF2B5EF4-FFF2-40B4-BE49-F238E27FC236}">
                <a16:creationId xmlns:a16="http://schemas.microsoft.com/office/drawing/2014/main" id="{82E3EF54-CFE0-2CA7-FA8B-B4DF2C714A64}"/>
              </a:ext>
            </a:extLst>
          </p:cNvPr>
          <p:cNvPicPr/>
          <p:nvPr/>
        </p:nvPicPr>
        <p:blipFill>
          <a:blip r:embed="rId5"/>
          <a:srcRect t="50000" r="50000"/>
          <a:stretch>
            <a:fillRect/>
          </a:stretch>
        </p:blipFill>
        <p:spPr>
          <a:xfrm>
            <a:off x="6722978" y="2779294"/>
            <a:ext cx="4450347" cy="322045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87098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E8663-B6A0-18FA-A2B6-496833FF3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442FB095-5279-DDB4-BEF2-5252E19E9B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" y="0"/>
            <a:ext cx="12192000" cy="6857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253D28-EB89-D20B-7A3F-4287C02FE808}"/>
              </a:ext>
            </a:extLst>
          </p:cNvPr>
          <p:cNvSpPr txBox="1"/>
          <p:nvPr/>
        </p:nvSpPr>
        <p:spPr>
          <a:xfrm>
            <a:off x="0" y="1121141"/>
            <a:ext cx="8478252" cy="4212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0"/>
              </a:spcBef>
              <a:spcAft>
                <a:spcPts val="600"/>
              </a:spcAft>
              <a:buNone/>
            </a:pPr>
            <a:r>
              <a:rPr lang="fr-FR" sz="3200" kern="0" dirty="0">
                <a:effectLst/>
                <a:latin typeface="Arial" panose="020B0604020202020204" pitchFamily="34" charset="0"/>
              </a:rPr>
              <a:t>Ancrage territorial </a:t>
            </a:r>
          </a:p>
          <a:p>
            <a:pPr>
              <a:lnSpc>
                <a:spcPct val="115000"/>
              </a:lnSpc>
              <a:buNone/>
            </a:pPr>
            <a:r>
              <a:rPr lang="fr-F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algn="just">
              <a:lnSpc>
                <a:spcPct val="115000"/>
              </a:lnSpc>
              <a:buNone/>
            </a:pPr>
            <a:endParaRPr lang="fr-F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fr-F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Exemple de sollicitations  : </a:t>
            </a:r>
          </a:p>
          <a:p>
            <a:pPr algn="just">
              <a:lnSpc>
                <a:spcPct val="115000"/>
              </a:lnSpc>
              <a:buNone/>
            </a:pPr>
            <a:r>
              <a:rPr lang="fr-F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fr-FR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L'École d’Aiguilles 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fr-FR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Les “Olympiades” avec le collège de Guillestre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fr-FR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Météo-France 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fr-FR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L’UCPA pour des cours de nivologies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fr-FR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Plusieurs agences de randonnée pour des interventions en salle et sur le terrain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fr-FR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 gestionnaire du domaine nordique du Queyras </a:t>
            </a:r>
            <a:r>
              <a:rPr lang="fr-FR" dirty="0">
                <a:latin typeface="Arial" panose="020B0604020202020204" pitchFamily="34" charset="0"/>
                <a:ea typeface="Arial" panose="020B0604020202020204" pitchFamily="34" charset="0"/>
              </a:rPr>
              <a:t>pour les</a:t>
            </a:r>
            <a:r>
              <a:rPr lang="fr-FR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« intégrales »</a:t>
            </a:r>
          </a:p>
        </p:txBody>
      </p:sp>
      <p:pic>
        <p:nvPicPr>
          <p:cNvPr id="6" name="image18.jpg">
            <a:extLst>
              <a:ext uri="{FF2B5EF4-FFF2-40B4-BE49-F238E27FC236}">
                <a16:creationId xmlns:a16="http://schemas.microsoft.com/office/drawing/2014/main" id="{52F6BFD6-BD06-A08D-EA32-7B95D9998F9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933666" y="1486701"/>
            <a:ext cx="3170102" cy="216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5.png">
            <a:extLst>
              <a:ext uri="{FF2B5EF4-FFF2-40B4-BE49-F238E27FC236}">
                <a16:creationId xmlns:a16="http://schemas.microsoft.com/office/drawing/2014/main" id="{E48D5B53-85FB-0102-671E-FB80EBC0CBF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933667" y="3785937"/>
            <a:ext cx="3170102" cy="2849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3083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0638C-A0BD-A6AF-AB67-40CA746C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8474488B-E568-C874-27CD-8E7BE168DE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C16BE6-3C21-095B-E9CB-D920F49D32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36"/>
            <a:ext cx="7786255" cy="47261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9918D8-9326-963A-DD2F-7D50925507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364" y="2719180"/>
            <a:ext cx="4860056" cy="40279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C6F8F4-5AE6-3CD8-A001-FF19ACD020D2}"/>
              </a:ext>
            </a:extLst>
          </p:cNvPr>
          <p:cNvSpPr txBox="1"/>
          <p:nvPr/>
        </p:nvSpPr>
        <p:spPr>
          <a:xfrm>
            <a:off x="7340600" y="5075996"/>
            <a:ext cx="191135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FR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Ecogardes saisonniers au Parc naturel régional du Queyras</a:t>
            </a:r>
          </a:p>
          <a:p>
            <a:endParaRPr lang="fr-FR" sz="1200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Daniel FRETTER &amp; Alexis BELMONT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D457BC-9A14-AEB4-1565-A91645BD1581}"/>
              </a:ext>
            </a:extLst>
          </p:cNvPr>
          <p:cNvSpPr txBox="1"/>
          <p:nvPr/>
        </p:nvSpPr>
        <p:spPr>
          <a:xfrm>
            <a:off x="715044" y="5499702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Présence numérique – réseaux sociaux</a:t>
            </a:r>
          </a:p>
        </p:txBody>
      </p:sp>
    </p:spTree>
    <p:extLst>
      <p:ext uri="{BB962C8B-B14F-4D97-AF65-F5344CB8AC3E}">
        <p14:creationId xmlns:p14="http://schemas.microsoft.com/office/powerpoint/2010/main" val="3466820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A431D-57D3-4A52-FA4F-A3FE56CE8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6FA1CCE-8216-4028-0A54-5EA9809B4CF0}"/>
              </a:ext>
            </a:extLst>
          </p:cNvPr>
          <p:cNvSpPr txBox="1"/>
          <p:nvPr/>
        </p:nvSpPr>
        <p:spPr>
          <a:xfrm>
            <a:off x="-87596" y="1185694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Site internet du Parc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D9D98B-1CC8-F90F-35ED-E9DFF3DBC2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9134" cy="43872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EEAB7EA-FAB3-1627-41B3-0D6780794A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927" y="2470727"/>
            <a:ext cx="7243382" cy="438727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5F396AF-7477-3983-EAC5-11CCA5E3A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6101" y="0"/>
            <a:ext cx="3265899" cy="542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94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F7AF6-37FC-DBF7-6028-4E5D3742B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571A8F56-987A-D70B-E106-427E92BE21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B5828D-F2FF-58A5-1D1F-15D209A45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3505" cy="49570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C9670F6-A431-8922-7D9A-F31264299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565" y="2358189"/>
            <a:ext cx="5797052" cy="44998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434DADF-D85D-6764-145D-147C400FB740}"/>
              </a:ext>
            </a:extLst>
          </p:cNvPr>
          <p:cNvSpPr txBox="1"/>
          <p:nvPr/>
        </p:nvSpPr>
        <p:spPr>
          <a:xfrm>
            <a:off x="191397" y="5368087"/>
            <a:ext cx="61601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 publications</a:t>
            </a:r>
          </a:p>
          <a:p>
            <a:endParaRPr lang="fr-FR" sz="1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fr-FR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3500 vues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628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B09087-60BB-E39F-8634-55E7941EF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2" b="59"/>
          <a:stretch>
            <a:fillRect/>
          </a:stretch>
        </p:blipFill>
        <p:spPr>
          <a:xfrm>
            <a:off x="-1" y="0"/>
            <a:ext cx="12218177" cy="70986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E70688F-FA20-2B9D-8D67-5B3C110AABCE}"/>
              </a:ext>
            </a:extLst>
          </p:cNvPr>
          <p:cNvSpPr txBox="1"/>
          <p:nvPr/>
        </p:nvSpPr>
        <p:spPr>
          <a:xfrm>
            <a:off x="5622758" y="5735052"/>
            <a:ext cx="6136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2060"/>
                </a:solidFill>
              </a:rPr>
              <a:t>Merci de votre attention !!!</a:t>
            </a:r>
          </a:p>
        </p:txBody>
      </p:sp>
    </p:spTree>
    <p:extLst>
      <p:ext uri="{BB962C8B-B14F-4D97-AF65-F5344CB8AC3E}">
        <p14:creationId xmlns:p14="http://schemas.microsoft.com/office/powerpoint/2010/main" val="2696858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A8C09-59AC-D560-C5DF-11C37ADD0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718BC538-0176-7107-DD8A-A66F6A68B5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5456"/>
            <a:ext cx="12192000" cy="685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83EF44D-4A7D-D93D-92CA-F601ED3AD8A9}"/>
              </a:ext>
            </a:extLst>
          </p:cNvPr>
          <p:cNvSpPr txBox="1"/>
          <p:nvPr/>
        </p:nvSpPr>
        <p:spPr>
          <a:xfrm>
            <a:off x="5821680" y="2842428"/>
            <a:ext cx="66954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 Page de garde avec un code couleur</a:t>
            </a:r>
          </a:p>
          <a:p>
            <a:pPr marL="342900" indent="-342900" algn="l">
              <a:buFontTx/>
              <a:buChar char="-"/>
            </a:pPr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Symboles du Papy Queyras qui raconte et son ami </a:t>
            </a:r>
            <a:r>
              <a:rPr lang="fr-FR" sz="2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Légibus</a:t>
            </a:r>
            <a:endParaRPr lang="fr-FR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endParaRPr lang="fr-FR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537EAC-5BBF-D3C9-4104-32569B691A34}"/>
              </a:ext>
            </a:extLst>
          </p:cNvPr>
          <p:cNvSpPr txBox="1"/>
          <p:nvPr/>
        </p:nvSpPr>
        <p:spPr>
          <a:xfrm>
            <a:off x="2773680" y="982085"/>
            <a:ext cx="702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L’histoire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Kamishibaï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« théâtre de papier »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239FE4-A792-4244-A0F8-EDFCBDDFD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24" y="2323803"/>
            <a:ext cx="4866593" cy="32973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560186-E468-2425-E77E-29F529482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120" y="4483135"/>
            <a:ext cx="4409872" cy="218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97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81706-51BB-6B7F-174D-FAC6924CC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29FE123B-E99F-A94B-058D-6B8A6B5838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6705188-4323-D76F-4C5D-9F5B135E1AE6}"/>
              </a:ext>
            </a:extLst>
          </p:cNvPr>
          <p:cNvSpPr txBox="1"/>
          <p:nvPr/>
        </p:nvSpPr>
        <p:spPr>
          <a:xfrm>
            <a:off x="686125" y="5577839"/>
            <a:ext cx="66954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 Recto : illustration dédiée au public</a:t>
            </a:r>
          </a:p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 Verso : texte de l’histoire</a:t>
            </a:r>
          </a:p>
          <a:p>
            <a:pPr algn="l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EAE211D-C5EB-523E-4CCA-7C7338CC7A5E}"/>
              </a:ext>
            </a:extLst>
          </p:cNvPr>
          <p:cNvSpPr txBox="1"/>
          <p:nvPr/>
        </p:nvSpPr>
        <p:spPr>
          <a:xfrm>
            <a:off x="2773680" y="982085"/>
            <a:ext cx="702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L’histoire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Kamishibaï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« théâtre de papier »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C947BD-A563-92CF-80F2-86AEB1B61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25" y="2357702"/>
            <a:ext cx="4357991" cy="30007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A599A26-B929-4D2B-064C-B83CCF02A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24621"/>
            <a:ext cx="4663440" cy="31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27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41A17-F447-8507-F896-797562888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B38CC06A-A32B-ABAD-F474-39D85A7F7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2E45EA9-FDE6-9EBD-4403-2472A550F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520" y="0"/>
            <a:ext cx="8696960" cy="684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35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37548-20BE-A1E5-12EB-011DF0487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BBE5E94B-546C-2381-ED1E-6D5CD010D9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1FF4EA-FE62-7AE0-861C-50553B3D3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26" y="1344370"/>
            <a:ext cx="8801744" cy="395914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FB7F42A-0149-8E10-E266-575E2E7D272A}"/>
              </a:ext>
            </a:extLst>
          </p:cNvPr>
          <p:cNvSpPr txBox="1"/>
          <p:nvPr/>
        </p:nvSpPr>
        <p:spPr>
          <a:xfrm>
            <a:off x="6436150" y="5726816"/>
            <a:ext cx="6695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Extrait du Guide d’utilisation</a:t>
            </a:r>
          </a:p>
          <a:p>
            <a:pPr algn="l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40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2243B-1659-7A26-B0AA-0406473D6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462876C5-2FFE-F2FE-A062-5EF6A0120F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D925E39-1644-C602-D602-1C742192377D}"/>
              </a:ext>
            </a:extLst>
          </p:cNvPr>
          <p:cNvSpPr txBox="1"/>
          <p:nvPr/>
        </p:nvSpPr>
        <p:spPr>
          <a:xfrm>
            <a:off x="7025430" y="6263156"/>
            <a:ext cx="6695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Extrait du Guide d’utilisation</a:t>
            </a:r>
          </a:p>
          <a:p>
            <a:pPr algn="l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0FEC42-D118-0E19-4036-5486154A8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514" y="2157809"/>
            <a:ext cx="10900971" cy="37045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46807D4-30B4-2F9B-D00E-9AB77C5837BB}"/>
              </a:ext>
            </a:extLst>
          </p:cNvPr>
          <p:cNvSpPr txBox="1"/>
          <p:nvPr/>
        </p:nvSpPr>
        <p:spPr>
          <a:xfrm>
            <a:off x="2672080" y="924463"/>
            <a:ext cx="702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Fiches techniques</a:t>
            </a:r>
          </a:p>
        </p:txBody>
      </p:sp>
    </p:spTree>
    <p:extLst>
      <p:ext uri="{BB962C8B-B14F-4D97-AF65-F5344CB8AC3E}">
        <p14:creationId xmlns:p14="http://schemas.microsoft.com/office/powerpoint/2010/main" val="14854666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1469</Words>
  <Application>Microsoft Office PowerPoint</Application>
  <PresentationFormat>Grand écran</PresentationFormat>
  <Paragraphs>237</Paragraphs>
  <Slides>48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5" baseType="lpstr">
      <vt:lpstr>Arial</vt:lpstr>
      <vt:lpstr>Arial MT</vt:lpstr>
      <vt:lpstr>Calibri</vt:lpstr>
      <vt:lpstr>Calibri Light</vt:lpstr>
      <vt:lpstr>Montserrat Black</vt:lpstr>
      <vt:lpstr>Open Sans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CARTIER</dc:creator>
  <cp:lastModifiedBy>Berengere Charnay</cp:lastModifiedBy>
  <cp:revision>61</cp:revision>
  <dcterms:created xsi:type="dcterms:W3CDTF">2018-11-07T15:10:00Z</dcterms:created>
  <dcterms:modified xsi:type="dcterms:W3CDTF">2026-06-16T15:01:39Z</dcterms:modified>
</cp:coreProperties>
</file>