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2" r:id="rId2"/>
    <p:sldId id="272" r:id="rId3"/>
    <p:sldId id="265" r:id="rId4"/>
    <p:sldId id="273" r:id="rId5"/>
    <p:sldId id="288" r:id="rId6"/>
    <p:sldId id="268" r:id="rId7"/>
    <p:sldId id="260" r:id="rId8"/>
    <p:sldId id="278" r:id="rId9"/>
    <p:sldId id="274" r:id="rId10"/>
    <p:sldId id="275" r:id="rId11"/>
    <p:sldId id="276" r:id="rId12"/>
    <p:sldId id="277" r:id="rId13"/>
    <p:sldId id="279" r:id="rId14"/>
    <p:sldId id="281" r:id="rId15"/>
    <p:sldId id="282" r:id="rId16"/>
    <p:sldId id="286" r:id="rId17"/>
    <p:sldId id="287" r:id="rId18"/>
    <p:sldId id="283" r:id="rId19"/>
    <p:sldId id="284" r:id="rId20"/>
    <p:sldId id="285" r:id="rId21"/>
    <p:sldId id="271" r:id="rId22"/>
    <p:sldId id="259" r:id="rId2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263"/>
    <a:srgbClr val="636362"/>
    <a:srgbClr val="A5A6A5"/>
    <a:srgbClr val="ECA100"/>
    <a:srgbClr val="474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92"/>
  </p:normalViewPr>
  <p:slideViewPr>
    <p:cSldViewPr snapToGrid="0" snapToObjects="1">
      <p:cViewPr varScale="1">
        <p:scale>
          <a:sx n="106" d="100"/>
          <a:sy n="106" d="100"/>
        </p:scale>
        <p:origin x="192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4368" y="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clutoff/Documents/CL-DossierEnCours/Enseignement/Enseignements%20Methodo/UE%20CTIG-L2/CTIG2_2020_21/LesSeances/Seance8/ExempleClaix/Claix2010_Mena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/>
              <a:t>Menaces pour la ville de Claix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Menace 1</c:v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Menacen°1!$A$1302:$A$1310</c:f>
              <c:strCache>
                <c:ptCount val="9"/>
                <c:pt idx="0">
                  <c:v>Industriels</c:v>
                </c:pt>
                <c:pt idx="1">
                  <c:v>Inondations</c:v>
                </c:pt>
                <c:pt idx="2">
                  <c:v>Effondrements</c:v>
                </c:pt>
                <c:pt idx="3">
                  <c:v>Rupt barrage</c:v>
                </c:pt>
                <c:pt idx="4">
                  <c:v>Séisme</c:v>
                </c:pt>
                <c:pt idx="5">
                  <c:v>TMD</c:v>
                </c:pt>
                <c:pt idx="6">
                  <c:v>Autres RN</c:v>
                </c:pt>
                <c:pt idx="7">
                  <c:v>Autres risques</c:v>
                </c:pt>
                <c:pt idx="8">
                  <c:v>Non réponses</c:v>
                </c:pt>
              </c:strCache>
            </c:strRef>
          </c:cat>
          <c:val>
            <c:numRef>
              <c:f>Menacen°1!$C$1302:$C$1310</c:f>
              <c:numCache>
                <c:formatCode>0%</c:formatCode>
                <c:ptCount val="9"/>
                <c:pt idx="0">
                  <c:v>0.55693069306930698</c:v>
                </c:pt>
                <c:pt idx="1">
                  <c:v>0.18564356435643564</c:v>
                </c:pt>
                <c:pt idx="2">
                  <c:v>0.10148514851485149</c:v>
                </c:pt>
                <c:pt idx="3">
                  <c:v>5.6930693069306933E-2</c:v>
                </c:pt>
                <c:pt idx="4">
                  <c:v>2.9702970297029702E-2</c:v>
                </c:pt>
                <c:pt idx="5">
                  <c:v>1.4851485148514851E-2</c:v>
                </c:pt>
                <c:pt idx="6">
                  <c:v>2.2277227722772276E-2</c:v>
                </c:pt>
                <c:pt idx="7">
                  <c:v>2.2277227722772276E-2</c:v>
                </c:pt>
                <c:pt idx="8">
                  <c:v>9.9009900990099011E-3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8A-F540-B645-DB9AD4D36C11}"/>
            </c:ext>
          </c:extLst>
        </c:ser>
        <c:ser>
          <c:idx val="1"/>
          <c:order val="1"/>
          <c:tx>
            <c:v>Menace 2</c:v>
          </c:tx>
          <c:spPr>
            <a:gradFill rotWithShape="0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Menacen°1!$A$1302:$A$1310</c:f>
              <c:strCache>
                <c:ptCount val="9"/>
                <c:pt idx="0">
                  <c:v>Industriels</c:v>
                </c:pt>
                <c:pt idx="1">
                  <c:v>Inondations</c:v>
                </c:pt>
                <c:pt idx="2">
                  <c:v>Effondrements</c:v>
                </c:pt>
                <c:pt idx="3">
                  <c:v>Rupt barrage</c:v>
                </c:pt>
                <c:pt idx="4">
                  <c:v>Séisme</c:v>
                </c:pt>
                <c:pt idx="5">
                  <c:v>TMD</c:v>
                </c:pt>
                <c:pt idx="6">
                  <c:v>Autres RN</c:v>
                </c:pt>
                <c:pt idx="7">
                  <c:v>Autres risques</c:v>
                </c:pt>
                <c:pt idx="8">
                  <c:v>Non réponses</c:v>
                </c:pt>
              </c:strCache>
            </c:strRef>
          </c:cat>
          <c:val>
            <c:numRef>
              <c:f>Menacen°1!$E$1302:$E$1310</c:f>
              <c:numCache>
                <c:formatCode>0%</c:formatCode>
                <c:ptCount val="9"/>
                <c:pt idx="0">
                  <c:v>0.17574257425742573</c:v>
                </c:pt>
                <c:pt idx="1">
                  <c:v>0.22277227722772278</c:v>
                </c:pt>
                <c:pt idx="2">
                  <c:v>0.17574257425742573</c:v>
                </c:pt>
                <c:pt idx="3">
                  <c:v>0.12623762376237624</c:v>
                </c:pt>
                <c:pt idx="4">
                  <c:v>9.1584158415841582E-2</c:v>
                </c:pt>
                <c:pt idx="5">
                  <c:v>6.1881188118811881E-2</c:v>
                </c:pt>
                <c:pt idx="6">
                  <c:v>6.4356435643564358E-2</c:v>
                </c:pt>
                <c:pt idx="7">
                  <c:v>2.7227722772277228E-2</c:v>
                </c:pt>
                <c:pt idx="8">
                  <c:v>5.4455445544554455E-2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8A-F540-B645-DB9AD4D36C11}"/>
            </c:ext>
          </c:extLst>
        </c:ser>
        <c:ser>
          <c:idx val="2"/>
          <c:order val="2"/>
          <c:tx>
            <c:v>Menace 3</c:v>
          </c:tx>
          <c:spPr>
            <a:gradFill rotWithShape="0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Menacen°1!$A$1302:$A$1310</c:f>
              <c:strCache>
                <c:ptCount val="9"/>
                <c:pt idx="0">
                  <c:v>Industriels</c:v>
                </c:pt>
                <c:pt idx="1">
                  <c:v>Inondations</c:v>
                </c:pt>
                <c:pt idx="2">
                  <c:v>Effondrements</c:v>
                </c:pt>
                <c:pt idx="3">
                  <c:v>Rupt barrage</c:v>
                </c:pt>
                <c:pt idx="4">
                  <c:v>Séisme</c:v>
                </c:pt>
                <c:pt idx="5">
                  <c:v>TMD</c:v>
                </c:pt>
                <c:pt idx="6">
                  <c:v>Autres RN</c:v>
                </c:pt>
                <c:pt idx="7">
                  <c:v>Autres risques</c:v>
                </c:pt>
                <c:pt idx="8">
                  <c:v>Non réponses</c:v>
                </c:pt>
              </c:strCache>
            </c:strRef>
          </c:cat>
          <c:val>
            <c:numRef>
              <c:f>Menacen°1!$G$1302:$G$1310</c:f>
              <c:numCache>
                <c:formatCode>0%</c:formatCode>
                <c:ptCount val="9"/>
                <c:pt idx="0">
                  <c:v>7.6732673267326731E-2</c:v>
                </c:pt>
                <c:pt idx="1">
                  <c:v>0.12871287128712872</c:v>
                </c:pt>
                <c:pt idx="2">
                  <c:v>0.12623762376237624</c:v>
                </c:pt>
                <c:pt idx="3">
                  <c:v>0.16336633663366337</c:v>
                </c:pt>
                <c:pt idx="4">
                  <c:v>0.10396039603960396</c:v>
                </c:pt>
                <c:pt idx="5">
                  <c:v>8.6633663366336627E-2</c:v>
                </c:pt>
                <c:pt idx="6">
                  <c:v>9.9009900990099015E-2</c:v>
                </c:pt>
                <c:pt idx="7">
                  <c:v>8.6633663366336627E-2</c:v>
                </c:pt>
                <c:pt idx="8">
                  <c:v>0.12871287128712872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8A-F540-B645-DB9AD4D36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127970112"/>
        <c:axId val="1"/>
      </c:barChart>
      <c:catAx>
        <c:axId val="112797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% cumulés des 3 phénomènes menaçants</a:t>
                </a:r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279701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C2395-9F4B-F04C-8F61-8BFE0F7DD209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E3AD5-D0A6-C74E-B397-F5C63C08A2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430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4FB5F-DFC0-B84D-8C50-A107533AE6E8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D981F-F053-864C-9092-F2B9117EBB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12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D981F-F053-864C-9092-F2B9117EBB6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473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54088-AD2D-B0DC-6A08-F29BD0CFF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2E01F15-06C6-B875-E6EF-356A7BBB9D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6B761FC-7021-2B23-D4AB-70040C5D6A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10EDF7-0E39-C06B-0AF3-CB19C17525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D981F-F053-864C-9092-F2B9117EBB6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913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19FF2-1CFE-BC6D-5F6C-A33DAD072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7BE5591-0085-A05E-F3E4-1FD45FE671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1A8CD54-3B62-D7A7-0DB5-EA21715B7F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7BF2A6-B2B9-3F46-03D0-32B80DE439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D981F-F053-864C-9092-F2B9117EBB6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010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D981F-F053-864C-9092-F2B9117EBB6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986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16F81-5060-A4B1-9BDF-9238BFB5D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A326218-387F-F94D-DBEA-F6C04F9D81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98A6AB0-86FE-C441-DFB3-6465F32F9F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29D144-8AAC-F68C-7EE2-48DC26B75F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D981F-F053-864C-9092-F2B9117EBB6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206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C1A7B-EA95-6C53-AD02-859F3CCD9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143BFF0-075E-38F3-6149-32D4FFB835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E10BC6E-9B94-08C7-C7B8-6697EF9EA3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41D460-3794-5FA9-BC65-2F290E99DB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D981F-F053-864C-9092-F2B9117EBB6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723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AFB8A-B19D-D58B-7FC6-FF604D0A2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5059BA8-5F7C-A7BD-44E3-B277562742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171F6C0-5E23-1CEC-F2C8-E00139C47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8F6C11-2135-D570-45FD-8692549B19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D981F-F053-864C-9092-F2B9117EBB6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530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92564-69E7-B1BD-9CE2-94F7F8E23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EE77302-B908-8383-125D-90B812B7D5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972E787-6496-B032-AFE8-BDC1DF5579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2E1083-EC1C-2A94-649A-001344631E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D981F-F053-864C-9092-F2B9117EBB6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177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A2E4D-4215-9937-DDE9-886D6D006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0B11304-DBBC-3B81-7221-393F5698F3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1ABEDF6-21C2-7E55-27D1-07C1E89FA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4D4E4F-33D3-C9ED-341F-F55E8EFC8A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D981F-F053-864C-9092-F2B9117EBB6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17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A98AF-3A1A-11EE-53C9-0B0E27B08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075FA5F-D274-1C5C-471F-84FFB1CDF6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7C47E7D-BC01-27B8-DDA5-355E7E3C1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8EAA81-E630-6831-FA82-04535BF0ED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D981F-F053-864C-9092-F2B9117EBB6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113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1A75A-3548-E0B5-4331-8AACBC480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64EB156-A44D-62CD-6DFD-41C240CF7F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B2BB09A-D45B-4BD4-C372-4BE5CCA68C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A3EFF3-465D-AA63-C99A-05C4CA5C21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D981F-F053-864C-9092-F2B9117EBB6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37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_PACTE_PNG_BLAN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357" y="259034"/>
            <a:ext cx="1538134" cy="4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8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 userDrawn="1"/>
        </p:nvSpPr>
        <p:spPr>
          <a:xfrm>
            <a:off x="326822" y="6434263"/>
            <a:ext cx="36510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i="0" u="none" strike="noStrike" kern="1200" baseline="0" dirty="0">
                <a:solidFill>
                  <a:schemeClr val="accent6"/>
                </a:solidFill>
                <a:latin typeface="Verdana"/>
                <a:ea typeface="+mn-ea"/>
                <a:cs typeface="Verdana"/>
              </a:rPr>
              <a:t>PACTE</a:t>
            </a:r>
            <a:r>
              <a:rPr lang="fr-FR" sz="1000" b="1" i="0" u="none" strike="noStrike" kern="1200" baseline="0" dirty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 </a:t>
            </a:r>
            <a:r>
              <a:rPr lang="fr-FR" sz="1000" b="0" i="0" u="none" strike="noStrike" kern="1200" baseline="0" dirty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TITRE DU DOCUMENT AVRIL 2017</a:t>
            </a:r>
            <a:endParaRPr lang="fr-FR" sz="1000" b="0" i="0" u="none" strike="noStrike" kern="1200" baseline="30000" dirty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5033052" y="6434263"/>
            <a:ext cx="36510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i="0" u="none" strike="noStrike" kern="1200" baseline="0" dirty="0">
                <a:solidFill>
                  <a:srgbClr val="ECA100"/>
                </a:solidFill>
                <a:latin typeface="Verdana"/>
                <a:ea typeface="+mn-ea"/>
                <a:cs typeface="Verdana"/>
              </a:rPr>
              <a:t>| PAGE </a:t>
            </a:r>
            <a:fld id="{12776CC0-5A1A-394E-A041-9D6C3FA2055B}" type="slidenum">
              <a:rPr lang="fr-FR" sz="1000" b="0" i="0" u="none" strike="noStrike" kern="1200" baseline="0" smtClean="0">
                <a:solidFill>
                  <a:srgbClr val="FFFFFF"/>
                </a:solidFill>
                <a:latin typeface="Verdana"/>
                <a:ea typeface="+mn-ea"/>
                <a:cs typeface="Verdana"/>
              </a:rPr>
              <a:t>‹N°›</a:t>
            </a:fld>
            <a:endParaRPr lang="fr-FR" sz="1000" b="0" i="0" u="none" strike="noStrike" kern="1200" baseline="30000" dirty="0">
              <a:solidFill>
                <a:srgbClr val="FFFFFF"/>
              </a:solidFill>
              <a:latin typeface="Verdana"/>
              <a:ea typeface="+mn-ea"/>
              <a:cs typeface="Verdana"/>
            </a:endParaRPr>
          </a:p>
        </p:txBody>
      </p:sp>
      <p:pic>
        <p:nvPicPr>
          <p:cNvPr id="9" name="Image 8" descr="Logo_PACTE_PNG_BLAN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22" y="259034"/>
            <a:ext cx="1538134" cy="4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1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6881091" y="6434263"/>
            <a:ext cx="1803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i="0" u="none" strike="noStrike" kern="1200" baseline="0" dirty="0">
                <a:solidFill>
                  <a:srgbClr val="ECA100"/>
                </a:solidFill>
                <a:latin typeface="Verdana"/>
                <a:ea typeface="+mn-ea"/>
                <a:cs typeface="Verdana"/>
              </a:rPr>
              <a:t>| PAGE </a:t>
            </a:r>
            <a:fld id="{12776CC0-5A1A-394E-A041-9D6C3FA2055B}" type="slidenum">
              <a:rPr lang="fr-FR" sz="1000" b="0" i="0" u="none" strike="noStrike" kern="1200" baseline="0" smtClean="0">
                <a:solidFill>
                  <a:srgbClr val="A5A6A5"/>
                </a:solidFill>
                <a:latin typeface="Verdana"/>
                <a:ea typeface="+mn-ea"/>
                <a:cs typeface="Verdana"/>
              </a:rPr>
              <a:t>‹N°›</a:t>
            </a:fld>
            <a:endParaRPr lang="fr-FR" sz="1000" b="0" i="0" u="none" strike="noStrike" kern="1200" baseline="30000" dirty="0">
              <a:solidFill>
                <a:srgbClr val="A5A6A5"/>
              </a:solidFill>
              <a:latin typeface="Verdana"/>
              <a:ea typeface="+mn-ea"/>
              <a:cs typeface="Verdana"/>
            </a:endParaRPr>
          </a:p>
        </p:txBody>
      </p:sp>
      <p:pic>
        <p:nvPicPr>
          <p:cNvPr id="6" name="Image 5" descr="Logo_PACTE_P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517" y="6381260"/>
            <a:ext cx="1033438" cy="317981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336693" y="6422718"/>
            <a:ext cx="36510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0" i="0" u="none" strike="noStrike" kern="1200" baseline="0" dirty="0">
                <a:solidFill>
                  <a:srgbClr val="474746"/>
                </a:solidFill>
                <a:latin typeface="Verdana"/>
                <a:ea typeface="+mn-ea"/>
                <a:cs typeface="Verdana"/>
              </a:rPr>
              <a:t>Journées techniques GIRN et STEPRIM  </a:t>
            </a:r>
            <a:r>
              <a:rPr lang="fr-FR" sz="1000" b="0" i="0" u="none" strike="noStrike" kern="1200" baseline="0" dirty="0">
                <a:solidFill>
                  <a:srgbClr val="A5A6A5"/>
                </a:solidFill>
                <a:latin typeface="Verdana"/>
                <a:ea typeface="+mn-ea"/>
                <a:cs typeface="Verdana"/>
              </a:rPr>
              <a:t>18</a:t>
            </a:r>
            <a:r>
              <a:rPr lang="fr-FR" sz="1000" b="0" i="0" u="none" strike="noStrike" kern="1200" baseline="0" dirty="0">
                <a:solidFill>
                  <a:srgbClr val="474746"/>
                </a:solidFill>
                <a:latin typeface="Verdana"/>
                <a:ea typeface="+mn-ea"/>
                <a:cs typeface="Verdana"/>
              </a:rPr>
              <a:t> </a:t>
            </a:r>
            <a:r>
              <a:rPr lang="fr-FR" sz="1000" b="0" i="0" u="none" strike="noStrike" kern="1200" baseline="0" dirty="0">
                <a:solidFill>
                  <a:srgbClr val="A5A6A5"/>
                </a:solidFill>
                <a:latin typeface="Verdana"/>
                <a:ea typeface="+mn-ea"/>
                <a:cs typeface="Verdana"/>
              </a:rPr>
              <a:t>JUIN 2026</a:t>
            </a:r>
            <a:endParaRPr lang="fr-FR" sz="1000" b="0" i="0" u="none" strike="noStrike" kern="1200" baseline="30000" dirty="0">
              <a:solidFill>
                <a:srgbClr val="A5A6A5"/>
              </a:solidFill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47319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31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83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2" r:id="rId3"/>
    <p:sldLayoutId id="2147483663" r:id="rId4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6"/>
          <p:cNvSpPr txBox="1">
            <a:spLocks/>
          </p:cNvSpPr>
          <p:nvPr/>
        </p:nvSpPr>
        <p:spPr>
          <a:xfrm>
            <a:off x="679729" y="2067056"/>
            <a:ext cx="7784539" cy="68744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bg1"/>
                </a:solidFill>
                <a:latin typeface="Verdana"/>
                <a:cs typeface="Verdana"/>
              </a:rPr>
              <a:t>Céline LUTOFF</a:t>
            </a:r>
          </a:p>
          <a:p>
            <a:r>
              <a:rPr lang="fr-FR" sz="2000" dirty="0">
                <a:solidFill>
                  <a:schemeClr val="bg1"/>
                </a:solidFill>
                <a:latin typeface="Verdana"/>
                <a:cs typeface="Verdana"/>
              </a:rPr>
              <a:t>Professeur, Université Grenoble Alpes, Laboratoire PACTE</a:t>
            </a:r>
          </a:p>
        </p:txBody>
      </p:sp>
      <p:sp>
        <p:nvSpPr>
          <p:cNvPr id="5" name="Espace réservé du texte 9"/>
          <p:cNvSpPr txBox="1">
            <a:spLocks/>
          </p:cNvSpPr>
          <p:nvPr/>
        </p:nvSpPr>
        <p:spPr>
          <a:xfrm>
            <a:off x="679729" y="818305"/>
            <a:ext cx="7784539" cy="111701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chemeClr val="accent6"/>
                </a:solidFill>
                <a:latin typeface="Verdana"/>
                <a:cs typeface="Verdana"/>
              </a:rPr>
              <a:t>Evaluation des actions d’information préventive auprès de la population : </a:t>
            </a:r>
            <a:r>
              <a:rPr lang="fr-FR" sz="2000" b="1" dirty="0">
                <a:solidFill>
                  <a:schemeClr val="accent6"/>
                </a:solidFill>
                <a:latin typeface="Verdana"/>
                <a:cs typeface="Verdana"/>
              </a:rPr>
              <a:t>exemples de méthodes utilisées dans la recherche</a:t>
            </a:r>
          </a:p>
        </p:txBody>
      </p:sp>
      <p:sp>
        <p:nvSpPr>
          <p:cNvPr id="2" name="Espace réservé du texte 9">
            <a:extLst>
              <a:ext uri="{FF2B5EF4-FFF2-40B4-BE49-F238E27FC236}">
                <a16:creationId xmlns:a16="http://schemas.microsoft.com/office/drawing/2014/main" id="{D560862C-DCDE-6073-A347-3CD27F3E1557}"/>
              </a:ext>
            </a:extLst>
          </p:cNvPr>
          <p:cNvSpPr txBox="1">
            <a:spLocks/>
          </p:cNvSpPr>
          <p:nvPr/>
        </p:nvSpPr>
        <p:spPr>
          <a:xfrm>
            <a:off x="601121" y="5176924"/>
            <a:ext cx="7941757" cy="166162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>
                <a:solidFill>
                  <a:schemeClr val="accent1"/>
                </a:solidFill>
                <a:latin typeface="Verdana"/>
                <a:cs typeface="Verdana"/>
              </a:rPr>
              <a:t>CORESTART/WP3-I</a:t>
            </a:r>
            <a:r>
              <a:rPr lang="fr-FR" sz="1600" b="1" baseline="30000" dirty="0">
                <a:solidFill>
                  <a:schemeClr val="accent1"/>
                </a:solidFill>
                <a:latin typeface="Verdana"/>
                <a:cs typeface="Verdana"/>
              </a:rPr>
              <a:t>2</a:t>
            </a:r>
            <a:r>
              <a:rPr lang="fr-FR" sz="1600" b="1" dirty="0">
                <a:solidFill>
                  <a:schemeClr val="accent1"/>
                </a:solidFill>
                <a:latin typeface="Verdana"/>
                <a:cs typeface="Verdana"/>
              </a:rPr>
              <a:t>PRI : PA0004126 (FEDER-POIA)</a:t>
            </a:r>
          </a:p>
          <a:p>
            <a:pPr algn="ctr"/>
            <a:r>
              <a:rPr lang="fr-FR" sz="1600" b="1" dirty="0">
                <a:solidFill>
                  <a:schemeClr val="accent1"/>
                </a:solidFill>
                <a:latin typeface="Verdana"/>
                <a:cs typeface="Verdana"/>
              </a:rPr>
              <a:t>LabEx </a:t>
            </a:r>
            <a:r>
              <a:rPr lang="fr-FR" sz="1600" b="1" dirty="0" err="1">
                <a:solidFill>
                  <a:schemeClr val="accent1"/>
                </a:solidFill>
                <a:latin typeface="Verdana"/>
                <a:cs typeface="Verdana"/>
              </a:rPr>
              <a:t>DynamiTe</a:t>
            </a:r>
            <a:r>
              <a:rPr lang="fr-FR" sz="1600" b="1" dirty="0">
                <a:solidFill>
                  <a:schemeClr val="accent1"/>
                </a:solidFill>
                <a:latin typeface="Verdana"/>
                <a:cs typeface="Verdana"/>
              </a:rPr>
              <a:t> (ANR-11-LABX-0046) programme « Investissement d’Avenir »</a:t>
            </a:r>
          </a:p>
          <a:p>
            <a:pPr algn="ctr"/>
            <a:r>
              <a:rPr lang="fr-FR" sz="1400" dirty="0">
                <a:solidFill>
                  <a:srgbClr val="646263"/>
                </a:solidFill>
                <a:latin typeface="Verdana"/>
                <a:cs typeface="Verdana"/>
              </a:rPr>
              <a:t>Beck E., Duché S., Revol C., </a:t>
            </a:r>
            <a:r>
              <a:rPr lang="fr-FR" sz="1400" dirty="0" err="1">
                <a:solidFill>
                  <a:srgbClr val="646263"/>
                </a:solidFill>
                <a:latin typeface="Verdana"/>
                <a:cs typeface="Verdana"/>
              </a:rPr>
              <a:t>Granché</a:t>
            </a:r>
            <a:r>
              <a:rPr lang="fr-FR" sz="1400" dirty="0">
                <a:solidFill>
                  <a:srgbClr val="646263"/>
                </a:solidFill>
                <a:latin typeface="Verdana"/>
                <a:cs typeface="Verdana"/>
              </a:rPr>
              <a:t> D., Arnaud A., André-</a:t>
            </a:r>
            <a:r>
              <a:rPr lang="fr-FR" sz="1400" dirty="0" err="1">
                <a:solidFill>
                  <a:srgbClr val="646263"/>
                </a:solidFill>
                <a:latin typeface="Verdana"/>
                <a:cs typeface="Verdana"/>
              </a:rPr>
              <a:t>Poyaud</a:t>
            </a:r>
            <a:r>
              <a:rPr lang="fr-FR" sz="1400" dirty="0">
                <a:solidFill>
                  <a:srgbClr val="646263"/>
                </a:solidFill>
                <a:latin typeface="Verdana"/>
                <a:cs typeface="Verdana"/>
              </a:rPr>
              <a:t> I., Robinet N., </a:t>
            </a:r>
            <a:r>
              <a:rPr lang="fr-FR" sz="1400" dirty="0" err="1">
                <a:solidFill>
                  <a:srgbClr val="646263"/>
                </a:solidFill>
                <a:latin typeface="Verdana"/>
                <a:cs typeface="Verdana"/>
              </a:rPr>
              <a:t>Chionne</a:t>
            </a:r>
            <a:r>
              <a:rPr lang="fr-FR" sz="1400" dirty="0">
                <a:solidFill>
                  <a:srgbClr val="646263"/>
                </a:solidFill>
                <a:latin typeface="Verdana"/>
                <a:cs typeface="Verdana"/>
              </a:rPr>
              <a:t> D., Jacquemet E., </a:t>
            </a:r>
            <a:r>
              <a:rPr lang="fr-FR" sz="1400" dirty="0" err="1">
                <a:solidFill>
                  <a:srgbClr val="646263"/>
                </a:solidFill>
                <a:latin typeface="Verdana"/>
                <a:cs typeface="Verdana"/>
              </a:rPr>
              <a:t>Gaïdatzis</a:t>
            </a:r>
            <a:r>
              <a:rPr lang="fr-FR" sz="1400" dirty="0">
                <a:solidFill>
                  <a:srgbClr val="646263"/>
                </a:solidFill>
                <a:latin typeface="Verdana"/>
                <a:cs typeface="Verdana"/>
              </a:rPr>
              <a:t> C., Servet P., </a:t>
            </a:r>
            <a:r>
              <a:rPr lang="fr-FR" sz="1400" dirty="0" err="1">
                <a:solidFill>
                  <a:srgbClr val="646263"/>
                </a:solidFill>
                <a:latin typeface="Verdana"/>
                <a:cs typeface="Verdana"/>
              </a:rPr>
              <a:t>Borelly</a:t>
            </a:r>
            <a:r>
              <a:rPr lang="fr-FR" sz="1400" dirty="0">
                <a:solidFill>
                  <a:srgbClr val="646263"/>
                </a:solidFill>
                <a:latin typeface="Verdana"/>
                <a:cs typeface="Verdana"/>
              </a:rPr>
              <a:t> A., </a:t>
            </a:r>
            <a:r>
              <a:rPr lang="fr-FR" sz="1400" dirty="0" err="1">
                <a:solidFill>
                  <a:srgbClr val="646263"/>
                </a:solidFill>
                <a:latin typeface="Verdana"/>
                <a:cs typeface="Verdana"/>
              </a:rPr>
              <a:t>Sirot</a:t>
            </a:r>
            <a:r>
              <a:rPr lang="fr-FR" sz="1400" dirty="0">
                <a:solidFill>
                  <a:srgbClr val="646263"/>
                </a:solidFill>
                <a:latin typeface="Verdana"/>
                <a:cs typeface="Verdana"/>
              </a:rPr>
              <a:t> E., Dallons L., </a:t>
            </a:r>
            <a:r>
              <a:rPr lang="fr-FR" sz="1400" dirty="0" err="1">
                <a:solidFill>
                  <a:srgbClr val="646263"/>
                </a:solidFill>
                <a:latin typeface="Verdana"/>
                <a:cs typeface="Verdana"/>
              </a:rPr>
              <a:t>Neuviller</a:t>
            </a:r>
            <a:r>
              <a:rPr lang="fr-FR" sz="1400" dirty="0">
                <a:solidFill>
                  <a:srgbClr val="646263"/>
                </a:solidFill>
                <a:latin typeface="Verdana"/>
                <a:cs typeface="Verdana"/>
              </a:rPr>
              <a:t> L., Aimable L., Blin E., </a:t>
            </a:r>
            <a:r>
              <a:rPr lang="fr-FR" sz="1400" dirty="0" err="1">
                <a:solidFill>
                  <a:srgbClr val="646263"/>
                </a:solidFill>
                <a:latin typeface="Verdana"/>
                <a:cs typeface="Verdana"/>
              </a:rPr>
              <a:t>Bansac</a:t>
            </a:r>
            <a:r>
              <a:rPr lang="fr-FR" sz="1400" dirty="0">
                <a:solidFill>
                  <a:srgbClr val="646263"/>
                </a:solidFill>
                <a:latin typeface="Verdana"/>
                <a:cs typeface="Verdana"/>
              </a:rPr>
              <a:t> L., Banton M., Caropreso Beitia F.</a:t>
            </a:r>
          </a:p>
        </p:txBody>
      </p:sp>
    </p:spTree>
    <p:extLst>
      <p:ext uri="{BB962C8B-B14F-4D97-AF65-F5344CB8AC3E}">
        <p14:creationId xmlns:p14="http://schemas.microsoft.com/office/powerpoint/2010/main" val="1388778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43567-C983-7EF1-16CA-7E7C41D10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58044E7-4AD6-3C61-6E88-1DE7035CE401}"/>
              </a:ext>
            </a:extLst>
          </p:cNvPr>
          <p:cNvSpPr txBox="1"/>
          <p:nvPr/>
        </p:nvSpPr>
        <p:spPr>
          <a:xfrm>
            <a:off x="508000" y="1071416"/>
            <a:ext cx="8184507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/>
              <a:buChar char="•"/>
            </a:pPr>
            <a:r>
              <a:rPr lang="fr-FR" sz="2000" b="1" dirty="0">
                <a:solidFill>
                  <a:srgbClr val="CF007E"/>
                </a:solidFill>
                <a:latin typeface="Verdana"/>
                <a:cs typeface="Verdana"/>
              </a:rPr>
              <a:t>Question sur l’efficience des DICRIM</a:t>
            </a:r>
            <a:endParaRPr lang="fr-FR" sz="2000" dirty="0">
              <a:solidFill>
                <a:srgbClr val="474746"/>
              </a:solidFill>
              <a:latin typeface="Verdana"/>
              <a:cs typeface="Verdana"/>
            </a:endParaRPr>
          </a:p>
          <a:p>
            <a:pPr marL="7200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10 ans après mise en place, comportements à risques restaient importants (AFPCN, 2013)</a:t>
            </a:r>
          </a:p>
          <a:p>
            <a:pPr marL="7200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Victimes d’événements n’avaient pas respecté les consignes de sécurité normalement transmises dans les DICRIM (</a:t>
            </a:r>
            <a:r>
              <a:rPr lang="fr-FR" sz="2000" dirty="0" err="1">
                <a:solidFill>
                  <a:srgbClr val="636362"/>
                </a:solidFill>
                <a:latin typeface="Verdana"/>
                <a:cs typeface="Verdana"/>
              </a:rPr>
              <a:t>Daupras</a:t>
            </a: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 et al. 2015; Vinet et al. 2011)</a:t>
            </a:r>
          </a:p>
          <a:p>
            <a:pPr marL="377100">
              <a:buClr>
                <a:schemeClr val="accent1"/>
              </a:buClr>
            </a:pPr>
            <a:endParaRPr lang="fr-FR" sz="1500" kern="1200" dirty="0">
              <a:solidFill>
                <a:srgbClr val="474746"/>
              </a:solidFill>
              <a:latin typeface="Verdana"/>
              <a:cs typeface="Verdana"/>
            </a:endParaRPr>
          </a:p>
          <a:p>
            <a:pPr marL="342900" indent="-342900">
              <a:buClr>
                <a:schemeClr val="accent1"/>
              </a:buClr>
              <a:buFont typeface="Arial"/>
              <a:buChar char="•"/>
            </a:pPr>
            <a:r>
              <a:rPr lang="fr-FR" sz="2000" b="1" dirty="0">
                <a:solidFill>
                  <a:srgbClr val="CF007E"/>
                </a:solidFill>
                <a:latin typeface="Verdana"/>
                <a:cs typeface="Verdana"/>
              </a:rPr>
              <a:t>Difficulté d’application des connaissances transmises</a:t>
            </a:r>
          </a:p>
          <a:p>
            <a:pPr marL="377100">
              <a:buClr>
                <a:schemeClr val="accent1"/>
              </a:buClr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Limites de la communication exclusivement basée sur la persuasion</a:t>
            </a:r>
          </a:p>
          <a:p>
            <a:pPr marL="1177200" lvl="1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OK pour changer les connaissances</a:t>
            </a:r>
          </a:p>
          <a:p>
            <a:pPr marL="1177200" lvl="1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Ne fonctionne pas pour changer les comportements</a:t>
            </a:r>
          </a:p>
          <a:p>
            <a:pPr marL="377100">
              <a:buClr>
                <a:schemeClr val="accent1"/>
              </a:buClr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 </a:t>
            </a: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«  </a:t>
            </a:r>
            <a:r>
              <a:rPr lang="fr-FR" sz="2000" i="1" dirty="0">
                <a:solidFill>
                  <a:srgbClr val="636362"/>
                </a:solidFill>
                <a:latin typeface="Verdana"/>
                <a:cs typeface="Verdana"/>
              </a:rPr>
              <a:t>il ne suffit pas d’inculquer les bonnes idées pour que les bons comportements se réalisent</a:t>
            </a: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 »</a:t>
            </a:r>
            <a:r>
              <a:rPr lang="fr-FR" sz="2000" i="1" dirty="0">
                <a:solidFill>
                  <a:srgbClr val="636362"/>
                </a:solidFill>
                <a:latin typeface="Verdana"/>
                <a:cs typeface="Verdana"/>
              </a:rPr>
              <a:t> </a:t>
            </a: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(</a:t>
            </a:r>
            <a:r>
              <a:rPr lang="fr-FR" sz="2000" dirty="0" err="1">
                <a:solidFill>
                  <a:srgbClr val="636362"/>
                </a:solidFill>
                <a:latin typeface="Verdana"/>
                <a:cs typeface="Verdana"/>
              </a:rPr>
              <a:t>Eagly</a:t>
            </a: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 et Kulesa, 1997 ; Webb et Sheeran, 2006 ; Weiss et al, 2011)</a:t>
            </a:r>
          </a:p>
          <a:p>
            <a:pPr marL="342900" indent="-342900">
              <a:buClr>
                <a:schemeClr val="accent1"/>
              </a:buClr>
              <a:buFont typeface="Arial"/>
              <a:buChar char="•"/>
            </a:pPr>
            <a:endParaRPr lang="fr-FR" sz="2000" b="1" dirty="0">
              <a:solidFill>
                <a:srgbClr val="CF007E"/>
              </a:solidFill>
              <a:latin typeface="Verdana"/>
              <a:cs typeface="Verdana"/>
            </a:endParaRPr>
          </a:p>
          <a:p>
            <a:pPr marL="342900" indent="-342900">
              <a:buClr>
                <a:schemeClr val="accent1"/>
              </a:buClr>
              <a:buFont typeface="Arial"/>
              <a:buChar char="•"/>
            </a:pPr>
            <a:endParaRPr lang="fr-FR" sz="2000" b="1" dirty="0">
              <a:solidFill>
                <a:srgbClr val="CF007E"/>
              </a:solidFill>
              <a:latin typeface="Verdana"/>
              <a:cs typeface="Verdana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40E2701-47EB-B0D1-6E83-A1A6B2093741}"/>
              </a:ext>
            </a:extLst>
          </p:cNvPr>
          <p:cNvSpPr txBox="1"/>
          <p:nvPr/>
        </p:nvSpPr>
        <p:spPr>
          <a:xfrm>
            <a:off x="410853" y="363530"/>
            <a:ext cx="7913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ECA100"/>
                </a:solidFill>
                <a:latin typeface="Verdana"/>
                <a:cs typeface="Verdana"/>
              </a:rPr>
              <a:t>Constats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BAD69AE-AEAA-6E99-4851-25014CB274CF}"/>
              </a:ext>
            </a:extLst>
          </p:cNvPr>
          <p:cNvCxnSpPr/>
          <p:nvPr/>
        </p:nvCxnSpPr>
        <p:spPr>
          <a:xfrm>
            <a:off x="508000" y="1071416"/>
            <a:ext cx="8087360" cy="0"/>
          </a:xfrm>
          <a:prstGeom prst="line">
            <a:avLst/>
          </a:prstGeom>
          <a:ln w="317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721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333CF-A74C-4DBD-900B-5209875EF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0E2D354-1D49-F910-C613-BB957A4EF04B}"/>
              </a:ext>
            </a:extLst>
          </p:cNvPr>
          <p:cNvSpPr txBox="1"/>
          <p:nvPr/>
        </p:nvSpPr>
        <p:spPr>
          <a:xfrm>
            <a:off x="508000" y="1071416"/>
            <a:ext cx="8184507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/>
              <a:buChar char="•"/>
            </a:pPr>
            <a:r>
              <a:rPr lang="fr-FR" sz="2000" b="1" dirty="0">
                <a:solidFill>
                  <a:srgbClr val="CF007E"/>
                </a:solidFill>
                <a:latin typeface="Verdana"/>
                <a:cs typeface="Verdana"/>
              </a:rPr>
              <a:t>Être informé ne suffit pas pour prendre les bonnes décisions</a:t>
            </a:r>
            <a:endParaRPr lang="fr-FR" sz="2000" dirty="0">
              <a:solidFill>
                <a:srgbClr val="474746"/>
              </a:solidFill>
              <a:latin typeface="Verdana"/>
              <a:cs typeface="Verdana"/>
            </a:endParaRPr>
          </a:p>
          <a:p>
            <a:pPr marL="7200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Plusieurs facteurs : psychologiques, environnementaux, sociologiques, psycho-sociologiques interfèrent dans la prise de décision en situation (CEPRI, 2018)</a:t>
            </a:r>
          </a:p>
          <a:p>
            <a:pPr marL="7200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Rôle majeur de l’expérience passé dans la prise de décision (Lin 2021)</a:t>
            </a:r>
          </a:p>
          <a:p>
            <a:pPr marL="377100">
              <a:buClr>
                <a:schemeClr val="accent1"/>
              </a:buClr>
            </a:pPr>
            <a:endParaRPr lang="fr-FR" sz="1500" kern="1200" dirty="0">
              <a:solidFill>
                <a:srgbClr val="474746"/>
              </a:solidFill>
              <a:latin typeface="Verdana"/>
              <a:cs typeface="Verdana"/>
            </a:endParaRPr>
          </a:p>
          <a:p>
            <a:pPr marL="342900" indent="-342900">
              <a:buClr>
                <a:schemeClr val="accent1"/>
              </a:buClr>
              <a:buFont typeface="Arial"/>
              <a:buChar char="•"/>
            </a:pPr>
            <a:r>
              <a:rPr lang="fr-FR" sz="2000" b="1" dirty="0">
                <a:solidFill>
                  <a:srgbClr val="CF007E"/>
                </a:solidFill>
                <a:latin typeface="Verdana"/>
                <a:cs typeface="Verdana"/>
              </a:rPr>
              <a:t>Rôle majeur des normes sociales dans la prise de décision</a:t>
            </a:r>
          </a:p>
          <a:p>
            <a:pPr marL="377100">
              <a:buClr>
                <a:schemeClr val="accent1"/>
              </a:buClr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« Comportements et pratiques courantes » (Miller and</a:t>
            </a:r>
          </a:p>
          <a:p>
            <a:pPr marL="377100">
              <a:buClr>
                <a:schemeClr val="accent1"/>
              </a:buClr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Prentice 2016, in Lim, 2022)</a:t>
            </a:r>
          </a:p>
          <a:p>
            <a:pPr marL="1177200" lvl="1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Pratiques les plus fréquentes dans un groupe (normes descriptives)</a:t>
            </a:r>
          </a:p>
          <a:p>
            <a:pPr marL="1177200" lvl="1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Approbation / </a:t>
            </a:r>
            <a:r>
              <a:rPr lang="fr-FR" sz="2000" dirty="0" err="1">
                <a:solidFill>
                  <a:srgbClr val="636362"/>
                </a:solidFill>
                <a:latin typeface="Verdana"/>
                <a:cs typeface="Verdana"/>
              </a:rPr>
              <a:t>desapprobation</a:t>
            </a: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 sociale (normes injonctives)</a:t>
            </a:r>
          </a:p>
          <a:p>
            <a:pPr>
              <a:buClr>
                <a:schemeClr val="accent1"/>
              </a:buClr>
            </a:pPr>
            <a:endParaRPr lang="fr-FR" sz="2000" b="1" dirty="0">
              <a:solidFill>
                <a:srgbClr val="CF007E"/>
              </a:solidFill>
              <a:latin typeface="Verdana"/>
              <a:cs typeface="Verdana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AE34F66-24F3-4D8D-09C5-CFE34DFDE2A3}"/>
              </a:ext>
            </a:extLst>
          </p:cNvPr>
          <p:cNvSpPr txBox="1"/>
          <p:nvPr/>
        </p:nvSpPr>
        <p:spPr>
          <a:xfrm>
            <a:off x="410853" y="363530"/>
            <a:ext cx="7913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ECA100"/>
                </a:solidFill>
                <a:latin typeface="Verdana"/>
                <a:cs typeface="Verdana"/>
              </a:rPr>
              <a:t>Constats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0A009C5-C9B6-4F5C-A393-0E1169DB4BCE}"/>
              </a:ext>
            </a:extLst>
          </p:cNvPr>
          <p:cNvCxnSpPr/>
          <p:nvPr/>
        </p:nvCxnSpPr>
        <p:spPr>
          <a:xfrm>
            <a:off x="508000" y="1071416"/>
            <a:ext cx="8087360" cy="0"/>
          </a:xfrm>
          <a:prstGeom prst="line">
            <a:avLst/>
          </a:prstGeom>
          <a:ln w="317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595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23F4A-EF47-0643-A5A3-790CB9F60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AF3C162-D511-820A-4184-6BDC46CB920C}"/>
              </a:ext>
            </a:extLst>
          </p:cNvPr>
          <p:cNvSpPr txBox="1"/>
          <p:nvPr/>
        </p:nvSpPr>
        <p:spPr>
          <a:xfrm>
            <a:off x="402144" y="337885"/>
            <a:ext cx="8193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ECA100"/>
                </a:solidFill>
                <a:latin typeface="Verdana"/>
                <a:cs typeface="Verdana"/>
              </a:rPr>
              <a:t>Question de départ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2F5D11E-9020-5A2C-0641-FEA1ACC55E0A}"/>
              </a:ext>
            </a:extLst>
          </p:cNvPr>
          <p:cNvCxnSpPr/>
          <p:nvPr/>
        </p:nvCxnSpPr>
        <p:spPr>
          <a:xfrm>
            <a:off x="508000" y="1071416"/>
            <a:ext cx="8087360" cy="0"/>
          </a:xfrm>
          <a:prstGeom prst="line">
            <a:avLst/>
          </a:prstGeom>
          <a:ln w="317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1807918A-A915-B1EE-C43A-150DF85DCB7E}"/>
              </a:ext>
            </a:extLst>
          </p:cNvPr>
          <p:cNvSpPr txBox="1"/>
          <p:nvPr/>
        </p:nvSpPr>
        <p:spPr>
          <a:xfrm>
            <a:off x="508000" y="2156297"/>
            <a:ext cx="8087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1"/>
                </a:solidFill>
                <a:latin typeface="Verdana"/>
                <a:cs typeface="Verdana"/>
              </a:rPr>
              <a:t>Comment évaluer le rôle de l’information préventive dans la prise de décision </a:t>
            </a:r>
            <a:br>
              <a:rPr lang="fr-FR" sz="2400" b="1" dirty="0">
                <a:solidFill>
                  <a:schemeClr val="accent1"/>
                </a:solidFill>
                <a:latin typeface="Verdana"/>
                <a:cs typeface="Verdana"/>
              </a:rPr>
            </a:br>
            <a:r>
              <a:rPr lang="fr-FR" sz="2400" b="1" dirty="0">
                <a:solidFill>
                  <a:schemeClr val="accent1"/>
                </a:solidFill>
                <a:latin typeface="Verdana"/>
                <a:cs typeface="Verdana"/>
              </a:rPr>
              <a:t>en situation de crise ?</a:t>
            </a:r>
          </a:p>
          <a:p>
            <a:pPr algn="ctr"/>
            <a:endParaRPr lang="fr-FR" sz="2400" dirty="0">
              <a:solidFill>
                <a:schemeClr val="accent1"/>
              </a:solidFill>
              <a:latin typeface="Verdana"/>
              <a:cs typeface="Verdana"/>
            </a:endParaRPr>
          </a:p>
          <a:p>
            <a:pPr lvl="1" algn="ctr"/>
            <a:r>
              <a:rPr lang="fr-FR" sz="24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Proposition méthodologique et résultats</a:t>
            </a:r>
            <a:endParaRPr lang="fr-FR" sz="2400" dirty="0">
              <a:solidFill>
                <a:srgbClr val="646263"/>
              </a:solidFill>
              <a:latin typeface="Verdana"/>
              <a:cs typeface="Verdana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63636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86219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09EBC-4629-F22A-2EE2-FA662DABE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624D6BB-1662-C4A9-071F-01D6F297A6C1}"/>
              </a:ext>
            </a:extLst>
          </p:cNvPr>
          <p:cNvSpPr txBox="1"/>
          <p:nvPr/>
        </p:nvSpPr>
        <p:spPr>
          <a:xfrm>
            <a:off x="507999" y="1071416"/>
            <a:ext cx="81280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fr-FR" sz="2000" b="1" dirty="0">
                <a:solidFill>
                  <a:srgbClr val="CF007E"/>
                </a:solidFill>
                <a:latin typeface="Verdana"/>
                <a:cs typeface="Verdana"/>
              </a:rPr>
              <a:t>Mise en situation théâtralisée</a:t>
            </a:r>
            <a:endParaRPr lang="fr-FR" sz="2000" dirty="0">
              <a:solidFill>
                <a:srgbClr val="474746"/>
              </a:solidFill>
              <a:latin typeface="Verdana"/>
              <a:cs typeface="Verdana"/>
            </a:endParaRPr>
          </a:p>
          <a:p>
            <a:pPr marL="834300" indent="-457200">
              <a:buClr>
                <a:schemeClr val="accent1"/>
              </a:buClr>
              <a:buFont typeface="+mj-lt"/>
              <a:buAutoNum type="alphaLcPeriod"/>
            </a:pPr>
            <a:endParaRPr lang="fr-FR" sz="2000" dirty="0">
              <a:solidFill>
                <a:srgbClr val="636362"/>
              </a:solidFill>
              <a:latin typeface="Verdana"/>
              <a:cs typeface="Verdana"/>
            </a:endParaRPr>
          </a:p>
          <a:p>
            <a:pPr marL="834300" indent="-457200">
              <a:buClr>
                <a:schemeClr val="accent1"/>
              </a:buClr>
              <a:buFont typeface="+mj-lt"/>
              <a:buAutoNum type="alphaLcPeriod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Un lieu : une alcôve</a:t>
            </a:r>
          </a:p>
          <a:p>
            <a:pPr marL="834300" indent="-457200">
              <a:buClr>
                <a:schemeClr val="accent1"/>
              </a:buClr>
              <a:buFont typeface="+mj-lt"/>
              <a:buAutoNum type="alphaLcPeriod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Un participant</a:t>
            </a:r>
          </a:p>
          <a:p>
            <a:pPr marL="834300" indent="-457200">
              <a:buClr>
                <a:schemeClr val="accent1"/>
              </a:buClr>
              <a:buFont typeface="+mj-lt"/>
              <a:buAutoNum type="alphaLcPeriod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Un éclairage</a:t>
            </a:r>
          </a:p>
          <a:p>
            <a:pPr marL="834300" indent="-457200">
              <a:buClr>
                <a:schemeClr val="accent1"/>
              </a:buClr>
              <a:buFont typeface="+mj-lt"/>
              <a:buAutoNum type="alphaLcPeriod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Un bruit de fond : </a:t>
            </a:r>
            <a:b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</a:b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musique Erik Satie </a:t>
            </a:r>
            <a:b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</a:b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(optionnel)</a:t>
            </a:r>
          </a:p>
          <a:p>
            <a:pPr marL="834300" indent="-457200">
              <a:buClr>
                <a:schemeClr val="accent1"/>
              </a:buClr>
              <a:buFont typeface="+mj-lt"/>
              <a:buAutoNum type="alphaLcPeriod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Un acteur : </a:t>
            </a:r>
            <a:b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</a:b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Pascal Servet </a:t>
            </a:r>
            <a:b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</a:br>
            <a:r>
              <a:rPr lang="fr-FR" sz="2000" dirty="0" err="1">
                <a:solidFill>
                  <a:srgbClr val="636362"/>
                </a:solidFill>
                <a:latin typeface="Verdana"/>
                <a:cs typeface="Verdana"/>
              </a:rPr>
              <a:t>co-concepteur</a:t>
            </a: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 de la </a:t>
            </a:r>
            <a:b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</a:b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méthode</a:t>
            </a:r>
          </a:p>
          <a:p>
            <a:pPr marL="834300" indent="-457200">
              <a:buClr>
                <a:schemeClr val="accent1"/>
              </a:buClr>
              <a:buFont typeface="+mj-lt"/>
              <a:buAutoNum type="alphaLcPeriod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Un observateur extérieur</a:t>
            </a:r>
          </a:p>
          <a:p>
            <a:pPr marL="377100">
              <a:buClr>
                <a:schemeClr val="accent1"/>
              </a:buClr>
            </a:pPr>
            <a:endParaRPr lang="fr-FR" sz="2000" dirty="0">
              <a:solidFill>
                <a:srgbClr val="636362"/>
              </a:solidFill>
              <a:latin typeface="Verdana"/>
              <a:cs typeface="Verdana"/>
              <a:sym typeface="Wingdings" pitchFamily="2" charset="2"/>
            </a:endParaRPr>
          </a:p>
          <a:p>
            <a:pPr marL="377100">
              <a:buClr>
                <a:schemeClr val="accent1"/>
              </a:buClr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 Scenarios de crises, avec interactions sociales et prises de décisions face à plusieurs dilemmes</a:t>
            </a:r>
          </a:p>
          <a:p>
            <a:pPr marL="377100">
              <a:buClr>
                <a:schemeClr val="accent1"/>
              </a:buClr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 Favorise l’immersion en la suggérant</a:t>
            </a:r>
            <a:endParaRPr lang="fr-FR" sz="2000" dirty="0">
              <a:solidFill>
                <a:srgbClr val="636362"/>
              </a:solidFill>
              <a:latin typeface="Verdana"/>
              <a:cs typeface="Verdana"/>
            </a:endParaRPr>
          </a:p>
          <a:p>
            <a:pPr marL="7200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fr-FR" sz="2000" dirty="0">
              <a:solidFill>
                <a:srgbClr val="636362"/>
              </a:solidFill>
              <a:latin typeface="Verdana"/>
              <a:cs typeface="Verdana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4EB3D35-F48C-257C-8DF9-767B25159353}"/>
              </a:ext>
            </a:extLst>
          </p:cNvPr>
          <p:cNvSpPr txBox="1"/>
          <p:nvPr/>
        </p:nvSpPr>
        <p:spPr>
          <a:xfrm>
            <a:off x="410853" y="363530"/>
            <a:ext cx="7913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ECA100"/>
                </a:solidFill>
                <a:latin typeface="Verdana"/>
                <a:cs typeface="Verdana"/>
              </a:rPr>
              <a:t>Proposition méthodologique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F8C7E20-639D-02C5-813B-08AC120A5F69}"/>
              </a:ext>
            </a:extLst>
          </p:cNvPr>
          <p:cNvCxnSpPr/>
          <p:nvPr/>
        </p:nvCxnSpPr>
        <p:spPr>
          <a:xfrm>
            <a:off x="508000" y="1071416"/>
            <a:ext cx="8087360" cy="0"/>
          </a:xfrm>
          <a:prstGeom prst="line">
            <a:avLst/>
          </a:prstGeom>
          <a:ln w="317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FD808846-ED87-A90C-1C5B-12C165EFA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295" y="1247608"/>
            <a:ext cx="3521244" cy="410811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DA9ABB1-630F-A7A3-C7EA-5DAE748AAC20}"/>
              </a:ext>
            </a:extLst>
          </p:cNvPr>
          <p:cNvSpPr txBox="1"/>
          <p:nvPr/>
        </p:nvSpPr>
        <p:spPr>
          <a:xfrm>
            <a:off x="5065294" y="5078727"/>
            <a:ext cx="1277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  <a:latin typeface="Soleto"/>
                <a:cs typeface="Soleto"/>
              </a:rPr>
              <a:t>Duché et al, 2024</a:t>
            </a:r>
          </a:p>
        </p:txBody>
      </p:sp>
    </p:spTree>
    <p:extLst>
      <p:ext uri="{BB962C8B-B14F-4D97-AF65-F5344CB8AC3E}">
        <p14:creationId xmlns:p14="http://schemas.microsoft.com/office/powerpoint/2010/main" val="1087585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4368A-0769-085D-C8DF-C89B5E69E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DCF39ED-775A-3682-3428-F362AD8C19EE}"/>
              </a:ext>
            </a:extLst>
          </p:cNvPr>
          <p:cNvSpPr txBox="1"/>
          <p:nvPr/>
        </p:nvSpPr>
        <p:spPr>
          <a:xfrm>
            <a:off x="507999" y="1071416"/>
            <a:ext cx="40436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fr-FR" sz="2000" b="1" dirty="0">
                <a:solidFill>
                  <a:srgbClr val="CF007E"/>
                </a:solidFill>
                <a:latin typeface="Verdana"/>
                <a:cs typeface="Verdana"/>
              </a:rPr>
              <a:t>6 communes </a:t>
            </a:r>
            <a:br>
              <a:rPr lang="fr-FR" sz="2000" b="1" dirty="0">
                <a:solidFill>
                  <a:srgbClr val="CF007E"/>
                </a:solidFill>
                <a:latin typeface="Verdana"/>
                <a:cs typeface="Verdana"/>
              </a:rPr>
            </a:br>
            <a:r>
              <a:rPr lang="fr-FR" sz="2000" b="1" dirty="0">
                <a:solidFill>
                  <a:srgbClr val="CF007E"/>
                </a:solidFill>
                <a:latin typeface="Verdana"/>
                <a:cs typeface="Verdana"/>
              </a:rPr>
              <a:t>dans 2 régions des Alpes</a:t>
            </a:r>
            <a:endParaRPr lang="fr-FR" sz="2000" dirty="0">
              <a:solidFill>
                <a:srgbClr val="636362"/>
              </a:solidFill>
              <a:latin typeface="Verdana"/>
              <a:cs typeface="Verdana"/>
            </a:endParaRPr>
          </a:p>
          <a:p>
            <a:pPr marL="834300" indent="-4572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Hautes-Alpes</a:t>
            </a:r>
          </a:p>
          <a:p>
            <a:pPr marL="834300" indent="-4572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Région grenobloise</a:t>
            </a:r>
          </a:p>
          <a:p>
            <a:pPr marL="377100">
              <a:buClr>
                <a:schemeClr val="accent1"/>
              </a:buClr>
            </a:pPr>
            <a:endParaRPr lang="fr-FR" sz="2000" dirty="0">
              <a:solidFill>
                <a:srgbClr val="636362"/>
              </a:solidFill>
              <a:latin typeface="Verdana"/>
              <a:cs typeface="Verdana"/>
            </a:endParaRPr>
          </a:p>
          <a:p>
            <a:pPr>
              <a:buClr>
                <a:schemeClr val="accent1"/>
              </a:buClr>
            </a:pPr>
            <a:r>
              <a:rPr lang="fr-FR" sz="2000" b="1" dirty="0">
                <a:solidFill>
                  <a:srgbClr val="CF007E"/>
                </a:solidFill>
                <a:latin typeface="Verdana"/>
                <a:cs typeface="Verdana"/>
              </a:rPr>
              <a:t>Hautes-Alpes</a:t>
            </a:r>
          </a:p>
          <a:p>
            <a:pPr marL="834300" indent="-4572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Aiguilles</a:t>
            </a:r>
          </a:p>
          <a:p>
            <a:pPr marL="834300" indent="-4572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Ceillac</a:t>
            </a:r>
          </a:p>
          <a:p>
            <a:pPr marL="834300" indent="-4572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La Roche-de-Rame</a:t>
            </a:r>
          </a:p>
          <a:p>
            <a:pPr>
              <a:buClr>
                <a:schemeClr val="accent1"/>
              </a:buClr>
            </a:pPr>
            <a:endParaRPr lang="fr-FR" sz="2000" dirty="0">
              <a:solidFill>
                <a:srgbClr val="636362"/>
              </a:solidFill>
              <a:latin typeface="Verdana"/>
              <a:cs typeface="Verdana"/>
              <a:sym typeface="Wingdings" pitchFamily="2" charset="2"/>
            </a:endParaRPr>
          </a:p>
          <a:p>
            <a:pPr>
              <a:buClr>
                <a:schemeClr val="accent1"/>
              </a:buClr>
            </a:pPr>
            <a:r>
              <a:rPr lang="fr-FR" sz="2000" b="1" dirty="0">
                <a:solidFill>
                  <a:srgbClr val="CF007E"/>
                </a:solidFill>
                <a:latin typeface="Verdana"/>
                <a:cs typeface="Verdana"/>
              </a:rPr>
              <a:t>Région Grenobloise</a:t>
            </a:r>
          </a:p>
          <a:p>
            <a:pPr marL="834300" indent="-4572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Grenoble</a:t>
            </a:r>
          </a:p>
          <a:p>
            <a:pPr marL="834300" indent="-4572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Claix</a:t>
            </a:r>
          </a:p>
          <a:p>
            <a:pPr marL="834300" indent="-4572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Meylan</a:t>
            </a:r>
          </a:p>
          <a:p>
            <a:pPr>
              <a:buClr>
                <a:schemeClr val="accent1"/>
              </a:buClr>
            </a:pPr>
            <a:endParaRPr lang="fr-FR" sz="2000" dirty="0">
              <a:solidFill>
                <a:srgbClr val="636362"/>
              </a:solidFill>
              <a:latin typeface="Verdana"/>
              <a:cs typeface="Verdana"/>
              <a:sym typeface="Wingdings" pitchFamily="2" charset="2"/>
            </a:endParaRPr>
          </a:p>
          <a:p>
            <a:pPr marL="7200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fr-FR" sz="2000" dirty="0">
              <a:solidFill>
                <a:srgbClr val="636362"/>
              </a:solidFill>
              <a:latin typeface="Verdana"/>
              <a:cs typeface="Verdana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817F26D-F410-7986-605F-B45A1204A763}"/>
              </a:ext>
            </a:extLst>
          </p:cNvPr>
          <p:cNvSpPr txBox="1"/>
          <p:nvPr/>
        </p:nvSpPr>
        <p:spPr>
          <a:xfrm>
            <a:off x="410853" y="363530"/>
            <a:ext cx="7913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ECA100"/>
                </a:solidFill>
                <a:latin typeface="Verdana"/>
                <a:cs typeface="Verdana"/>
              </a:rPr>
              <a:t>Application de la méthode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E9AE821-2CF6-25B1-4BE2-C0122EBBBA6C}"/>
              </a:ext>
            </a:extLst>
          </p:cNvPr>
          <p:cNvCxnSpPr/>
          <p:nvPr/>
        </p:nvCxnSpPr>
        <p:spPr>
          <a:xfrm>
            <a:off x="508000" y="1071416"/>
            <a:ext cx="8087360" cy="0"/>
          </a:xfrm>
          <a:prstGeom prst="line">
            <a:avLst/>
          </a:prstGeom>
          <a:ln w="317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E9F5F385-AE3E-D96A-13CB-1E059D403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680" y="1071416"/>
            <a:ext cx="4373811" cy="309443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77F4F2B-77D0-0639-70F8-3D3FF7C8710F}"/>
              </a:ext>
            </a:extLst>
          </p:cNvPr>
          <p:cNvSpPr txBox="1"/>
          <p:nvPr/>
        </p:nvSpPr>
        <p:spPr>
          <a:xfrm>
            <a:off x="7648410" y="4165848"/>
            <a:ext cx="1277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rgbClr val="646263"/>
                </a:solidFill>
                <a:latin typeface="Soleto"/>
                <a:cs typeface="Soleto"/>
              </a:rPr>
              <a:t>Duché et al, 2024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2919B3F-DE0C-499B-A6BB-03429FB39BE2}"/>
              </a:ext>
            </a:extLst>
          </p:cNvPr>
          <p:cNvSpPr txBox="1"/>
          <p:nvPr/>
        </p:nvSpPr>
        <p:spPr>
          <a:xfrm>
            <a:off x="4186990" y="4442847"/>
            <a:ext cx="47385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fr-FR" sz="2000" b="1" dirty="0">
                <a:solidFill>
                  <a:srgbClr val="CF007E"/>
                </a:solidFill>
                <a:latin typeface="Verdana"/>
                <a:cs typeface="Verdana"/>
              </a:rPr>
              <a:t>2 types de phénomènes</a:t>
            </a:r>
            <a:endParaRPr lang="fr-FR" sz="2000" dirty="0">
              <a:solidFill>
                <a:srgbClr val="636362"/>
              </a:solidFill>
              <a:latin typeface="Verdana"/>
              <a:cs typeface="Verdana"/>
            </a:endParaRPr>
          </a:p>
          <a:p>
            <a:pPr marL="834300" indent="-4572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Les séismes</a:t>
            </a:r>
          </a:p>
          <a:p>
            <a:pPr marL="834300" indent="-4572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Les inondations</a:t>
            </a:r>
          </a:p>
          <a:p>
            <a:pPr marL="377100">
              <a:buClr>
                <a:schemeClr val="accent1"/>
              </a:buClr>
            </a:pPr>
            <a:endParaRPr lang="fr-FR" sz="2000" dirty="0">
              <a:solidFill>
                <a:srgbClr val="636362"/>
              </a:solidFill>
              <a:latin typeface="Verdana"/>
              <a:cs typeface="Verdana"/>
            </a:endParaRPr>
          </a:p>
          <a:p>
            <a:pPr>
              <a:buClr>
                <a:schemeClr val="accent1"/>
              </a:buClr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 </a:t>
            </a:r>
            <a:r>
              <a:rPr lang="fr-FR" sz="2000" b="1" dirty="0">
                <a:solidFill>
                  <a:schemeClr val="accent1"/>
                </a:solidFill>
                <a:latin typeface="Verdana"/>
                <a:cs typeface="Verdana"/>
                <a:sym typeface="Wingdings" pitchFamily="2" charset="2"/>
              </a:rPr>
              <a:t>200 participants </a:t>
            </a: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: 100 sur les séismes, 100 sur les inondations</a:t>
            </a:r>
            <a:endParaRPr lang="fr-FR" sz="2000" dirty="0">
              <a:solidFill>
                <a:srgbClr val="63636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5305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4EA46-F7DD-3F44-8742-55AC2F231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E806CD3-2CA7-1794-734F-2B3C8C9A2476}"/>
              </a:ext>
            </a:extLst>
          </p:cNvPr>
          <p:cNvSpPr txBox="1"/>
          <p:nvPr/>
        </p:nvSpPr>
        <p:spPr>
          <a:xfrm>
            <a:off x="591148" y="1198233"/>
            <a:ext cx="80042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accent1"/>
                </a:solidFill>
                <a:latin typeface="Verdana"/>
                <a:cs typeface="Verdana"/>
              </a:rPr>
              <a:t>L’information</a:t>
            </a: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 est globalement </a:t>
            </a:r>
            <a:r>
              <a:rPr lang="fr-FR" sz="2000" b="1" dirty="0">
                <a:solidFill>
                  <a:schemeClr val="accent1"/>
                </a:solidFill>
                <a:latin typeface="Verdana"/>
                <a:cs typeface="Verdana"/>
              </a:rPr>
              <a:t>déclarée comme reçue </a:t>
            </a: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(138/200, soit </a:t>
            </a:r>
            <a:r>
              <a:rPr lang="fr-FR" sz="2000" b="1" dirty="0">
                <a:solidFill>
                  <a:srgbClr val="636362"/>
                </a:solidFill>
                <a:latin typeface="Verdana"/>
                <a:cs typeface="Verdana"/>
              </a:rPr>
              <a:t>69% de l’échantillon</a:t>
            </a: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)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/>
                </a:solidFill>
                <a:latin typeface="Verdana"/>
                <a:cs typeface="Verdana"/>
              </a:rPr>
              <a:t>Différences entre Hautes-Alpes et région grenobloise</a:t>
            </a:r>
          </a:p>
          <a:p>
            <a:pPr marL="834300" indent="-4572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Ceillac : pas de DICRIM au moment de l’expérience</a:t>
            </a:r>
          </a:p>
          <a:p>
            <a:pPr marL="834300" indent="-4572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La Roche-de-Rame DICRIM non actualisé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492298C-A0A5-AE88-3328-E8FBB1C07E3E}"/>
              </a:ext>
            </a:extLst>
          </p:cNvPr>
          <p:cNvSpPr txBox="1"/>
          <p:nvPr/>
        </p:nvSpPr>
        <p:spPr>
          <a:xfrm>
            <a:off x="410853" y="363530"/>
            <a:ext cx="7913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ECA100"/>
                </a:solidFill>
                <a:latin typeface="Verdana"/>
                <a:cs typeface="Verdana"/>
              </a:rPr>
              <a:t>Réception de l’information préventive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1100719-85A2-6D58-E489-D8B94EE18849}"/>
              </a:ext>
            </a:extLst>
          </p:cNvPr>
          <p:cNvCxnSpPr/>
          <p:nvPr/>
        </p:nvCxnSpPr>
        <p:spPr>
          <a:xfrm>
            <a:off x="508000" y="1071416"/>
            <a:ext cx="8087360" cy="0"/>
          </a:xfrm>
          <a:prstGeom prst="line">
            <a:avLst/>
          </a:prstGeom>
          <a:ln w="317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5DEF4E56-C8B4-5AED-D60A-4BB7ED6A512E}"/>
              </a:ext>
            </a:extLst>
          </p:cNvPr>
          <p:cNvSpPr txBox="1"/>
          <p:nvPr/>
        </p:nvSpPr>
        <p:spPr>
          <a:xfrm>
            <a:off x="7161869" y="6045525"/>
            <a:ext cx="1277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rgbClr val="646263"/>
                </a:solidFill>
                <a:latin typeface="Soleto"/>
                <a:cs typeface="Soleto"/>
              </a:rPr>
              <a:t>Duché et al, 2024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E81261C-832C-7E8D-FC04-1B2E377F7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51" y="3137225"/>
            <a:ext cx="72009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67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ABC56-4193-F0AB-7C25-A19992F36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6A16B90-BB70-8316-9679-D3D92D510B1D}"/>
              </a:ext>
            </a:extLst>
          </p:cNvPr>
          <p:cNvSpPr txBox="1"/>
          <p:nvPr/>
        </p:nvSpPr>
        <p:spPr>
          <a:xfrm>
            <a:off x="591148" y="1198233"/>
            <a:ext cx="80042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accent1"/>
                </a:solidFill>
                <a:latin typeface="Verdana"/>
                <a:cs typeface="Verdana"/>
              </a:rPr>
              <a:t>L’information préventive en 5° position </a:t>
            </a:r>
          </a:p>
          <a:p>
            <a:pPr marL="377100">
              <a:buClr>
                <a:schemeClr val="accent1"/>
              </a:buClr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 </a:t>
            </a: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Après « bon sens », instinct, médias, expérience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1"/>
              </a:solidFill>
              <a:latin typeface="Verdana"/>
              <a:cs typeface="Verdana"/>
            </a:endParaRP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/>
                </a:solidFill>
                <a:latin typeface="Verdana"/>
                <a:cs typeface="Verdana"/>
              </a:rPr>
              <a:t>Autres sources mobilisées</a:t>
            </a:r>
          </a:p>
          <a:p>
            <a:pPr marL="834300" indent="-4572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Instruction en cas de surcharge des réseaux</a:t>
            </a:r>
          </a:p>
          <a:p>
            <a:pPr marL="834300" indent="-4572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Domaine professionnel, éducation </a:t>
            </a:r>
          </a:p>
          <a:p>
            <a:pPr marL="834300" indent="-4572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Interrelations : amis, famille, …</a:t>
            </a:r>
            <a:endParaRPr lang="fr-FR" sz="2000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3A1BC27-FF4A-A1B0-AFE0-6140BBA03646}"/>
              </a:ext>
            </a:extLst>
          </p:cNvPr>
          <p:cNvSpPr txBox="1"/>
          <p:nvPr/>
        </p:nvSpPr>
        <p:spPr>
          <a:xfrm>
            <a:off x="410853" y="363530"/>
            <a:ext cx="7913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ECA100"/>
                </a:solidFill>
                <a:latin typeface="Verdana"/>
                <a:cs typeface="Verdana"/>
              </a:rPr>
              <a:t>Sources d’informations mobilisées dans la décision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2AB6A3C-F8D8-3177-749F-34C4C55E4C76}"/>
              </a:ext>
            </a:extLst>
          </p:cNvPr>
          <p:cNvCxnSpPr/>
          <p:nvPr/>
        </p:nvCxnSpPr>
        <p:spPr>
          <a:xfrm>
            <a:off x="508000" y="1071416"/>
            <a:ext cx="8087360" cy="0"/>
          </a:xfrm>
          <a:prstGeom prst="line">
            <a:avLst/>
          </a:prstGeom>
          <a:ln w="317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7783EAE6-1689-D4D1-B19F-4D6395291F4E}"/>
              </a:ext>
            </a:extLst>
          </p:cNvPr>
          <p:cNvSpPr txBox="1"/>
          <p:nvPr/>
        </p:nvSpPr>
        <p:spPr>
          <a:xfrm>
            <a:off x="456536" y="6152515"/>
            <a:ext cx="1277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rgbClr val="646263"/>
                </a:solidFill>
                <a:latin typeface="Soleto"/>
                <a:cs typeface="Soleto"/>
              </a:rPr>
              <a:t>Duché et al, 2024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F64C184-7617-D917-9563-62DA147A6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53" y="3429000"/>
            <a:ext cx="8276611" cy="2781484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C8B726AE-2495-C053-03EF-283E775C323A}"/>
              </a:ext>
            </a:extLst>
          </p:cNvPr>
          <p:cNvCxnSpPr/>
          <p:nvPr/>
        </p:nvCxnSpPr>
        <p:spPr>
          <a:xfrm>
            <a:off x="97147" y="4969042"/>
            <a:ext cx="4108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331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CBE46-B100-856A-2746-55CCD6BF0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D6CB9F0-F025-6155-C4EA-5EDE1DBBF02B}"/>
              </a:ext>
            </a:extLst>
          </p:cNvPr>
          <p:cNvSpPr txBox="1"/>
          <p:nvPr/>
        </p:nvSpPr>
        <p:spPr>
          <a:xfrm>
            <a:off x="591148" y="1198233"/>
            <a:ext cx="8004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fr-FR" sz="2000" b="1" dirty="0">
                <a:solidFill>
                  <a:schemeClr val="accent1"/>
                </a:solidFill>
                <a:latin typeface="Verdana"/>
                <a:cs typeface="Verdana"/>
              </a:rPr>
              <a:t>Rôle majeur des interactions sociales </a:t>
            </a:r>
            <a:r>
              <a:rPr lang="fr-FR" sz="2000" dirty="0">
                <a:solidFill>
                  <a:schemeClr val="accent1"/>
                </a:solidFill>
                <a:latin typeface="Verdana"/>
                <a:cs typeface="Verdana"/>
              </a:rPr>
              <a:t>dans la décision </a:t>
            </a:r>
          </a:p>
          <a:p>
            <a:pPr marL="377100">
              <a:buClr>
                <a:schemeClr val="accent1"/>
              </a:buClr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 </a:t>
            </a: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Rôle des </a:t>
            </a:r>
            <a:r>
              <a:rPr lang="fr-FR" sz="2000" dirty="0">
                <a:solidFill>
                  <a:schemeClr val="accent1"/>
                </a:solidFill>
                <a:latin typeface="Verdana"/>
                <a:cs typeface="Verdana"/>
              </a:rPr>
              <a:t>enfants</a:t>
            </a: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, du </a:t>
            </a:r>
            <a:r>
              <a:rPr lang="fr-FR" sz="2000" dirty="0">
                <a:solidFill>
                  <a:schemeClr val="accent1"/>
                </a:solidFill>
                <a:latin typeface="Verdana"/>
                <a:cs typeface="Verdana"/>
              </a:rPr>
              <a:t>voisin</a:t>
            </a: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 </a:t>
            </a:r>
            <a:endParaRPr lang="fr-FR" sz="2000" dirty="0">
              <a:solidFill>
                <a:schemeClr val="accent1"/>
              </a:solidFill>
              <a:latin typeface="Verdana"/>
              <a:cs typeface="Verdana"/>
            </a:endParaRPr>
          </a:p>
          <a:p>
            <a:pPr marL="3429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fr-FR" sz="2000" dirty="0">
              <a:solidFill>
                <a:srgbClr val="636362"/>
              </a:solidFill>
              <a:latin typeface="Verdana"/>
              <a:cs typeface="Verdana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5D0EFC2-DA17-80E4-A9F1-AD95B9FD6472}"/>
              </a:ext>
            </a:extLst>
          </p:cNvPr>
          <p:cNvSpPr txBox="1"/>
          <p:nvPr/>
        </p:nvSpPr>
        <p:spPr>
          <a:xfrm>
            <a:off x="410853" y="363530"/>
            <a:ext cx="7913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ECA100"/>
                </a:solidFill>
                <a:latin typeface="Verdana"/>
                <a:cs typeface="Verdana"/>
              </a:rPr>
              <a:t>Les apports du protocole immersif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D8D8FA0-B844-793D-B22D-68543B75B1D9}"/>
              </a:ext>
            </a:extLst>
          </p:cNvPr>
          <p:cNvCxnSpPr/>
          <p:nvPr/>
        </p:nvCxnSpPr>
        <p:spPr>
          <a:xfrm>
            <a:off x="508000" y="1071416"/>
            <a:ext cx="8087360" cy="0"/>
          </a:xfrm>
          <a:prstGeom prst="line">
            <a:avLst/>
          </a:prstGeom>
          <a:ln w="317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FA97A7D1-EC30-6378-B309-C83CD2EAA3EF}"/>
              </a:ext>
            </a:extLst>
          </p:cNvPr>
          <p:cNvSpPr txBox="1"/>
          <p:nvPr/>
        </p:nvSpPr>
        <p:spPr>
          <a:xfrm>
            <a:off x="6915393" y="1843635"/>
            <a:ext cx="1277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rgbClr val="646263"/>
                </a:solidFill>
                <a:latin typeface="Soleto"/>
                <a:cs typeface="Soleto"/>
              </a:rPr>
              <a:t>Duché et al, 2024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D7AB401-46D7-722E-3F30-1FA5D40A2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74" y="2073024"/>
            <a:ext cx="7772400" cy="2711952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FA13F65-D359-2EE0-3223-7211A910DE9F}"/>
              </a:ext>
            </a:extLst>
          </p:cNvPr>
          <p:cNvCxnSpPr>
            <a:cxnSpLocks/>
          </p:cNvCxnSpPr>
          <p:nvPr/>
        </p:nvCxnSpPr>
        <p:spPr>
          <a:xfrm>
            <a:off x="3019926" y="1891245"/>
            <a:ext cx="1458828" cy="3226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58DE46B8-3F5F-9B4B-E55D-CE0FCF59FB8A}"/>
              </a:ext>
            </a:extLst>
          </p:cNvPr>
          <p:cNvCxnSpPr>
            <a:cxnSpLocks/>
          </p:cNvCxnSpPr>
          <p:nvPr/>
        </p:nvCxnSpPr>
        <p:spPr>
          <a:xfrm>
            <a:off x="3019926" y="1891245"/>
            <a:ext cx="437649" cy="3226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4C356893-636B-87B7-F390-312BE22896DB}"/>
              </a:ext>
            </a:extLst>
          </p:cNvPr>
          <p:cNvCxnSpPr>
            <a:cxnSpLocks/>
          </p:cNvCxnSpPr>
          <p:nvPr/>
        </p:nvCxnSpPr>
        <p:spPr>
          <a:xfrm>
            <a:off x="4478754" y="1844262"/>
            <a:ext cx="2030330" cy="3922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Image 31">
            <a:extLst>
              <a:ext uri="{FF2B5EF4-FFF2-40B4-BE49-F238E27FC236}">
                <a16:creationId xmlns:a16="http://schemas.microsoft.com/office/drawing/2014/main" id="{931C6AE9-810C-5467-E621-C2B4B82D3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47" y="4966754"/>
            <a:ext cx="8060485" cy="131372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B215A1F-64E2-736F-5384-47743FF7036C}"/>
              </a:ext>
            </a:extLst>
          </p:cNvPr>
          <p:cNvSpPr/>
          <p:nvPr/>
        </p:nvSpPr>
        <p:spPr>
          <a:xfrm>
            <a:off x="591148" y="5293896"/>
            <a:ext cx="8004211" cy="389935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0274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07868-CBEF-CE86-2D97-43532872A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CA8E239-23F2-543E-BA26-BB8CD97186AB}"/>
              </a:ext>
            </a:extLst>
          </p:cNvPr>
          <p:cNvSpPr txBox="1"/>
          <p:nvPr/>
        </p:nvSpPr>
        <p:spPr>
          <a:xfrm>
            <a:off x="507999" y="1071416"/>
            <a:ext cx="8087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fr-FR" sz="2000" b="1" dirty="0">
                <a:solidFill>
                  <a:srgbClr val="CF007E"/>
                </a:solidFill>
                <a:latin typeface="Verdana"/>
                <a:cs typeface="Verdana"/>
              </a:rPr>
              <a:t>Pas de lien de corrélation entre catégories sociales et décision</a:t>
            </a:r>
            <a:endParaRPr lang="fr-FR" sz="2000" dirty="0">
              <a:solidFill>
                <a:srgbClr val="636362"/>
              </a:solidFill>
              <a:latin typeface="Verdana"/>
              <a:cs typeface="Verdana"/>
            </a:endParaRPr>
          </a:p>
          <a:p>
            <a:pPr marL="834300" indent="-4572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Age, genre, structure des ménages</a:t>
            </a:r>
          </a:p>
          <a:p>
            <a:pPr marL="834300" indent="-4572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Seule la CSP a une influence :</a:t>
            </a:r>
          </a:p>
          <a:p>
            <a:pPr marL="834300" lvl="1">
              <a:buClr>
                <a:schemeClr val="accent1"/>
              </a:buClr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 </a:t>
            </a: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CSP intermédiaires et supérieures tendent à prendre des décisions plus conformes aux recommandations que ouvriers</a:t>
            </a:r>
          </a:p>
          <a:p>
            <a:pPr marL="834300" indent="-457200"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fr-FR" sz="2000" dirty="0">
              <a:solidFill>
                <a:srgbClr val="636362"/>
              </a:solidFill>
              <a:latin typeface="Verdana"/>
              <a:cs typeface="Verdana"/>
            </a:endParaRPr>
          </a:p>
          <a:p>
            <a:pPr>
              <a:buClr>
                <a:schemeClr val="accent1"/>
              </a:buClr>
            </a:pPr>
            <a:r>
              <a:rPr lang="fr-FR" sz="2000" b="1" dirty="0">
                <a:solidFill>
                  <a:srgbClr val="CF007E"/>
                </a:solidFill>
                <a:latin typeface="Verdana"/>
                <a:cs typeface="Verdana"/>
              </a:rPr>
              <a:t>Différence entre les zones géographiques</a:t>
            </a:r>
          </a:p>
          <a:p>
            <a:pPr marL="834300" indent="-4572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Biais d’échantillonnage</a:t>
            </a:r>
            <a:b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</a:b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 </a:t>
            </a: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Région grenobloise : CSP intermédiaires et sup plus représentées que dans les Hautes-Alpes</a:t>
            </a:r>
          </a:p>
          <a:p>
            <a:pPr marL="834300" indent="-4572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Prise de risques plus marquée dans les Hautes-Alpes : </a:t>
            </a:r>
            <a:b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</a:b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 </a:t>
            </a: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revendication d’une connaissance du milieu de montagne peut encourager à des décisions risquées</a:t>
            </a:r>
          </a:p>
          <a:p>
            <a:pPr>
              <a:buClr>
                <a:schemeClr val="accent1"/>
              </a:buClr>
            </a:pPr>
            <a:endParaRPr lang="fr-FR" sz="2000" dirty="0">
              <a:solidFill>
                <a:srgbClr val="636362"/>
              </a:solidFill>
              <a:latin typeface="Verdana"/>
              <a:cs typeface="Verdana"/>
              <a:sym typeface="Wingdings" pitchFamily="2" charset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40A3D5B-169F-DBEE-5605-B35974D0ED7A}"/>
              </a:ext>
            </a:extLst>
          </p:cNvPr>
          <p:cNvSpPr txBox="1"/>
          <p:nvPr/>
        </p:nvSpPr>
        <p:spPr>
          <a:xfrm>
            <a:off x="410853" y="363530"/>
            <a:ext cx="7913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ECA100"/>
                </a:solidFill>
                <a:latin typeface="Verdana"/>
                <a:cs typeface="Verdana"/>
              </a:rPr>
              <a:t>Conclusions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22189E4-F509-53E8-679F-300E77D1935D}"/>
              </a:ext>
            </a:extLst>
          </p:cNvPr>
          <p:cNvCxnSpPr/>
          <p:nvPr/>
        </p:nvCxnSpPr>
        <p:spPr>
          <a:xfrm>
            <a:off x="508000" y="1071416"/>
            <a:ext cx="8087360" cy="0"/>
          </a:xfrm>
          <a:prstGeom prst="line">
            <a:avLst/>
          </a:prstGeom>
          <a:ln w="317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0722D43A-C1F0-DAB5-F9C7-6BE6501986A8}"/>
              </a:ext>
            </a:extLst>
          </p:cNvPr>
          <p:cNvSpPr txBox="1"/>
          <p:nvPr/>
        </p:nvSpPr>
        <p:spPr>
          <a:xfrm>
            <a:off x="7215273" y="5980453"/>
            <a:ext cx="1277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rgbClr val="646263"/>
                </a:solidFill>
                <a:latin typeface="Soleto"/>
                <a:cs typeface="Soleto"/>
              </a:rPr>
              <a:t>Duché et al, 2024</a:t>
            </a:r>
          </a:p>
        </p:txBody>
      </p:sp>
    </p:spTree>
    <p:extLst>
      <p:ext uri="{BB962C8B-B14F-4D97-AF65-F5344CB8AC3E}">
        <p14:creationId xmlns:p14="http://schemas.microsoft.com/office/powerpoint/2010/main" val="2548640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6C593-38D3-EF72-9C87-018C76D7F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B8362FF-21F3-F1E6-4A5F-75E723D2CD54}"/>
              </a:ext>
            </a:extLst>
          </p:cNvPr>
          <p:cNvSpPr txBox="1"/>
          <p:nvPr/>
        </p:nvSpPr>
        <p:spPr>
          <a:xfrm>
            <a:off x="426451" y="1071416"/>
            <a:ext cx="81280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fr-FR" sz="2000" b="1" dirty="0">
                <a:solidFill>
                  <a:srgbClr val="CF007E"/>
                </a:solidFill>
                <a:latin typeface="Verdana"/>
                <a:cs typeface="Verdana"/>
              </a:rPr>
              <a:t>Types de sources mobilisées pour la prise de décision</a:t>
            </a:r>
            <a:endParaRPr lang="fr-FR" sz="2000" dirty="0">
              <a:solidFill>
                <a:srgbClr val="636362"/>
              </a:solidFill>
              <a:latin typeface="Verdana"/>
              <a:cs typeface="Verdana"/>
            </a:endParaRPr>
          </a:p>
          <a:p>
            <a:pPr marL="834300" indent="-457200">
              <a:buClr>
                <a:schemeClr val="accent1"/>
              </a:buClr>
              <a:buFont typeface="+mj-lt"/>
              <a:buAutoNum type="arabicPeriod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« Bon sens » (¼ des décisions)</a:t>
            </a:r>
          </a:p>
          <a:p>
            <a:pPr marL="834300" indent="-457200">
              <a:buClr>
                <a:schemeClr val="accent1"/>
              </a:buClr>
              <a:buFont typeface="+mj-lt"/>
              <a:buAutoNum type="arabicPeriod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Instinct de mise en sécurité (15% des décisions)</a:t>
            </a:r>
          </a:p>
          <a:p>
            <a:pPr marL="834300" indent="-457200">
              <a:buClr>
                <a:schemeClr val="accent1"/>
              </a:buClr>
              <a:buFont typeface="+mj-lt"/>
              <a:buAutoNum type="arabicPeriod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Médias (12%)</a:t>
            </a:r>
          </a:p>
          <a:p>
            <a:pPr marL="834300" indent="-457200">
              <a:buClr>
                <a:schemeClr val="accent1"/>
              </a:buClr>
              <a:buFont typeface="+mj-lt"/>
              <a:buAutoNum type="arabicPeriod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Expériences antérieures (10%)</a:t>
            </a:r>
          </a:p>
          <a:p>
            <a:pPr marL="834300" indent="-457200">
              <a:buClr>
                <a:schemeClr val="accent1"/>
              </a:buClr>
              <a:buFont typeface="+mj-lt"/>
              <a:buAutoNum type="arabicPeriod"/>
            </a:pPr>
            <a:r>
              <a:rPr lang="fr-FR" sz="2000" dirty="0">
                <a:solidFill>
                  <a:schemeClr val="accent2"/>
                </a:solidFill>
                <a:latin typeface="Verdana"/>
                <a:cs typeface="Verdana"/>
              </a:rPr>
              <a:t>Information préventive (7%)</a:t>
            </a:r>
          </a:p>
          <a:p>
            <a:pPr marL="377100">
              <a:buClr>
                <a:schemeClr val="accent1"/>
              </a:buClr>
            </a:pPr>
            <a:endParaRPr lang="fr-FR" sz="2000" dirty="0">
              <a:solidFill>
                <a:srgbClr val="636362"/>
              </a:solidFill>
              <a:latin typeface="Verdana"/>
              <a:cs typeface="Verdana"/>
            </a:endParaRPr>
          </a:p>
          <a:p>
            <a:pPr>
              <a:buClr>
                <a:schemeClr val="accent1"/>
              </a:buClr>
            </a:pPr>
            <a:r>
              <a:rPr lang="fr-FR" sz="2000" b="1" dirty="0">
                <a:solidFill>
                  <a:srgbClr val="CF007E"/>
                </a:solidFill>
                <a:latin typeface="Verdana"/>
                <a:cs typeface="Verdana"/>
              </a:rPr>
              <a:t>Retours très positifs sur le protocole</a:t>
            </a:r>
          </a:p>
          <a:p>
            <a:pPr marL="834300" indent="-4572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Immersion fonctionne bien : rôle majeur </a:t>
            </a:r>
          </a:p>
          <a:p>
            <a:pPr marL="1291500" lvl="1" indent="-457200"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des émotions dans la prise de décision</a:t>
            </a:r>
          </a:p>
          <a:p>
            <a:pPr marL="1291500" lvl="1" indent="-457200"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des interactions sociales (enfants, voisin)</a:t>
            </a:r>
          </a:p>
          <a:p>
            <a:pPr marL="834300" indent="-4572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Mobilisation pour sensibiliser/informer sur les risques</a:t>
            </a:r>
          </a:p>
          <a:p>
            <a:pPr>
              <a:buClr>
                <a:schemeClr val="accent1"/>
              </a:buClr>
            </a:pPr>
            <a:endParaRPr lang="fr-FR" sz="2000" dirty="0">
              <a:solidFill>
                <a:srgbClr val="636362"/>
              </a:solidFill>
              <a:latin typeface="Verdana"/>
              <a:cs typeface="Verdana"/>
              <a:sym typeface="Wingdings" pitchFamily="2" charset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7A16F1A-58FB-283A-D375-22E7AF67F633}"/>
              </a:ext>
            </a:extLst>
          </p:cNvPr>
          <p:cNvSpPr txBox="1"/>
          <p:nvPr/>
        </p:nvSpPr>
        <p:spPr>
          <a:xfrm>
            <a:off x="410853" y="363530"/>
            <a:ext cx="7913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ECA100"/>
                </a:solidFill>
                <a:latin typeface="Verdana"/>
                <a:cs typeface="Verdana"/>
              </a:rPr>
              <a:t>Conclusions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C9BB98C-6D64-D853-2E72-93F612B1E4DB}"/>
              </a:ext>
            </a:extLst>
          </p:cNvPr>
          <p:cNvCxnSpPr/>
          <p:nvPr/>
        </p:nvCxnSpPr>
        <p:spPr>
          <a:xfrm>
            <a:off x="508000" y="1071416"/>
            <a:ext cx="8087360" cy="0"/>
          </a:xfrm>
          <a:prstGeom prst="line">
            <a:avLst/>
          </a:prstGeom>
          <a:ln w="317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AC9893D7-5736-1CAE-D455-858A1C1958A1}"/>
              </a:ext>
            </a:extLst>
          </p:cNvPr>
          <p:cNvSpPr txBox="1"/>
          <p:nvPr/>
        </p:nvSpPr>
        <p:spPr>
          <a:xfrm>
            <a:off x="7686062" y="5949674"/>
            <a:ext cx="1277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rgbClr val="646263"/>
                </a:solidFill>
                <a:latin typeface="Soleto"/>
                <a:cs typeface="Soleto"/>
              </a:rPr>
              <a:t>Duché et al, 2024</a:t>
            </a:r>
          </a:p>
        </p:txBody>
      </p:sp>
    </p:spTree>
    <p:extLst>
      <p:ext uri="{BB962C8B-B14F-4D97-AF65-F5344CB8AC3E}">
        <p14:creationId xmlns:p14="http://schemas.microsoft.com/office/powerpoint/2010/main" val="201043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56E47-584D-BCE3-8B0C-52C281F09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C8B68A1-8B00-7C5F-6E99-4F8C05E108D8}"/>
              </a:ext>
            </a:extLst>
          </p:cNvPr>
          <p:cNvSpPr txBox="1"/>
          <p:nvPr/>
        </p:nvSpPr>
        <p:spPr>
          <a:xfrm>
            <a:off x="402144" y="337885"/>
            <a:ext cx="8193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ECA100"/>
                </a:solidFill>
                <a:latin typeface="Verdana"/>
                <a:cs typeface="Verdana"/>
              </a:rPr>
              <a:t>Question de départ : comment évaluer ?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DC81882-9032-30D2-A17E-C3CF5105D9E6}"/>
              </a:ext>
            </a:extLst>
          </p:cNvPr>
          <p:cNvCxnSpPr/>
          <p:nvPr/>
        </p:nvCxnSpPr>
        <p:spPr>
          <a:xfrm>
            <a:off x="508000" y="1071416"/>
            <a:ext cx="8087360" cy="0"/>
          </a:xfrm>
          <a:prstGeom prst="line">
            <a:avLst/>
          </a:prstGeom>
          <a:ln w="317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0A1608B9-57D5-6BB9-7820-00FAA2DFF764}"/>
              </a:ext>
            </a:extLst>
          </p:cNvPr>
          <p:cNvSpPr txBox="1"/>
          <p:nvPr/>
        </p:nvSpPr>
        <p:spPr>
          <a:xfrm>
            <a:off x="508000" y="2156297"/>
            <a:ext cx="8087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1"/>
                </a:solidFill>
                <a:latin typeface="Verdana"/>
                <a:cs typeface="Verdana"/>
              </a:rPr>
              <a:t>Les modalités d’évaluation dépendent </a:t>
            </a:r>
            <a:br>
              <a:rPr lang="fr-FR" sz="2400" b="1" dirty="0">
                <a:solidFill>
                  <a:schemeClr val="accent1"/>
                </a:solidFill>
                <a:latin typeface="Verdana"/>
                <a:cs typeface="Verdana"/>
              </a:rPr>
            </a:br>
            <a:r>
              <a:rPr lang="fr-FR" sz="2400" b="1" dirty="0">
                <a:solidFill>
                  <a:schemeClr val="accent1"/>
                </a:solidFill>
                <a:latin typeface="Verdana"/>
                <a:cs typeface="Verdana"/>
              </a:rPr>
              <a:t>de ce qu’on évalue </a:t>
            </a:r>
          </a:p>
          <a:p>
            <a:pPr algn="ctr"/>
            <a:endParaRPr lang="fr-FR" sz="2400" dirty="0">
              <a:solidFill>
                <a:schemeClr val="accent1"/>
              </a:solidFill>
              <a:latin typeface="Verdana"/>
              <a:cs typeface="Verdana"/>
            </a:endParaRPr>
          </a:p>
          <a:p>
            <a:pPr lvl="1" algn="ctr"/>
            <a:r>
              <a:rPr lang="fr-FR" sz="24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Qu’est-ce qu’on cherche à évaluer ? </a:t>
            </a:r>
          </a:p>
          <a:p>
            <a:pPr lvl="1" algn="ctr"/>
            <a:r>
              <a:rPr lang="fr-FR" sz="24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 Objectifs de l’info préventiv</a:t>
            </a:r>
            <a:r>
              <a:rPr lang="fr-FR" sz="2400" dirty="0">
                <a:solidFill>
                  <a:srgbClr val="646263"/>
                </a:solidFill>
                <a:latin typeface="Verdana"/>
                <a:cs typeface="Verdana"/>
                <a:sym typeface="Wingdings" pitchFamily="2" charset="2"/>
              </a:rPr>
              <a:t>e</a:t>
            </a:r>
            <a:endParaRPr lang="fr-FR" sz="2400" dirty="0">
              <a:solidFill>
                <a:srgbClr val="646263"/>
              </a:solidFill>
              <a:latin typeface="Verdana"/>
              <a:cs typeface="Verdana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63636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68203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D0E71-89B9-657C-7D18-E00402142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2CAA4E3-0BA4-C3F8-B00A-285B9C26C2ED}"/>
              </a:ext>
            </a:extLst>
          </p:cNvPr>
          <p:cNvSpPr txBox="1"/>
          <p:nvPr/>
        </p:nvSpPr>
        <p:spPr>
          <a:xfrm>
            <a:off x="402144" y="337885"/>
            <a:ext cx="8193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ECA100"/>
                </a:solidFill>
                <a:latin typeface="Verdana"/>
                <a:cs typeface="Verdana"/>
              </a:rPr>
              <a:t>Question de départ. </a:t>
            </a:r>
            <a:br>
              <a:rPr lang="fr-FR" sz="2000" b="1" dirty="0">
                <a:solidFill>
                  <a:srgbClr val="ECA100"/>
                </a:solidFill>
                <a:latin typeface="Verdana"/>
                <a:cs typeface="Verdana"/>
              </a:rPr>
            </a:br>
            <a:r>
              <a:rPr lang="fr-FR" sz="2000" b="1" dirty="0" err="1">
                <a:solidFill>
                  <a:schemeClr val="accent2"/>
                </a:solidFill>
                <a:latin typeface="Verdana"/>
                <a:cs typeface="Verdana"/>
              </a:rPr>
              <a:t>Méthode.s</a:t>
            </a:r>
            <a:r>
              <a:rPr lang="fr-FR" sz="2000" b="1" dirty="0">
                <a:solidFill>
                  <a:schemeClr val="accent2"/>
                </a:solidFill>
                <a:latin typeface="Verdana"/>
                <a:cs typeface="Verdana"/>
              </a:rPr>
              <a:t> pour évaluer l’information préventive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923CA69-8E00-3157-AD6F-04C1C839057B}"/>
              </a:ext>
            </a:extLst>
          </p:cNvPr>
          <p:cNvCxnSpPr/>
          <p:nvPr/>
        </p:nvCxnSpPr>
        <p:spPr>
          <a:xfrm>
            <a:off x="508000" y="1071416"/>
            <a:ext cx="8087360" cy="0"/>
          </a:xfrm>
          <a:prstGeom prst="line">
            <a:avLst/>
          </a:prstGeom>
          <a:ln w="317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45307600-943A-C1CB-6F28-8E2BB1615CCB}"/>
              </a:ext>
            </a:extLst>
          </p:cNvPr>
          <p:cNvSpPr txBox="1"/>
          <p:nvPr/>
        </p:nvSpPr>
        <p:spPr>
          <a:xfrm>
            <a:off x="508000" y="1186802"/>
            <a:ext cx="82870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accent1"/>
                </a:solidFill>
                <a:latin typeface="Verdana"/>
                <a:cs typeface="Verdana"/>
              </a:rPr>
              <a:t>Méthode à adapter aux objectifs d’évaluation</a:t>
            </a:r>
            <a:endParaRPr lang="fr-FR" sz="2400" dirty="0">
              <a:solidFill>
                <a:schemeClr val="accent1"/>
              </a:solidFill>
              <a:latin typeface="Verdana"/>
              <a:cs typeface="Verdana"/>
            </a:endParaRPr>
          </a:p>
          <a:p>
            <a:pPr marL="377100">
              <a:buClr>
                <a:schemeClr val="accent1"/>
              </a:buClr>
            </a:pPr>
            <a:r>
              <a:rPr lang="fr-FR" sz="24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</a:t>
            </a:r>
            <a:r>
              <a:rPr lang="fr-FR" sz="2400" dirty="0">
                <a:solidFill>
                  <a:srgbClr val="636362"/>
                </a:solidFill>
                <a:latin typeface="Verdana"/>
                <a:cs typeface="Verdana"/>
              </a:rPr>
              <a:t> Information préventive couvre un champ très large : les outils d’évaluation varient selon ce que l’on cherche à évaluer</a:t>
            </a:r>
          </a:p>
          <a:p>
            <a:endParaRPr lang="fr-FR" sz="2400" dirty="0">
              <a:solidFill>
                <a:schemeClr val="accent1"/>
              </a:solidFill>
              <a:latin typeface="Verdana"/>
              <a:cs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1"/>
                </a:solidFill>
                <a:latin typeface="Verdana"/>
                <a:cs typeface="Verdana"/>
              </a:rPr>
              <a:t>Evaluation du rôle de l’information préventive sur les décisions en situation de crise montre que :</a:t>
            </a:r>
          </a:p>
          <a:p>
            <a:pPr marL="834300" indent="-4572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400" b="1" dirty="0">
                <a:solidFill>
                  <a:srgbClr val="636362"/>
                </a:solidFill>
                <a:latin typeface="Verdana"/>
                <a:cs typeface="Verdana"/>
              </a:rPr>
              <a:t>Informer ne suffit pas </a:t>
            </a:r>
            <a:r>
              <a:rPr lang="fr-FR" sz="2400" dirty="0">
                <a:solidFill>
                  <a:srgbClr val="636362"/>
                </a:solidFill>
                <a:latin typeface="Verdana"/>
                <a:cs typeface="Verdana"/>
              </a:rPr>
              <a:t>: d’autres facteurs participent à la prise de décision</a:t>
            </a:r>
          </a:p>
          <a:p>
            <a:pPr marL="377100">
              <a:buClr>
                <a:schemeClr val="accent1"/>
              </a:buClr>
            </a:pPr>
            <a:r>
              <a:rPr lang="fr-FR" sz="2400" b="1" dirty="0">
                <a:solidFill>
                  <a:schemeClr val="accent2"/>
                </a:solidFill>
                <a:latin typeface="Verdana"/>
                <a:cs typeface="Verdana"/>
              </a:rPr>
              <a:t>Mais </a:t>
            </a:r>
          </a:p>
          <a:p>
            <a:pPr marL="834300" indent="-4572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400" b="1" dirty="0">
                <a:solidFill>
                  <a:srgbClr val="636362"/>
                </a:solidFill>
                <a:latin typeface="Verdana"/>
                <a:cs typeface="Verdana"/>
              </a:rPr>
              <a:t>Informer est indispensable </a:t>
            </a:r>
            <a:r>
              <a:rPr lang="fr-FR" sz="2400" dirty="0">
                <a:solidFill>
                  <a:srgbClr val="636362"/>
                </a:solidFill>
                <a:latin typeface="Verdana"/>
                <a:cs typeface="Verdana"/>
              </a:rPr>
              <a:t>: varier les formes</a:t>
            </a:r>
          </a:p>
        </p:txBody>
      </p:sp>
    </p:spTree>
    <p:extLst>
      <p:ext uri="{BB962C8B-B14F-4D97-AF65-F5344CB8AC3E}">
        <p14:creationId xmlns:p14="http://schemas.microsoft.com/office/powerpoint/2010/main" val="2593928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055F2-14B0-BFF0-F0F1-AD824C03B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9DD3572-BA5F-DD1E-56EF-41D94BA0D520}"/>
              </a:ext>
            </a:extLst>
          </p:cNvPr>
          <p:cNvSpPr txBox="1"/>
          <p:nvPr/>
        </p:nvSpPr>
        <p:spPr>
          <a:xfrm>
            <a:off x="410853" y="1210680"/>
            <a:ext cx="342516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fr-FR" sz="2000" b="1" kern="1200" dirty="0">
                <a:solidFill>
                  <a:srgbClr val="CF007E"/>
                </a:solidFill>
                <a:latin typeface="Verdana"/>
                <a:cs typeface="Verdana"/>
              </a:rPr>
              <a:t>Duché </a:t>
            </a:r>
            <a:r>
              <a:rPr lang="fr-FR" sz="2000" b="1" dirty="0">
                <a:solidFill>
                  <a:srgbClr val="CF007E"/>
                </a:solidFill>
                <a:latin typeface="Verdana"/>
                <a:cs typeface="Verdana"/>
              </a:rPr>
              <a:t>et al, </a:t>
            </a:r>
            <a:r>
              <a:rPr lang="fr-FR" sz="2000" b="1" kern="1200" dirty="0">
                <a:solidFill>
                  <a:srgbClr val="CF007E"/>
                </a:solidFill>
                <a:latin typeface="Verdana"/>
                <a:cs typeface="Verdana"/>
              </a:rPr>
              <a:t>2024, </a:t>
            </a:r>
            <a:r>
              <a:rPr lang="fr-FR" sz="2000" kern="1200" dirty="0">
                <a:solidFill>
                  <a:srgbClr val="646263"/>
                </a:solidFill>
                <a:latin typeface="Verdana"/>
                <a:cs typeface="Verdana"/>
              </a:rPr>
              <a:t>Evaluation of </a:t>
            </a:r>
            <a:r>
              <a:rPr lang="fr-FR" sz="2000" dirty="0" err="1">
                <a:solidFill>
                  <a:srgbClr val="646263"/>
                </a:solidFill>
                <a:latin typeface="Verdana"/>
                <a:cs typeface="Verdana"/>
              </a:rPr>
              <a:t>P</a:t>
            </a:r>
            <a:r>
              <a:rPr lang="fr-FR" sz="2000" kern="1200" dirty="0" err="1">
                <a:solidFill>
                  <a:srgbClr val="646263"/>
                </a:solidFill>
                <a:latin typeface="Verdana"/>
                <a:cs typeface="Verdana"/>
              </a:rPr>
              <a:t>reventive</a:t>
            </a:r>
            <a:r>
              <a:rPr lang="fr-FR" sz="2000" kern="1200" dirty="0">
                <a:solidFill>
                  <a:srgbClr val="646263"/>
                </a:solidFill>
                <a:latin typeface="Verdana"/>
                <a:cs typeface="Verdana"/>
              </a:rPr>
              <a:t> Information </a:t>
            </a:r>
            <a:r>
              <a:rPr lang="fr-FR" sz="2000" kern="1200" dirty="0" err="1">
                <a:solidFill>
                  <a:srgbClr val="646263"/>
                </a:solidFill>
                <a:latin typeface="Verdana"/>
                <a:cs typeface="Verdana"/>
              </a:rPr>
              <a:t>Using</a:t>
            </a:r>
            <a:r>
              <a:rPr lang="fr-FR" sz="2000" kern="1200" dirty="0">
                <a:solidFill>
                  <a:srgbClr val="646263"/>
                </a:solidFill>
                <a:latin typeface="Verdana"/>
                <a:cs typeface="Verdana"/>
              </a:rPr>
              <a:t> Alternative Protocol: Interactive Play, Weather, </a:t>
            </a:r>
            <a:r>
              <a:rPr lang="fr-FR" sz="2000" dirty="0" err="1">
                <a:solidFill>
                  <a:srgbClr val="646263"/>
                </a:solidFill>
                <a:latin typeface="Verdana"/>
                <a:cs typeface="Verdana"/>
              </a:rPr>
              <a:t>C</a:t>
            </a:r>
            <a:r>
              <a:rPr lang="fr-FR" sz="2000" kern="1200" dirty="0" err="1">
                <a:solidFill>
                  <a:srgbClr val="646263"/>
                </a:solidFill>
                <a:latin typeface="Verdana"/>
                <a:cs typeface="Verdana"/>
              </a:rPr>
              <a:t>limate</a:t>
            </a:r>
            <a:r>
              <a:rPr lang="fr-FR" sz="2000" kern="1200" dirty="0">
                <a:solidFill>
                  <a:srgbClr val="646263"/>
                </a:solidFill>
                <a:latin typeface="Verdana"/>
                <a:cs typeface="Verdana"/>
              </a:rPr>
              <a:t> and Society, Vol16, Oct-</a:t>
            </a:r>
            <a:r>
              <a:rPr lang="fr-FR" sz="2000" kern="1200" dirty="0" err="1">
                <a:solidFill>
                  <a:srgbClr val="646263"/>
                </a:solidFill>
                <a:latin typeface="Verdana"/>
                <a:cs typeface="Verdana"/>
              </a:rPr>
              <a:t>Dec</a:t>
            </a:r>
            <a:r>
              <a:rPr lang="fr-FR" sz="2000" kern="1200" dirty="0">
                <a:solidFill>
                  <a:srgbClr val="646263"/>
                </a:solidFill>
                <a:latin typeface="Verdana"/>
                <a:cs typeface="Verdana"/>
              </a:rPr>
              <a:t> 2024, pp. 755-769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646263"/>
              </a:solidFill>
            </a:endParaRPr>
          </a:p>
          <a:p>
            <a:pPr marL="342900" indent="-342900">
              <a:buClr>
                <a:schemeClr val="accent1"/>
              </a:buClr>
              <a:buFont typeface="Arial"/>
              <a:buChar char="•"/>
            </a:pPr>
            <a:endParaRPr lang="fr-FR" sz="2000" b="1" kern="1200" dirty="0">
              <a:solidFill>
                <a:srgbClr val="CF007E"/>
              </a:solidFill>
              <a:latin typeface="Verdana"/>
              <a:cs typeface="Verdana"/>
            </a:endParaRPr>
          </a:p>
          <a:p>
            <a:pPr marL="342900" indent="-342900">
              <a:buClr>
                <a:schemeClr val="accent1"/>
              </a:buClr>
              <a:buFont typeface="Arial"/>
              <a:buChar char="•"/>
            </a:pPr>
            <a:endParaRPr lang="fr-FR" sz="2000" dirty="0">
              <a:solidFill>
                <a:srgbClr val="474746"/>
              </a:solidFill>
              <a:latin typeface="Verdana"/>
              <a:cs typeface="Verdana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389027F-4449-FF9C-6AAB-A973DC14738B}"/>
              </a:ext>
            </a:extLst>
          </p:cNvPr>
          <p:cNvSpPr txBox="1"/>
          <p:nvPr/>
        </p:nvSpPr>
        <p:spPr>
          <a:xfrm>
            <a:off x="410853" y="540884"/>
            <a:ext cx="3425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ECA100"/>
                </a:solidFill>
                <a:latin typeface="Verdana"/>
                <a:cs typeface="Verdana"/>
              </a:rPr>
              <a:t>Référence principale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9D05AD1-A6BF-DB59-19B5-16516FA30BC5}"/>
              </a:ext>
            </a:extLst>
          </p:cNvPr>
          <p:cNvCxnSpPr/>
          <p:nvPr/>
        </p:nvCxnSpPr>
        <p:spPr>
          <a:xfrm>
            <a:off x="508000" y="1071416"/>
            <a:ext cx="8087360" cy="0"/>
          </a:xfrm>
          <a:prstGeom prst="line">
            <a:avLst/>
          </a:prstGeom>
          <a:ln w="317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AA8D1059-B889-3D93-5D67-72845B031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790" y="0"/>
            <a:ext cx="5123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78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3126" y="5146151"/>
            <a:ext cx="8882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Verdana"/>
                <a:cs typeface="Verdana"/>
              </a:rPr>
              <a:t>Céline LUTOFF</a:t>
            </a:r>
          </a:p>
          <a:p>
            <a:pPr algn="ctr"/>
            <a:r>
              <a:rPr lang="fr-FR" sz="2400" b="1" dirty="0" err="1">
                <a:solidFill>
                  <a:schemeClr val="bg1"/>
                </a:solidFill>
                <a:latin typeface="Verdana"/>
                <a:cs typeface="Verdana"/>
              </a:rPr>
              <a:t>celine.lutoff@univ-grenoble-alpes.fr</a:t>
            </a:r>
            <a:endParaRPr lang="fr-FR" sz="24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26" y="740406"/>
            <a:ext cx="3526543" cy="108509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A6E0D65-1F1D-DA88-48B8-C07E0CCEB807}"/>
              </a:ext>
            </a:extLst>
          </p:cNvPr>
          <p:cNvSpPr txBox="1"/>
          <p:nvPr/>
        </p:nvSpPr>
        <p:spPr>
          <a:xfrm>
            <a:off x="261258" y="2699730"/>
            <a:ext cx="8882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solidFill>
                  <a:schemeClr val="accent2"/>
                </a:solidFill>
                <a:latin typeface="Verdana"/>
                <a:cs typeface="Verdana"/>
              </a:rPr>
              <a:t>Merci pour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3692172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2144" y="337885"/>
            <a:ext cx="8193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ECA100"/>
                </a:solidFill>
                <a:latin typeface="Verdana"/>
                <a:cs typeface="Verdana"/>
              </a:rPr>
              <a:t>Objectifs de l’information préventive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508000" y="1071416"/>
            <a:ext cx="8087360" cy="0"/>
          </a:xfrm>
          <a:prstGeom prst="line">
            <a:avLst/>
          </a:prstGeom>
          <a:ln w="317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6262DCB5-B932-6AF0-02C5-9717AAFD38A1}"/>
              </a:ext>
            </a:extLst>
          </p:cNvPr>
          <p:cNvSpPr txBox="1"/>
          <p:nvPr/>
        </p:nvSpPr>
        <p:spPr>
          <a:xfrm>
            <a:off x="508000" y="1338150"/>
            <a:ext cx="4368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636362"/>
                </a:solidFill>
                <a:latin typeface="Verdana"/>
                <a:cs typeface="Verdana"/>
              </a:rPr>
              <a:t>Renforcer la connaissance sur les risques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646263"/>
                </a:solidFill>
                <a:latin typeface="Verdana"/>
                <a:cs typeface="Verdana"/>
              </a:rPr>
              <a:t>Promouvoir d’acceptation / l’appropriation des risques et des mesures de gestion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636362"/>
                </a:solidFill>
                <a:latin typeface="Verdana"/>
                <a:cs typeface="Verdana"/>
              </a:rPr>
              <a:t>Rassurer les populations (limiter l’anxiété,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70C0"/>
                </a:solidFill>
                <a:latin typeface="Verdana"/>
                <a:cs typeface="Verdana"/>
              </a:rPr>
              <a:t>Améliorer les interrelations : la confiance, la coopération, créer des réseaux,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70C0"/>
                </a:solidFill>
                <a:latin typeface="Verdana"/>
                <a:cs typeface="Verdana"/>
              </a:rPr>
              <a:t>Faciliter le dialogue et impliquer les acteurs dans la prise de décision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/>
                </a:solidFill>
                <a:latin typeface="Verdana"/>
                <a:cs typeface="Verdana"/>
              </a:rPr>
              <a:t>Transmettre les signaux d’alertes et les actions adaptées en cas de crises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/>
                </a:solidFill>
                <a:latin typeface="Verdana"/>
                <a:cs typeface="Verdana"/>
              </a:rPr>
              <a:t>Encourager les comportements de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/>
                </a:solidFill>
                <a:latin typeface="Verdana"/>
                <a:cs typeface="Verdana"/>
              </a:rPr>
              <a:t>Fournir des consignes en cas de crises</a:t>
            </a:r>
          </a:p>
        </p:txBody>
      </p:sp>
      <p:pic>
        <p:nvPicPr>
          <p:cNvPr id="3" name="Image 2" descr="L’information préventive destinée au grand public : des outils pour l’améliorer">
            <a:extLst>
              <a:ext uri="{FF2B5EF4-FFF2-40B4-BE49-F238E27FC236}">
                <a16:creationId xmlns:a16="http://schemas.microsoft.com/office/drawing/2014/main" id="{5C4AAC56-182F-3BF1-8A95-9FAC5FA38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574" y="1244700"/>
            <a:ext cx="4777370" cy="319279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7823717-2D1F-E927-D96E-EB4681634B70}"/>
              </a:ext>
            </a:extLst>
          </p:cNvPr>
          <p:cNvSpPr txBox="1"/>
          <p:nvPr/>
        </p:nvSpPr>
        <p:spPr>
          <a:xfrm>
            <a:off x="5259976" y="4770921"/>
            <a:ext cx="3074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Sources : </a:t>
            </a:r>
            <a:r>
              <a:rPr lang="fr-FR" sz="1200" i="1" dirty="0" err="1"/>
              <a:t>IRMa</a:t>
            </a:r>
            <a:endParaRPr lang="fr-FR" sz="1200" i="1" dirty="0"/>
          </a:p>
          <a:p>
            <a:r>
              <a:rPr lang="fr-FR" sz="1200" i="1" dirty="0"/>
              <a:t>Nuage de mots / Représentation de ce qu’implique la communication préventive sur les risques majeurs destinées au grand public © Ferrer</a:t>
            </a:r>
            <a:endParaRPr lang="fr-FR" sz="1200" i="1" dirty="0">
              <a:solidFill>
                <a:schemeClr val="bg1"/>
              </a:solidFill>
              <a:latin typeface="Soleto"/>
              <a:cs typeface="Soleto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128E4D5-574C-4ABE-29DB-8FCA61D507B4}"/>
              </a:ext>
            </a:extLst>
          </p:cNvPr>
          <p:cNvSpPr txBox="1"/>
          <p:nvPr/>
        </p:nvSpPr>
        <p:spPr>
          <a:xfrm>
            <a:off x="508000" y="5888112"/>
            <a:ext cx="4212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rgbClr val="646263"/>
                </a:solidFill>
                <a:latin typeface="Soleto"/>
                <a:cs typeface="Soleto"/>
              </a:rPr>
              <a:t>Höppner et al, 2010 ; Weiss et Richard, 2013 ; Duché et al, 2024</a:t>
            </a:r>
          </a:p>
        </p:txBody>
      </p:sp>
    </p:spTree>
    <p:extLst>
      <p:ext uri="{BB962C8B-B14F-4D97-AF65-F5344CB8AC3E}">
        <p14:creationId xmlns:p14="http://schemas.microsoft.com/office/powerpoint/2010/main" val="1265909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49751-598A-F2F8-2B42-602E65DA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0CBCFC0-07BC-CB86-C971-C2C58AEEEB7D}"/>
              </a:ext>
            </a:extLst>
          </p:cNvPr>
          <p:cNvSpPr txBox="1"/>
          <p:nvPr/>
        </p:nvSpPr>
        <p:spPr>
          <a:xfrm>
            <a:off x="402144" y="337885"/>
            <a:ext cx="8193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ECA100"/>
                </a:solidFill>
                <a:latin typeface="Verdana"/>
                <a:cs typeface="Verdana"/>
              </a:rPr>
              <a:t>Evaluer la connaissance et l’acceptation du risque, rassurer : l’enquête 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7D88AE1C-75B7-66BA-DF04-2BF34056AE82}"/>
              </a:ext>
            </a:extLst>
          </p:cNvPr>
          <p:cNvCxnSpPr/>
          <p:nvPr/>
        </p:nvCxnSpPr>
        <p:spPr>
          <a:xfrm>
            <a:off x="508000" y="1071416"/>
            <a:ext cx="8087360" cy="0"/>
          </a:xfrm>
          <a:prstGeom prst="line">
            <a:avLst/>
          </a:prstGeom>
          <a:ln w="317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5A77C40C-FA5D-E237-FC92-C32ED6548DA3}"/>
              </a:ext>
            </a:extLst>
          </p:cNvPr>
          <p:cNvSpPr txBox="1"/>
          <p:nvPr/>
        </p:nvSpPr>
        <p:spPr>
          <a:xfrm>
            <a:off x="455072" y="1362213"/>
            <a:ext cx="808736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/>
                </a:solidFill>
                <a:latin typeface="Verdana"/>
                <a:cs typeface="Verdana"/>
              </a:rPr>
              <a:t>Exemples d’enquêtes</a:t>
            </a:r>
          </a:p>
          <a:p>
            <a:pPr marL="7200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1900" dirty="0">
                <a:solidFill>
                  <a:srgbClr val="636362"/>
                </a:solidFill>
                <a:latin typeface="Verdana"/>
                <a:cs typeface="Verdana"/>
              </a:rPr>
              <a:t>Bellurot et al 2013, Evaluation des dispositifs visant à l’information préventive des citoyens. --&gt; Préfectures</a:t>
            </a:r>
            <a:endParaRPr lang="fr-FR" sz="1900" dirty="0">
              <a:solidFill>
                <a:srgbClr val="636362"/>
              </a:solidFill>
              <a:latin typeface="Verdana"/>
              <a:cs typeface="Verdana"/>
              <a:sym typeface="Wingdings" pitchFamily="2" charset="2"/>
            </a:endParaRPr>
          </a:p>
          <a:p>
            <a:pPr marL="7200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19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Enquêtes académiques réalisés par des chercheurs</a:t>
            </a:r>
          </a:p>
          <a:p>
            <a:pPr marL="11772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19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Beccera et Peltier, 2011</a:t>
            </a:r>
          </a:p>
          <a:p>
            <a:pPr marL="11772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1900" dirty="0" err="1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Glatron</a:t>
            </a:r>
            <a:r>
              <a:rPr lang="fr-FR" sz="19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 et Beck, 2010</a:t>
            </a:r>
          </a:p>
          <a:p>
            <a:pPr marL="11772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1900" dirty="0" err="1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Douvinet</a:t>
            </a:r>
            <a:r>
              <a:rPr lang="fr-FR" sz="19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 et al, 2013</a:t>
            </a:r>
          </a:p>
          <a:p>
            <a:pPr marL="11772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19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Lutoff et al, 2007</a:t>
            </a:r>
          </a:p>
          <a:p>
            <a:pPr marL="11772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19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Beck et al, 2013</a:t>
            </a:r>
          </a:p>
          <a:p>
            <a:pPr marL="11772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19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…</a:t>
            </a:r>
          </a:p>
          <a:p>
            <a:pPr marL="7200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19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Collaboration université – collectivité : enquête post diffusion du DICRIM Claix 2010</a:t>
            </a:r>
            <a:endParaRPr lang="fr-FR" sz="1600" dirty="0">
              <a:solidFill>
                <a:schemeClr val="accent1"/>
              </a:solidFill>
              <a:latin typeface="Verdana"/>
              <a:cs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63636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34316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7CC0E-1492-7F56-B631-02C8C50F4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6C05F58-E9AF-884B-B751-70BBA9FA321A}"/>
              </a:ext>
            </a:extLst>
          </p:cNvPr>
          <p:cNvSpPr txBox="1"/>
          <p:nvPr/>
        </p:nvSpPr>
        <p:spPr>
          <a:xfrm>
            <a:off x="402144" y="337885"/>
            <a:ext cx="8193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ECA100"/>
                </a:solidFill>
                <a:latin typeface="Verdana"/>
                <a:cs typeface="Verdana"/>
              </a:rPr>
              <a:t>Evaluer la connaissance et l’acceptation du risque, rassurer : l’enquête 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D570784-5EB2-1988-C92C-D5D74E4AF87A}"/>
              </a:ext>
            </a:extLst>
          </p:cNvPr>
          <p:cNvCxnSpPr/>
          <p:nvPr/>
        </p:nvCxnSpPr>
        <p:spPr>
          <a:xfrm>
            <a:off x="508000" y="1071416"/>
            <a:ext cx="8087360" cy="0"/>
          </a:xfrm>
          <a:prstGeom prst="line">
            <a:avLst/>
          </a:prstGeom>
          <a:ln w="317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D0B20BE8-6C9A-449A-9E9D-78634C3A49D5}"/>
              </a:ext>
            </a:extLst>
          </p:cNvPr>
          <p:cNvSpPr txBox="1"/>
          <p:nvPr/>
        </p:nvSpPr>
        <p:spPr>
          <a:xfrm>
            <a:off x="455072" y="1362213"/>
            <a:ext cx="3539412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accent1"/>
                </a:solidFill>
                <a:latin typeface="Verdana"/>
                <a:cs typeface="Verdana"/>
              </a:rPr>
              <a:t>L’enquête permet d’évaluer :</a:t>
            </a:r>
          </a:p>
          <a:p>
            <a:pPr marL="7200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19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Les connaissances sur les risques</a:t>
            </a:r>
          </a:p>
          <a:p>
            <a:pPr marL="7200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1900" dirty="0">
                <a:solidFill>
                  <a:srgbClr val="636362"/>
                </a:solidFill>
                <a:latin typeface="Verdana"/>
                <a:cs typeface="Verdana"/>
              </a:rPr>
              <a:t>Les connaissances sur les consignes</a:t>
            </a:r>
          </a:p>
          <a:p>
            <a:pPr marL="7200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19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Les comportements en situations réelles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>
              <a:solidFill>
                <a:schemeClr val="accent1"/>
              </a:solidFill>
              <a:latin typeface="Verdana"/>
              <a:cs typeface="Verdana"/>
            </a:endParaRPr>
          </a:p>
          <a:p>
            <a:r>
              <a:rPr lang="fr-FR" sz="1600" b="1" dirty="0">
                <a:solidFill>
                  <a:schemeClr val="accent2"/>
                </a:solidFill>
                <a:latin typeface="Verdana"/>
                <a:cs typeface="Verdana"/>
              </a:rPr>
              <a:t>MAIS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accent1"/>
                </a:solidFill>
                <a:latin typeface="Verdana"/>
                <a:cs typeface="Verdana"/>
              </a:rPr>
              <a:t>Difficile d’évaluer :</a:t>
            </a:r>
            <a:endParaRPr lang="fr-FR" sz="1600" b="1" dirty="0">
              <a:solidFill>
                <a:schemeClr val="accent1"/>
              </a:solidFill>
              <a:latin typeface="Verdana"/>
              <a:cs typeface="Verdana"/>
              <a:sym typeface="Wingdings" pitchFamily="2" charset="2"/>
            </a:endParaRPr>
          </a:p>
          <a:p>
            <a:pPr marL="7200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1900" dirty="0">
                <a:solidFill>
                  <a:srgbClr val="636362"/>
                </a:solidFill>
                <a:latin typeface="Verdana"/>
                <a:cs typeface="Verdana"/>
              </a:rPr>
              <a:t>L’utilisation des connaissances</a:t>
            </a:r>
            <a:endParaRPr lang="fr-FR" sz="1900" dirty="0">
              <a:solidFill>
                <a:srgbClr val="636362"/>
              </a:solidFill>
              <a:latin typeface="Verdana"/>
              <a:cs typeface="Verdana"/>
              <a:sym typeface="Wingdings" pitchFamily="2" charset="2"/>
            </a:endParaRPr>
          </a:p>
          <a:p>
            <a:pPr marL="7200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19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Les comportements en situations réelles</a:t>
            </a:r>
          </a:p>
          <a:p>
            <a:pPr marL="233100">
              <a:spcBef>
                <a:spcPts val="600"/>
              </a:spcBef>
              <a:buClr>
                <a:schemeClr val="accent1"/>
              </a:buClr>
            </a:pPr>
            <a:r>
              <a:rPr lang="fr-FR" sz="16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(Lutoff et al 2007; Beck et al, 2013)</a:t>
            </a:r>
            <a:endParaRPr lang="fr-FR" sz="1600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FCA3EF1-B048-4C83-9890-386A16852517}"/>
              </a:ext>
            </a:extLst>
          </p:cNvPr>
          <p:cNvSpPr txBox="1"/>
          <p:nvPr/>
        </p:nvSpPr>
        <p:spPr>
          <a:xfrm>
            <a:off x="4130642" y="4852998"/>
            <a:ext cx="47807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rgbClr val="636362"/>
                </a:solidFill>
                <a:latin typeface="Soleto"/>
                <a:cs typeface="Soleto"/>
              </a:rPr>
              <a:t>Enquête réalisée par les étudiants de Licence 3° année, 2010, cours d’enquêtes (Lutoff C.) et SIG (Beck E.), en partenariat avec la commune de Claix à la suite de la diffusion du DICRIM 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3ECAC901-E701-894C-BDF0-749C9FC505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440953"/>
              </p:ext>
            </p:extLst>
          </p:nvPr>
        </p:nvGraphicFramePr>
        <p:xfrm>
          <a:off x="3978442" y="1214483"/>
          <a:ext cx="4932948" cy="3638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39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10854" y="1210680"/>
            <a:ext cx="808736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/>
              <a:buChar char="•"/>
            </a:pPr>
            <a:r>
              <a:rPr lang="fr-FR" sz="2000" b="1" kern="1200" dirty="0">
                <a:solidFill>
                  <a:srgbClr val="CF007E"/>
                </a:solidFill>
                <a:latin typeface="Verdana"/>
                <a:cs typeface="Verdana"/>
              </a:rPr>
              <a:t>Etudié en tant que tel </a:t>
            </a:r>
            <a:br>
              <a:rPr lang="fr-FR" sz="2000" b="1" dirty="0">
                <a:solidFill>
                  <a:srgbClr val="CF007E"/>
                </a:solidFill>
                <a:latin typeface="Verdana"/>
                <a:cs typeface="Verdana"/>
              </a:rPr>
            </a:br>
            <a:r>
              <a:rPr lang="fr-FR" sz="2000" b="1" kern="1200" dirty="0">
                <a:solidFill>
                  <a:srgbClr val="CF007E"/>
                </a:solidFill>
                <a:latin typeface="Verdana"/>
                <a:cs typeface="Verdana"/>
              </a:rPr>
              <a:t>par plusieurs disciplines : </a:t>
            </a:r>
          </a:p>
          <a:p>
            <a:pPr marL="7200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19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Médecine des catastrophes</a:t>
            </a:r>
            <a:br>
              <a:rPr lang="fr-FR" sz="19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</a:br>
            <a:r>
              <a:rPr lang="fr-FR" sz="19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(Prieur et Julien, 2026)</a:t>
            </a:r>
          </a:p>
          <a:p>
            <a:pPr marL="7200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19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Management </a:t>
            </a:r>
            <a:br>
              <a:rPr lang="fr-FR" sz="19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</a:br>
            <a:r>
              <a:rPr lang="fr-FR" sz="19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(Thèse Grünewald, 2025)</a:t>
            </a:r>
          </a:p>
          <a:p>
            <a:pPr marL="7200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19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Géographie </a:t>
            </a:r>
            <a:br>
              <a:rPr lang="fr-FR" sz="19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</a:br>
            <a:r>
              <a:rPr lang="fr-FR" sz="19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(November, 2020) </a:t>
            </a:r>
          </a:p>
          <a:p>
            <a:pPr marL="7200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19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Science de l’ingénieur - cindynique (</a:t>
            </a:r>
            <a:r>
              <a:rPr lang="fr-FR" sz="1900" dirty="0" err="1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Sauvagnargue</a:t>
            </a:r>
            <a:r>
              <a:rPr lang="fr-FR" sz="19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, 2019)</a:t>
            </a:r>
          </a:p>
          <a:p>
            <a:pPr>
              <a:buClr>
                <a:schemeClr val="accent1"/>
              </a:buClr>
            </a:pPr>
            <a:endParaRPr lang="fr-FR" sz="2000" b="1" dirty="0">
              <a:solidFill>
                <a:srgbClr val="CF007E"/>
              </a:solidFill>
              <a:latin typeface="Verdana"/>
              <a:cs typeface="Verdana"/>
            </a:endParaRPr>
          </a:p>
          <a:p>
            <a:pPr marL="342900" indent="-342900">
              <a:buClr>
                <a:schemeClr val="accent1"/>
              </a:buClr>
              <a:buFont typeface="Arial"/>
              <a:buChar char="•"/>
            </a:pPr>
            <a:r>
              <a:rPr lang="fr-FR" sz="2000" b="1" dirty="0">
                <a:solidFill>
                  <a:srgbClr val="CF007E"/>
                </a:solidFill>
                <a:latin typeface="Verdana"/>
                <a:cs typeface="Verdana"/>
              </a:rPr>
              <a:t>Mais place de l’info prévention pas forcément évaluée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10853" y="353563"/>
            <a:ext cx="7913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ECA100"/>
                </a:solidFill>
                <a:latin typeface="Verdana"/>
                <a:cs typeface="Verdana"/>
              </a:rPr>
              <a:t>Améliorer les interrelations, le dialogue dans la prise de décision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508000" y="1071416"/>
            <a:ext cx="8087360" cy="0"/>
          </a:xfrm>
          <a:prstGeom prst="line">
            <a:avLst/>
          </a:prstGeom>
          <a:ln w="317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Stylized Abstract Network Graphics of Interrelations. High quality photo. Interrelations illustrations">
            <a:extLst>
              <a:ext uri="{FF2B5EF4-FFF2-40B4-BE49-F238E27FC236}">
                <a16:creationId xmlns:a16="http://schemas.microsoft.com/office/drawing/2014/main" id="{79F62980-34A6-DBD4-C2F0-7EC8BB36D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44564"/>
            <a:ext cx="4283558" cy="239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38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10853" y="1210680"/>
            <a:ext cx="8316052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/>
              <a:buChar char="•"/>
            </a:pPr>
            <a:r>
              <a:rPr lang="fr-FR" sz="2000" b="1" kern="1200" dirty="0">
                <a:solidFill>
                  <a:srgbClr val="CF007E"/>
                </a:solidFill>
                <a:latin typeface="Verdana"/>
                <a:cs typeface="Verdana"/>
              </a:rPr>
              <a:t>Pas évaluable par l’enquête</a:t>
            </a:r>
            <a:endParaRPr lang="fr-FR" sz="2000" dirty="0">
              <a:solidFill>
                <a:srgbClr val="474746"/>
              </a:solidFill>
              <a:latin typeface="Verdana"/>
              <a:cs typeface="Verdana"/>
            </a:endParaRPr>
          </a:p>
          <a:p>
            <a:pPr marL="7200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Déclaratif hors contexte ne fonctionne pas </a:t>
            </a: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(Lutoff et al 2007; Beck et al, 2013)</a:t>
            </a:r>
            <a:endParaRPr lang="fr-FR" sz="2000" dirty="0">
              <a:solidFill>
                <a:srgbClr val="636362"/>
              </a:solidFill>
              <a:latin typeface="Verdana"/>
              <a:cs typeface="Verdana"/>
            </a:endParaRPr>
          </a:p>
          <a:p>
            <a:pPr marL="377100">
              <a:buClr>
                <a:schemeClr val="accent1"/>
              </a:buClr>
            </a:pPr>
            <a:endParaRPr lang="fr-FR" sz="1500" kern="1200" dirty="0">
              <a:solidFill>
                <a:srgbClr val="474746"/>
              </a:solidFill>
              <a:latin typeface="Verdana"/>
              <a:cs typeface="Verdana"/>
            </a:endParaRPr>
          </a:p>
          <a:p>
            <a:pPr marL="342900" indent="-342900">
              <a:buClr>
                <a:schemeClr val="accent1"/>
              </a:buClr>
              <a:buFont typeface="Arial"/>
              <a:buChar char="•"/>
            </a:pPr>
            <a:r>
              <a:rPr lang="fr-FR" sz="2000" b="1" dirty="0">
                <a:solidFill>
                  <a:srgbClr val="CF007E"/>
                </a:solidFill>
                <a:latin typeface="Verdana"/>
                <a:cs typeface="Verdana"/>
              </a:rPr>
              <a:t>Rôle majeur d’autres paramètres</a:t>
            </a:r>
          </a:p>
          <a:p>
            <a:pPr marL="7200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Interactions sociales : enfants, proches, … </a:t>
            </a:r>
          </a:p>
          <a:p>
            <a:pPr marL="7200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Rôle central de l’émotion (Lim, 2022)</a:t>
            </a:r>
          </a:p>
          <a:p>
            <a:pPr marL="7200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fr-FR" sz="2000" dirty="0">
              <a:solidFill>
                <a:srgbClr val="636362"/>
              </a:solidFill>
              <a:latin typeface="Verdana"/>
              <a:cs typeface="Verdana"/>
            </a:endParaRPr>
          </a:p>
          <a:p>
            <a:pPr marL="342900" indent="-342900">
              <a:buClr>
                <a:schemeClr val="accent1"/>
              </a:buClr>
              <a:buFont typeface="Arial"/>
              <a:buChar char="•"/>
            </a:pPr>
            <a:r>
              <a:rPr lang="fr-FR" sz="2000" b="1" dirty="0">
                <a:solidFill>
                  <a:srgbClr val="CF007E"/>
                </a:solidFill>
                <a:latin typeface="Verdana"/>
                <a:cs typeface="Verdana"/>
              </a:rPr>
              <a:t>Besoin d’inventer / recourir à d’autres outils d’évaluation</a:t>
            </a:r>
          </a:p>
          <a:p>
            <a:pPr marL="800100" lvl="1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646263"/>
                </a:solidFill>
                <a:latin typeface="Verdana"/>
                <a:cs typeface="Verdana"/>
              </a:rPr>
              <a:t>Tentative d’observation via les réseaux sociaux</a:t>
            </a:r>
          </a:p>
          <a:p>
            <a:pPr marL="11772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Thèse de Cavalière 2020; Agarwal et Toshniwal, 2020</a:t>
            </a:r>
          </a:p>
          <a:p>
            <a:pPr marL="11772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Présente des limites également : notamment géographiques et sociales</a:t>
            </a:r>
          </a:p>
          <a:p>
            <a:pPr marL="7992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646263"/>
                </a:solidFill>
                <a:latin typeface="Verdana"/>
                <a:cs typeface="Verdana"/>
              </a:rPr>
              <a:t>Trouver d’autres outils permettant de prendre en compte</a:t>
            </a:r>
          </a:p>
          <a:p>
            <a:pPr marL="12564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2000" dirty="0">
                <a:solidFill>
                  <a:srgbClr val="646263"/>
                </a:solidFill>
                <a:latin typeface="Verdana"/>
                <a:cs typeface="Verdana"/>
              </a:rPr>
              <a:t>Les interrelations</a:t>
            </a:r>
          </a:p>
          <a:p>
            <a:pPr marL="12564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2000" dirty="0">
                <a:solidFill>
                  <a:srgbClr val="646263"/>
                </a:solidFill>
                <a:latin typeface="Verdana"/>
                <a:cs typeface="Verdana"/>
              </a:rPr>
              <a:t>Les émotions</a:t>
            </a:r>
            <a:endParaRPr lang="fr-FR" sz="2000" dirty="0">
              <a:solidFill>
                <a:srgbClr val="636362"/>
              </a:solidFill>
              <a:latin typeface="Verdana"/>
              <a:cs typeface="Verdana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10853" y="363530"/>
            <a:ext cx="7913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ECA100"/>
                </a:solidFill>
                <a:latin typeface="Verdana"/>
                <a:cs typeface="Verdana"/>
              </a:rPr>
              <a:t>Signaux d’alerte, comportements et consignes en cas de crise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508000" y="1071416"/>
            <a:ext cx="8087360" cy="0"/>
          </a:xfrm>
          <a:prstGeom prst="line">
            <a:avLst/>
          </a:prstGeom>
          <a:ln w="317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567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FE1B2-3269-95EE-D276-FF3C2B57C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B687C04-8C54-A2BE-37FF-7642C857AD5F}"/>
              </a:ext>
            </a:extLst>
          </p:cNvPr>
          <p:cNvSpPr txBox="1"/>
          <p:nvPr/>
        </p:nvSpPr>
        <p:spPr>
          <a:xfrm>
            <a:off x="402144" y="337885"/>
            <a:ext cx="8193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ECA100"/>
                </a:solidFill>
                <a:latin typeface="Verdana"/>
                <a:cs typeface="Verdana"/>
              </a:rPr>
              <a:t>Question de départ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C467A7E-9ABC-E07D-F37F-79746F083821}"/>
              </a:ext>
            </a:extLst>
          </p:cNvPr>
          <p:cNvCxnSpPr/>
          <p:nvPr/>
        </p:nvCxnSpPr>
        <p:spPr>
          <a:xfrm>
            <a:off x="508000" y="1071416"/>
            <a:ext cx="8087360" cy="0"/>
          </a:xfrm>
          <a:prstGeom prst="line">
            <a:avLst/>
          </a:prstGeom>
          <a:ln w="317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2DBA474D-19B9-FB62-31F6-AE10A411911E}"/>
              </a:ext>
            </a:extLst>
          </p:cNvPr>
          <p:cNvSpPr txBox="1"/>
          <p:nvPr/>
        </p:nvSpPr>
        <p:spPr>
          <a:xfrm>
            <a:off x="508000" y="2156297"/>
            <a:ext cx="80873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1"/>
                </a:solidFill>
                <a:latin typeface="Verdana"/>
                <a:cs typeface="Verdana"/>
              </a:rPr>
              <a:t>Cibler sur une catégorie d’objectifs : </a:t>
            </a:r>
          </a:p>
          <a:p>
            <a:pPr algn="ctr"/>
            <a:r>
              <a:rPr lang="fr-FR" sz="2400" b="1" dirty="0">
                <a:solidFill>
                  <a:schemeClr val="accent1"/>
                </a:solidFill>
                <a:latin typeface="Verdana"/>
                <a:cs typeface="Verdana"/>
              </a:rPr>
              <a:t>Les comportements en situation d’urgence</a:t>
            </a:r>
          </a:p>
          <a:p>
            <a:pPr algn="ctr"/>
            <a:endParaRPr lang="fr-FR" sz="2400" dirty="0">
              <a:solidFill>
                <a:schemeClr val="accent1"/>
              </a:solidFill>
              <a:latin typeface="Verdana"/>
              <a:cs typeface="Verdana"/>
            </a:endParaRPr>
          </a:p>
          <a:p>
            <a:pPr marL="720000" indent="-342900" algn="ctr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Thèse de Audrey Borelly</a:t>
            </a:r>
          </a:p>
          <a:p>
            <a:pPr marL="720000" indent="-342900" algn="ctr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Projet CORESTART / I</a:t>
            </a:r>
            <a:r>
              <a:rPr lang="fr-FR" sz="2000" baseline="30000" dirty="0">
                <a:solidFill>
                  <a:srgbClr val="636362"/>
                </a:solidFill>
                <a:latin typeface="Verdana"/>
                <a:cs typeface="Verdana"/>
              </a:rPr>
              <a:t>2</a:t>
            </a:r>
            <a:r>
              <a:rPr lang="fr-FR" sz="2000" dirty="0">
                <a:solidFill>
                  <a:srgbClr val="636362"/>
                </a:solidFill>
                <a:latin typeface="Verdana"/>
                <a:cs typeface="Verdana"/>
              </a:rPr>
              <a:t>PRI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63636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58610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E3019-3AC1-4004-0F17-D48C70803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660FA55-ADCA-9D23-3CA1-3A4D8062A4BE}"/>
              </a:ext>
            </a:extLst>
          </p:cNvPr>
          <p:cNvSpPr txBox="1"/>
          <p:nvPr/>
        </p:nvSpPr>
        <p:spPr>
          <a:xfrm>
            <a:off x="508000" y="1071416"/>
            <a:ext cx="83472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/>
              <a:buChar char="•"/>
            </a:pPr>
            <a:r>
              <a:rPr lang="fr-FR" sz="2000" b="1" kern="1200" dirty="0">
                <a:solidFill>
                  <a:srgbClr val="CF007E"/>
                </a:solidFill>
                <a:latin typeface="Verdana"/>
                <a:cs typeface="Verdana"/>
              </a:rPr>
              <a:t>Information préventive en France</a:t>
            </a:r>
            <a:endParaRPr lang="fr-FR" sz="2000" dirty="0">
              <a:solidFill>
                <a:srgbClr val="474746"/>
              </a:solidFill>
              <a:latin typeface="Verdana"/>
              <a:cs typeface="Verdana"/>
            </a:endParaRPr>
          </a:p>
          <a:p>
            <a:pPr marL="7200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1900" dirty="0">
                <a:solidFill>
                  <a:srgbClr val="636362"/>
                </a:solidFill>
                <a:latin typeface="Verdana"/>
                <a:cs typeface="Verdana"/>
              </a:rPr>
              <a:t>Information réglementaire : DICRIM, repères de crue, IAL, …</a:t>
            </a:r>
          </a:p>
          <a:p>
            <a:pPr marL="7200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1900" dirty="0">
                <a:solidFill>
                  <a:srgbClr val="636362"/>
                </a:solidFill>
                <a:latin typeface="Verdana"/>
                <a:cs typeface="Verdana"/>
              </a:rPr>
              <a:t>Information alternative : diverses formes</a:t>
            </a:r>
          </a:p>
          <a:p>
            <a:pPr marL="377100">
              <a:buClr>
                <a:schemeClr val="accent1"/>
              </a:buClr>
            </a:pPr>
            <a:endParaRPr lang="fr-FR" sz="1500" kern="1200" dirty="0">
              <a:solidFill>
                <a:srgbClr val="474746"/>
              </a:solidFill>
              <a:latin typeface="Verdana"/>
              <a:cs typeface="Verdana"/>
            </a:endParaRPr>
          </a:p>
          <a:p>
            <a:pPr marL="342900" indent="-342900">
              <a:buClr>
                <a:schemeClr val="accent1"/>
              </a:buClr>
              <a:buFont typeface="Arial"/>
              <a:buChar char="•"/>
            </a:pPr>
            <a:r>
              <a:rPr lang="fr-FR" sz="2000" b="1" dirty="0">
                <a:solidFill>
                  <a:srgbClr val="CF007E"/>
                </a:solidFill>
                <a:latin typeface="Verdana"/>
                <a:cs typeface="Verdana"/>
              </a:rPr>
              <a:t>Incidence de la fréquence de diffusion de l’information</a:t>
            </a:r>
          </a:p>
          <a:p>
            <a:pPr marL="7200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1900" dirty="0">
                <a:solidFill>
                  <a:srgbClr val="636362"/>
                </a:solidFill>
                <a:latin typeface="Verdana"/>
                <a:cs typeface="Verdana"/>
              </a:rPr>
              <a:t>Fréquence insuffisante </a:t>
            </a:r>
            <a:r>
              <a:rPr lang="fr-FR" sz="19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 impact limité sur la population en France (Jadot et al, 2016)</a:t>
            </a:r>
          </a:p>
          <a:p>
            <a:pPr marL="7200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19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Ailleurs : Asie du Sud Est (Khan and Mishra, 2022) ou Etats-Unis (</a:t>
            </a:r>
            <a:r>
              <a:rPr lang="fr-FR" sz="1900" dirty="0" err="1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Zottarelli</a:t>
            </a:r>
            <a:r>
              <a:rPr lang="fr-FR" sz="19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 et al 2022)</a:t>
            </a:r>
            <a:endParaRPr lang="fr-FR" sz="1900" dirty="0">
              <a:solidFill>
                <a:srgbClr val="636362"/>
              </a:solidFill>
              <a:latin typeface="Verdana"/>
              <a:cs typeface="Verdana"/>
            </a:endParaRPr>
          </a:p>
          <a:p>
            <a:pPr marL="342900" indent="-342900">
              <a:buClr>
                <a:schemeClr val="accent1"/>
              </a:buClr>
              <a:buFont typeface="Arial"/>
              <a:buChar char="•"/>
            </a:pPr>
            <a:endParaRPr lang="fr-FR" sz="2000" b="1" dirty="0">
              <a:solidFill>
                <a:srgbClr val="CF007E"/>
              </a:solidFill>
              <a:latin typeface="Verdana"/>
              <a:cs typeface="Verdana"/>
            </a:endParaRPr>
          </a:p>
          <a:p>
            <a:pPr marL="342900" indent="-342900">
              <a:buClr>
                <a:schemeClr val="accent1"/>
              </a:buClr>
              <a:buFont typeface="Arial"/>
              <a:buChar char="•"/>
            </a:pPr>
            <a:r>
              <a:rPr lang="fr-FR" sz="2000" b="1" dirty="0">
                <a:solidFill>
                  <a:srgbClr val="CF007E"/>
                </a:solidFill>
                <a:latin typeface="Verdana"/>
                <a:cs typeface="Verdana"/>
              </a:rPr>
              <a:t>Nature de l’information transmise</a:t>
            </a:r>
          </a:p>
          <a:p>
            <a:pPr marL="7200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1900" dirty="0">
                <a:solidFill>
                  <a:srgbClr val="636362"/>
                </a:solidFill>
                <a:latin typeface="Verdana"/>
                <a:cs typeface="Verdana"/>
              </a:rPr>
              <a:t>Information très générale : information géographique, nature des aléas (CEPRI, 2018)</a:t>
            </a:r>
            <a:endParaRPr lang="fr-FR" sz="1900" dirty="0">
              <a:solidFill>
                <a:srgbClr val="636362"/>
              </a:solidFill>
              <a:latin typeface="Verdana"/>
              <a:cs typeface="Verdana"/>
              <a:sym typeface="Wingdings" pitchFamily="2" charset="2"/>
            </a:endParaRPr>
          </a:p>
          <a:p>
            <a:pPr marL="7200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sz="1900" dirty="0">
                <a:solidFill>
                  <a:srgbClr val="636362"/>
                </a:solidFill>
                <a:latin typeface="Verdana"/>
                <a:cs typeface="Verdana"/>
                <a:sym typeface="Wingdings" pitchFamily="2" charset="2"/>
              </a:rPr>
              <a:t>Peu d’instruction concernant les interactions sociales hormis : « ne pas récupérer les enfants à l’école » (Michie et al, 2018)</a:t>
            </a:r>
            <a:endParaRPr lang="fr-FR" sz="1900" dirty="0">
              <a:solidFill>
                <a:srgbClr val="636362"/>
              </a:solidFill>
              <a:latin typeface="Verdana"/>
              <a:cs typeface="Verdana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AEE63B9-C359-103E-19D2-A0C252667523}"/>
              </a:ext>
            </a:extLst>
          </p:cNvPr>
          <p:cNvSpPr txBox="1"/>
          <p:nvPr/>
        </p:nvSpPr>
        <p:spPr>
          <a:xfrm>
            <a:off x="410853" y="363530"/>
            <a:ext cx="7913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ECA100"/>
                </a:solidFill>
                <a:latin typeface="Verdana"/>
                <a:cs typeface="Verdana"/>
              </a:rPr>
              <a:t>Constats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6DB9D7A-88D1-9FBC-C190-D975B44271A2}"/>
              </a:ext>
            </a:extLst>
          </p:cNvPr>
          <p:cNvCxnSpPr/>
          <p:nvPr/>
        </p:nvCxnSpPr>
        <p:spPr>
          <a:xfrm>
            <a:off x="508000" y="1071416"/>
            <a:ext cx="8087360" cy="0"/>
          </a:xfrm>
          <a:prstGeom prst="line">
            <a:avLst/>
          </a:prstGeom>
          <a:ln w="317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2393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ACTE">
      <a:dk1>
        <a:srgbClr val="474847"/>
      </a:dk1>
      <a:lt1>
        <a:sysClr val="window" lastClr="FFFFFF"/>
      </a:lt1>
      <a:dk2>
        <a:srgbClr val="1F497D"/>
      </a:dk2>
      <a:lt2>
        <a:srgbClr val="EEECE1"/>
      </a:lt2>
      <a:accent1>
        <a:srgbClr val="CF007E"/>
      </a:accent1>
      <a:accent2>
        <a:srgbClr val="ECA100"/>
      </a:accent2>
      <a:accent3>
        <a:srgbClr val="636362"/>
      </a:accent3>
      <a:accent4>
        <a:srgbClr val="636362"/>
      </a:accent4>
      <a:accent5>
        <a:srgbClr val="636362"/>
      </a:accent5>
      <a:accent6>
        <a:srgbClr val="ECA100"/>
      </a:accent6>
      <a:hlink>
        <a:srgbClr val="ECA100"/>
      </a:hlink>
      <a:folHlink>
        <a:srgbClr val="ECA1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  <a:latin typeface="Soleto"/>
            <a:cs typeface="Solet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1510</Words>
  <Application>Microsoft Macintosh PowerPoint</Application>
  <PresentationFormat>Affichage à l'écran (4:3)</PresentationFormat>
  <Paragraphs>214</Paragraphs>
  <Slides>22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Courier New</vt:lpstr>
      <vt:lpstr>Soleto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POLART GRAPHIC II</dc:creator>
  <cp:lastModifiedBy>Lutoff</cp:lastModifiedBy>
  <cp:revision>102</cp:revision>
  <cp:lastPrinted>2017-04-25T09:56:54Z</cp:lastPrinted>
  <dcterms:created xsi:type="dcterms:W3CDTF">2017-04-06T09:24:26Z</dcterms:created>
  <dcterms:modified xsi:type="dcterms:W3CDTF">2026-06-17T14:19:01Z</dcterms:modified>
</cp:coreProperties>
</file>