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44.jpg" ContentType="image/jpg"/>
  <Override PartName="/ppt/media/image45.jpg" ContentType="image/jpg"/>
  <Override PartName="/ppt/media/image47.jpg" ContentType="image/jpg"/>
  <Override PartName="/ppt/media/image51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59.jpg" ContentType="image/jpg"/>
  <Override PartName="/ppt/notesSlides/notesSlide1.xml" ContentType="application/vnd.openxmlformats-officedocument.presentationml.notesSlide+xml"/>
  <Override PartName="/ppt/media/image67.jpg" ContentType="image/jpg"/>
  <Override PartName="/ppt/media/image69.jpg" ContentType="image/jpg"/>
  <Override PartName="/ppt/media/image70.jpg" ContentType="image/jpg"/>
  <Override PartName="/ppt/media/image72.jpg" ContentType="image/jpg"/>
  <Override PartName="/ppt/media/image76.jpg" ContentType="image/jpg"/>
  <Override PartName="/ppt/media/image80.jpg" ContentType="image/jpg"/>
  <Override PartName="/ppt/media/image81.jpg" ContentType="image/jpg"/>
  <Override PartName="/ppt/media/image84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106.jpg" ContentType="image/jpg"/>
  <Override PartName="/ppt/media/image118.jpg" ContentType="image/jpg"/>
  <Override PartName="/ppt/media/image135.jpg" ContentType="image/jpg"/>
  <Override PartName="/ppt/media/image136.jpg" ContentType="image/jpg"/>
  <Override PartName="/ppt/media/image137.jpg" ContentType="image/jpg"/>
  <Override PartName="/ppt/theme/themeOverride1.xml" ContentType="application/vnd.openxmlformats-officedocument.themeOverride+xml"/>
  <Override PartName="/ppt/media/image146.jpg" ContentType="image/jpg"/>
  <Override PartName="/ppt/media/image147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3"/>
  </p:notesMasterIdLst>
  <p:sldIdLst>
    <p:sldId id="418" r:id="rId2"/>
    <p:sldId id="419" r:id="rId3"/>
    <p:sldId id="420" r:id="rId4"/>
    <p:sldId id="257" r:id="rId5"/>
    <p:sldId id="416" r:id="rId6"/>
    <p:sldId id="258" r:id="rId7"/>
    <p:sldId id="272" r:id="rId8"/>
    <p:sldId id="395" r:id="rId9"/>
    <p:sldId id="260" r:id="rId10"/>
    <p:sldId id="398" r:id="rId11"/>
    <p:sldId id="437" r:id="rId12"/>
    <p:sldId id="259" r:id="rId13"/>
    <p:sldId id="399" r:id="rId14"/>
    <p:sldId id="261" r:id="rId15"/>
    <p:sldId id="262" r:id="rId16"/>
    <p:sldId id="270" r:id="rId17"/>
    <p:sldId id="271" r:id="rId18"/>
    <p:sldId id="263" r:id="rId19"/>
    <p:sldId id="417" r:id="rId20"/>
    <p:sldId id="400" r:id="rId21"/>
    <p:sldId id="266" r:id="rId22"/>
    <p:sldId id="268" r:id="rId23"/>
    <p:sldId id="435" r:id="rId24"/>
    <p:sldId id="269" r:id="rId25"/>
    <p:sldId id="415" r:id="rId26"/>
    <p:sldId id="264" r:id="rId27"/>
    <p:sldId id="267" r:id="rId28"/>
    <p:sldId id="265" r:id="rId29"/>
    <p:sldId id="436" r:id="rId30"/>
    <p:sldId id="423" r:id="rId31"/>
    <p:sldId id="274" r:id="rId32"/>
    <p:sldId id="426" r:id="rId33"/>
    <p:sldId id="405" r:id="rId34"/>
    <p:sldId id="424" r:id="rId35"/>
    <p:sldId id="277" r:id="rId36"/>
    <p:sldId id="276" r:id="rId37"/>
    <p:sldId id="427" r:id="rId38"/>
    <p:sldId id="278" r:id="rId39"/>
    <p:sldId id="422" r:id="rId40"/>
    <p:sldId id="421" r:id="rId41"/>
    <p:sldId id="429" r:id="rId42"/>
    <p:sldId id="280" r:id="rId43"/>
    <p:sldId id="407" r:id="rId44"/>
    <p:sldId id="281" r:id="rId45"/>
    <p:sldId id="425" r:id="rId46"/>
    <p:sldId id="282" r:id="rId47"/>
    <p:sldId id="430" r:id="rId48"/>
    <p:sldId id="285" r:id="rId49"/>
    <p:sldId id="284" r:id="rId50"/>
    <p:sldId id="431" r:id="rId51"/>
    <p:sldId id="409" r:id="rId52"/>
    <p:sldId id="412" r:id="rId53"/>
    <p:sldId id="289" r:id="rId54"/>
    <p:sldId id="288" r:id="rId55"/>
    <p:sldId id="402" r:id="rId56"/>
    <p:sldId id="403" r:id="rId57"/>
    <p:sldId id="432" r:id="rId58"/>
    <p:sldId id="408" r:id="rId59"/>
    <p:sldId id="434" r:id="rId60"/>
    <p:sldId id="411" r:id="rId61"/>
    <p:sldId id="413" r:id="rId62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60"/>
  </p:normalViewPr>
  <p:slideViewPr>
    <p:cSldViewPr>
      <p:cViewPr>
        <p:scale>
          <a:sx n="50" d="100"/>
          <a:sy n="50" d="100"/>
        </p:scale>
        <p:origin x="312" y="-20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838C0-A9D4-48A4-9793-AD4D4AF0D7BC}" type="datetimeFigureOut">
              <a:rPr lang="fr-FR" smtClean="0"/>
              <a:t>15/06/2026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D024D-8BF1-4669-900D-DDAE1CF525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77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3994B4D-41BE-6FB7-CBD2-14AAC9A33B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6245D8-F530-4CB5-AB7E-CBB2122E32CA}" type="slidenum">
              <a:rPr lang="fr-FR" altLang="fr-FR" sz="1300" smtClean="0"/>
              <a:pPr>
                <a:spcBef>
                  <a:spcPct val="0"/>
                </a:spcBef>
              </a:pPr>
              <a:t>13</a:t>
            </a:fld>
            <a:endParaRPr lang="fr-FR" altLang="fr-FR" sz="13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DBCC63ED-FFB8-91A3-CF44-BFB0FD6C01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4BB9257-9398-C493-85C2-63BBB56BDA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rgbClr val="66B45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rgbClr val="66B45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rgbClr val="66B45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rgbClr val="66B45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56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15850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6420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35A772F-BD59-B322-D7D8-8533EEA62F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6EE5FA6-4F57-0BE4-5984-D63C31CFCA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417B99E0-D043-8A3C-A462-87F9276E6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110799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1AFDD-B379-4971-97CD-B68A3054A17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426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861774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47705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A18756-C598-289D-367E-4D08A275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71A81-1F07-4680-8134-D504611EA971}" type="datetimeFigureOut">
              <a:rPr lang="fr-FR"/>
              <a:pPr>
                <a:defRPr/>
              </a:pPr>
              <a:t>15/06/2026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8AB95F-0ADE-86AD-8DE1-66F7E1805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336975-3C34-D55C-8DC1-F615C279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8B565-7C79-4CEA-9DA1-9E22A6116EF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35487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0830" y="99917"/>
            <a:ext cx="15006339" cy="157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rgbClr val="66B45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87636" y="2829517"/>
            <a:ext cx="10785475" cy="2740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eteofrance.com/climath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9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9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0.jp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4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sterisques-consultants.com/ecole-de-la-plaine-de-conflans-le-risque-chute-de-rochers/" TargetMode="External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16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0C4DB8-D611-8F10-0135-018186B682E4}"/>
              </a:ext>
            </a:extLst>
          </p:cNvPr>
          <p:cNvSpPr/>
          <p:nvPr/>
        </p:nvSpPr>
        <p:spPr>
          <a:xfrm>
            <a:off x="0" y="1874354"/>
            <a:ext cx="11594417" cy="59754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3082" name="Picture 2" descr="C:\Users\Vincent\LOGO\logo_parn_2012.tif">
            <a:extLst>
              <a:ext uri="{FF2B5EF4-FFF2-40B4-BE49-F238E27FC236}">
                <a16:creationId xmlns:a16="http://schemas.microsoft.com/office/drawing/2014/main" id="{18E312D7-58DD-D8C1-56E3-1D7197C91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7220"/>
            <a:ext cx="5361526" cy="77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AutoShape 15">
            <a:extLst>
              <a:ext uri="{FF2B5EF4-FFF2-40B4-BE49-F238E27FC236}">
                <a16:creationId xmlns:a16="http://schemas.microsoft.com/office/drawing/2014/main" id="{A3ACF383-60B6-621D-51A4-8BE7D2F020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700">
              <a:latin typeface="Arial" panose="020B0604020202020204" pitchFamily="34" charset="0"/>
            </a:endParaRPr>
          </a:p>
        </p:txBody>
      </p:sp>
      <p:sp>
        <p:nvSpPr>
          <p:cNvPr id="3086" name="AutoShape 17">
            <a:extLst>
              <a:ext uri="{FF2B5EF4-FFF2-40B4-BE49-F238E27FC236}">
                <a16:creationId xmlns:a16="http://schemas.microsoft.com/office/drawing/2014/main" id="{DA52122F-8067-1F89-5160-8CF71E7F35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700">
              <a:latin typeface="Arial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DA0FE39-9A31-86DB-D9F7-A9BE6FFAA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38400" y="4303294"/>
            <a:ext cx="13723144" cy="3216265"/>
          </a:xfrm>
        </p:spPr>
        <p:txBody>
          <a:bodyPr/>
          <a:lstStyle/>
          <a:p>
            <a:pPr algn="ctr" eaLnBrk="1" hangingPunct="1"/>
            <a:r>
              <a:rPr lang="fr-FR" altLang="fr-FR" sz="2000" b="1" dirty="0"/>
              <a:t> </a:t>
            </a:r>
            <a:br>
              <a:rPr lang="fr-FR" altLang="fr-FR" sz="2000" b="1" dirty="0"/>
            </a:br>
            <a: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Journée Relais</a:t>
            </a:r>
            <a:b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Les territoires alpins face </a:t>
            </a:r>
            <a:b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aux risques naturels</a:t>
            </a:r>
            <a:b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br>
              <a:rPr lang="fr-FR" altLang="fr-FR" sz="2500" i="1" dirty="0">
                <a:solidFill>
                  <a:schemeClr val="tx1"/>
                </a:solidFill>
                <a:latin typeface="+mj-lt"/>
              </a:rPr>
            </a:br>
            <a:r>
              <a:rPr lang="fr-FR" altLang="fr-FR" sz="3200" b="1" i="1" dirty="0">
                <a:solidFill>
                  <a:schemeClr val="tx1"/>
                </a:solidFill>
                <a:latin typeface="+mj-lt"/>
              </a:rPr>
              <a:t>Mercredi 17 Juin 2026 - Ceillac</a:t>
            </a:r>
            <a:endParaRPr lang="fr-FR" altLang="fr-FR" sz="24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8334C82F-29BD-2F0F-A361-F5058ABD6BD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0718" y="2032580"/>
            <a:ext cx="3100906" cy="2003522"/>
          </a:xfrm>
          <a:prstGeom prst="rect">
            <a:avLst/>
          </a:prstGeom>
        </p:spPr>
      </p:pic>
      <p:pic>
        <p:nvPicPr>
          <p:cNvPr id="9" name="Image 8" descr="Une image contenant Graphique, Police, graphisme, logo&#10;&#10;Le contenu généré par l’IA peut être incorrect.">
            <a:extLst>
              <a:ext uri="{FF2B5EF4-FFF2-40B4-BE49-F238E27FC236}">
                <a16:creationId xmlns:a16="http://schemas.microsoft.com/office/drawing/2014/main" id="{A2AA26E4-BE2F-8E10-00D9-50373DD81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82" y="2634258"/>
            <a:ext cx="2974854" cy="1085090"/>
          </a:xfrm>
          <a:prstGeom prst="rect">
            <a:avLst/>
          </a:prstGeom>
        </p:spPr>
      </p:pic>
      <p:grpSp>
        <p:nvGrpSpPr>
          <p:cNvPr id="57" name="Groupe 56">
            <a:extLst>
              <a:ext uri="{FF2B5EF4-FFF2-40B4-BE49-F238E27FC236}">
                <a16:creationId xmlns:a16="http://schemas.microsoft.com/office/drawing/2014/main" id="{F3C9F7B1-CFF0-DF9E-0E5F-C3A4E3F7B368}"/>
              </a:ext>
            </a:extLst>
          </p:cNvPr>
          <p:cNvGrpSpPr/>
          <p:nvPr/>
        </p:nvGrpSpPr>
        <p:grpSpPr>
          <a:xfrm>
            <a:off x="529926" y="8596964"/>
            <a:ext cx="7313289" cy="1511713"/>
            <a:chOff x="609600" y="7940989"/>
            <a:chExt cx="7313289" cy="1511713"/>
          </a:xfrm>
        </p:grpSpPr>
        <p:sp>
          <p:nvSpPr>
            <p:cNvPr id="10" name="object 5"/>
            <p:cNvSpPr/>
            <p:nvPr/>
          </p:nvSpPr>
          <p:spPr>
            <a:xfrm>
              <a:off x="6226784" y="8373567"/>
              <a:ext cx="165100" cy="259079"/>
            </a:xfrm>
            <a:custGeom>
              <a:avLst/>
              <a:gdLst/>
              <a:ahLst/>
              <a:cxnLst/>
              <a:rect l="l" t="t" r="r" b="b"/>
              <a:pathLst>
                <a:path w="165100" h="259079">
                  <a:moveTo>
                    <a:pt x="164579" y="213144"/>
                  </a:moveTo>
                  <a:lnTo>
                    <a:pt x="58877" y="213144"/>
                  </a:lnTo>
                  <a:lnTo>
                    <a:pt x="58877" y="0"/>
                  </a:lnTo>
                  <a:lnTo>
                    <a:pt x="0" y="0"/>
                  </a:lnTo>
                  <a:lnTo>
                    <a:pt x="0" y="213144"/>
                  </a:lnTo>
                  <a:lnTo>
                    <a:pt x="0" y="258826"/>
                  </a:lnTo>
                  <a:lnTo>
                    <a:pt x="164579" y="258826"/>
                  </a:lnTo>
                  <a:lnTo>
                    <a:pt x="164579" y="213144"/>
                  </a:lnTo>
                  <a:close/>
                </a:path>
              </a:pathLst>
            </a:custGeom>
            <a:solidFill>
              <a:srgbClr val="343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20560" y="8438495"/>
              <a:ext cx="172199" cy="197982"/>
            </a:xfrm>
            <a:prstGeom prst="rect">
              <a:avLst/>
            </a:prstGeom>
          </p:spPr>
        </p:pic>
        <p:sp>
          <p:nvSpPr>
            <p:cNvPr id="12" name="object 7"/>
            <p:cNvSpPr/>
            <p:nvPr/>
          </p:nvSpPr>
          <p:spPr>
            <a:xfrm>
              <a:off x="6225835" y="8737618"/>
              <a:ext cx="100330" cy="118745"/>
            </a:xfrm>
            <a:custGeom>
              <a:avLst/>
              <a:gdLst/>
              <a:ahLst/>
              <a:cxnLst/>
              <a:rect l="l" t="t" r="r" b="b"/>
              <a:pathLst>
                <a:path w="100329" h="118745">
                  <a:moveTo>
                    <a:pt x="13622" y="118722"/>
                  </a:moveTo>
                  <a:lnTo>
                    <a:pt x="0" y="118722"/>
                  </a:lnTo>
                  <a:lnTo>
                    <a:pt x="40909" y="0"/>
                  </a:lnTo>
                  <a:lnTo>
                    <a:pt x="59869" y="0"/>
                  </a:lnTo>
                  <a:lnTo>
                    <a:pt x="63921" y="11945"/>
                  </a:lnTo>
                  <a:lnTo>
                    <a:pt x="49727" y="11945"/>
                  </a:lnTo>
                  <a:lnTo>
                    <a:pt x="29101" y="73054"/>
                  </a:lnTo>
                  <a:lnTo>
                    <a:pt x="84648" y="73054"/>
                  </a:lnTo>
                  <a:lnTo>
                    <a:pt x="88534" y="84512"/>
                  </a:lnTo>
                  <a:lnTo>
                    <a:pt x="25109" y="84512"/>
                  </a:lnTo>
                  <a:lnTo>
                    <a:pt x="13622" y="118722"/>
                  </a:lnTo>
                  <a:close/>
                </a:path>
                <a:path w="100329" h="118745">
                  <a:moveTo>
                    <a:pt x="84648" y="73054"/>
                  </a:moveTo>
                  <a:lnTo>
                    <a:pt x="70374" y="73054"/>
                  </a:lnTo>
                  <a:lnTo>
                    <a:pt x="49727" y="11945"/>
                  </a:lnTo>
                  <a:lnTo>
                    <a:pt x="63921" y="11945"/>
                  </a:lnTo>
                  <a:lnTo>
                    <a:pt x="84648" y="73054"/>
                  </a:lnTo>
                  <a:close/>
                </a:path>
                <a:path w="100329" h="118745">
                  <a:moveTo>
                    <a:pt x="100138" y="118722"/>
                  </a:moveTo>
                  <a:lnTo>
                    <a:pt x="85811" y="118722"/>
                  </a:lnTo>
                  <a:lnTo>
                    <a:pt x="74196" y="84512"/>
                  </a:lnTo>
                  <a:lnTo>
                    <a:pt x="88534" y="84512"/>
                  </a:lnTo>
                  <a:lnTo>
                    <a:pt x="100138" y="118722"/>
                  </a:lnTo>
                  <a:close/>
                </a:path>
              </a:pathLst>
            </a:custGeom>
            <a:solidFill>
              <a:srgbClr val="343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16662" y="8359449"/>
              <a:ext cx="1206227" cy="527096"/>
            </a:xfrm>
            <a:prstGeom prst="rect">
              <a:avLst/>
            </a:prstGeom>
          </p:spPr>
        </p:pic>
        <p:sp>
          <p:nvSpPr>
            <p:cNvPr id="14" name="object 9"/>
            <p:cNvSpPr/>
            <p:nvPr/>
          </p:nvSpPr>
          <p:spPr>
            <a:xfrm>
              <a:off x="6336512" y="8768005"/>
              <a:ext cx="588010" cy="120650"/>
            </a:xfrm>
            <a:custGeom>
              <a:avLst/>
              <a:gdLst/>
              <a:ahLst/>
              <a:cxnLst/>
              <a:rect l="l" t="t" r="r" b="b"/>
              <a:pathLst>
                <a:path w="588009" h="120650">
                  <a:moveTo>
                    <a:pt x="71704" y="1498"/>
                  </a:moveTo>
                  <a:lnTo>
                    <a:pt x="57912" y="1498"/>
                  </a:lnTo>
                  <a:lnTo>
                    <a:pt x="57912" y="54127"/>
                  </a:lnTo>
                  <a:lnTo>
                    <a:pt x="55892" y="64414"/>
                  </a:lnTo>
                  <a:lnTo>
                    <a:pt x="50546" y="71843"/>
                  </a:lnTo>
                  <a:lnTo>
                    <a:pt x="42887" y="76339"/>
                  </a:lnTo>
                  <a:lnTo>
                    <a:pt x="33947" y="77851"/>
                  </a:lnTo>
                  <a:lnTo>
                    <a:pt x="25044" y="76555"/>
                  </a:lnTo>
                  <a:lnTo>
                    <a:pt x="18757" y="72555"/>
                  </a:lnTo>
                  <a:lnTo>
                    <a:pt x="15036" y="65684"/>
                  </a:lnTo>
                  <a:lnTo>
                    <a:pt x="13817" y="55791"/>
                  </a:lnTo>
                  <a:lnTo>
                    <a:pt x="13817" y="1498"/>
                  </a:lnTo>
                  <a:lnTo>
                    <a:pt x="0" y="1498"/>
                  </a:lnTo>
                  <a:lnTo>
                    <a:pt x="0" y="56451"/>
                  </a:lnTo>
                  <a:lnTo>
                    <a:pt x="2298" y="71755"/>
                  </a:lnTo>
                  <a:lnTo>
                    <a:pt x="8648" y="82105"/>
                  </a:lnTo>
                  <a:lnTo>
                    <a:pt x="18237" y="87972"/>
                  </a:lnTo>
                  <a:lnTo>
                    <a:pt x="30276" y="89814"/>
                  </a:lnTo>
                  <a:lnTo>
                    <a:pt x="39928" y="88582"/>
                  </a:lnTo>
                  <a:lnTo>
                    <a:pt x="47828" y="85242"/>
                  </a:lnTo>
                  <a:lnTo>
                    <a:pt x="53873" y="80378"/>
                  </a:lnTo>
                  <a:lnTo>
                    <a:pt x="57912" y="74549"/>
                  </a:lnTo>
                  <a:lnTo>
                    <a:pt x="57912" y="88328"/>
                  </a:lnTo>
                  <a:lnTo>
                    <a:pt x="71704" y="88328"/>
                  </a:lnTo>
                  <a:lnTo>
                    <a:pt x="71704" y="1498"/>
                  </a:lnTo>
                  <a:close/>
                </a:path>
                <a:path w="588009" h="120650">
                  <a:moveTo>
                    <a:pt x="165112" y="1498"/>
                  </a:moveTo>
                  <a:lnTo>
                    <a:pt x="150825" y="1498"/>
                  </a:lnTo>
                  <a:lnTo>
                    <a:pt x="125374" y="74383"/>
                  </a:lnTo>
                  <a:lnTo>
                    <a:pt x="99580" y="1498"/>
                  </a:lnTo>
                  <a:lnTo>
                    <a:pt x="84620" y="1498"/>
                  </a:lnTo>
                  <a:lnTo>
                    <a:pt x="116217" y="88328"/>
                  </a:lnTo>
                  <a:lnTo>
                    <a:pt x="133832" y="88328"/>
                  </a:lnTo>
                  <a:lnTo>
                    <a:pt x="138861" y="74383"/>
                  </a:lnTo>
                  <a:lnTo>
                    <a:pt x="165112" y="1498"/>
                  </a:lnTo>
                  <a:close/>
                </a:path>
                <a:path w="588009" h="120650">
                  <a:moveTo>
                    <a:pt x="249021" y="43180"/>
                  </a:moveTo>
                  <a:lnTo>
                    <a:pt x="234911" y="8674"/>
                  </a:lnTo>
                  <a:lnTo>
                    <a:pt x="234911" y="36525"/>
                  </a:lnTo>
                  <a:lnTo>
                    <a:pt x="184010" y="36525"/>
                  </a:lnTo>
                  <a:lnTo>
                    <a:pt x="187045" y="26098"/>
                  </a:lnTo>
                  <a:lnTo>
                    <a:pt x="192532" y="18199"/>
                  </a:lnTo>
                  <a:lnTo>
                    <a:pt x="200253" y="13208"/>
                  </a:lnTo>
                  <a:lnTo>
                    <a:pt x="209956" y="11455"/>
                  </a:lnTo>
                  <a:lnTo>
                    <a:pt x="219710" y="12852"/>
                  </a:lnTo>
                  <a:lnTo>
                    <a:pt x="227304" y="17272"/>
                  </a:lnTo>
                  <a:lnTo>
                    <a:pt x="232473" y="25044"/>
                  </a:lnTo>
                  <a:lnTo>
                    <a:pt x="234911" y="36525"/>
                  </a:lnTo>
                  <a:lnTo>
                    <a:pt x="234911" y="8674"/>
                  </a:lnTo>
                  <a:lnTo>
                    <a:pt x="224574" y="2400"/>
                  </a:lnTo>
                  <a:lnTo>
                    <a:pt x="209969" y="25"/>
                  </a:lnTo>
                  <a:lnTo>
                    <a:pt x="193497" y="3276"/>
                  </a:lnTo>
                  <a:lnTo>
                    <a:pt x="180606" y="12420"/>
                  </a:lnTo>
                  <a:lnTo>
                    <a:pt x="172212" y="26479"/>
                  </a:lnTo>
                  <a:lnTo>
                    <a:pt x="169214" y="44488"/>
                  </a:lnTo>
                  <a:lnTo>
                    <a:pt x="169214" y="45821"/>
                  </a:lnTo>
                  <a:lnTo>
                    <a:pt x="172326" y="63969"/>
                  </a:lnTo>
                  <a:lnTo>
                    <a:pt x="181013" y="77851"/>
                  </a:lnTo>
                  <a:lnTo>
                    <a:pt x="194322" y="86702"/>
                  </a:lnTo>
                  <a:lnTo>
                    <a:pt x="211302" y="89827"/>
                  </a:lnTo>
                  <a:lnTo>
                    <a:pt x="224942" y="88125"/>
                  </a:lnTo>
                  <a:lnTo>
                    <a:pt x="236067" y="83083"/>
                  </a:lnTo>
                  <a:lnTo>
                    <a:pt x="240614" y="78359"/>
                  </a:lnTo>
                  <a:lnTo>
                    <a:pt x="244081" y="74764"/>
                  </a:lnTo>
                  <a:lnTo>
                    <a:pt x="244132" y="74612"/>
                  </a:lnTo>
                  <a:lnTo>
                    <a:pt x="248386" y="63258"/>
                  </a:lnTo>
                  <a:lnTo>
                    <a:pt x="234569" y="63258"/>
                  </a:lnTo>
                  <a:lnTo>
                    <a:pt x="232079" y="69900"/>
                  </a:lnTo>
                  <a:lnTo>
                    <a:pt x="227380" y="74612"/>
                  </a:lnTo>
                  <a:lnTo>
                    <a:pt x="220497" y="77431"/>
                  </a:lnTo>
                  <a:lnTo>
                    <a:pt x="211467" y="78359"/>
                  </a:lnTo>
                  <a:lnTo>
                    <a:pt x="199669" y="76339"/>
                  </a:lnTo>
                  <a:lnTo>
                    <a:pt x="191058" y="70421"/>
                  </a:lnTo>
                  <a:lnTo>
                    <a:pt x="185648" y="60782"/>
                  </a:lnTo>
                  <a:lnTo>
                    <a:pt x="183502" y="47650"/>
                  </a:lnTo>
                  <a:lnTo>
                    <a:pt x="249021" y="47650"/>
                  </a:lnTo>
                  <a:lnTo>
                    <a:pt x="249021" y="43180"/>
                  </a:lnTo>
                  <a:close/>
                </a:path>
                <a:path w="588009" h="120650">
                  <a:moveTo>
                    <a:pt x="308508" y="0"/>
                  </a:moveTo>
                  <a:lnTo>
                    <a:pt x="298208" y="1511"/>
                  </a:lnTo>
                  <a:lnTo>
                    <a:pt x="290398" y="5067"/>
                  </a:lnTo>
                  <a:lnTo>
                    <a:pt x="284480" y="10375"/>
                  </a:lnTo>
                  <a:lnTo>
                    <a:pt x="279895" y="17106"/>
                  </a:lnTo>
                  <a:lnTo>
                    <a:pt x="279895" y="1498"/>
                  </a:lnTo>
                  <a:lnTo>
                    <a:pt x="266090" y="1498"/>
                  </a:lnTo>
                  <a:lnTo>
                    <a:pt x="266090" y="88328"/>
                  </a:lnTo>
                  <a:lnTo>
                    <a:pt x="279895" y="88328"/>
                  </a:lnTo>
                  <a:lnTo>
                    <a:pt x="279895" y="40678"/>
                  </a:lnTo>
                  <a:lnTo>
                    <a:pt x="281914" y="27432"/>
                  </a:lnTo>
                  <a:lnTo>
                    <a:pt x="287655" y="19100"/>
                  </a:lnTo>
                  <a:lnTo>
                    <a:pt x="296672" y="14630"/>
                  </a:lnTo>
                  <a:lnTo>
                    <a:pt x="308508" y="12954"/>
                  </a:lnTo>
                  <a:lnTo>
                    <a:pt x="308508" y="0"/>
                  </a:lnTo>
                  <a:close/>
                </a:path>
                <a:path w="588009" h="120650">
                  <a:moveTo>
                    <a:pt x="397332" y="1498"/>
                  </a:moveTo>
                  <a:lnTo>
                    <a:pt x="384035" y="1498"/>
                  </a:lnTo>
                  <a:lnTo>
                    <a:pt x="384035" y="42176"/>
                  </a:lnTo>
                  <a:lnTo>
                    <a:pt x="383946" y="43840"/>
                  </a:lnTo>
                  <a:lnTo>
                    <a:pt x="383857" y="44335"/>
                  </a:lnTo>
                  <a:lnTo>
                    <a:pt x="381850" y="56324"/>
                  </a:lnTo>
                  <a:lnTo>
                    <a:pt x="375869" y="65976"/>
                  </a:lnTo>
                  <a:lnTo>
                    <a:pt x="366839" y="71983"/>
                  </a:lnTo>
                  <a:lnTo>
                    <a:pt x="355587" y="74041"/>
                  </a:lnTo>
                  <a:lnTo>
                    <a:pt x="345211" y="71983"/>
                  </a:lnTo>
                  <a:lnTo>
                    <a:pt x="328841" y="42176"/>
                  </a:lnTo>
                  <a:lnTo>
                    <a:pt x="330669" y="29959"/>
                  </a:lnTo>
                  <a:lnTo>
                    <a:pt x="336118" y="20142"/>
                  </a:lnTo>
                  <a:lnTo>
                    <a:pt x="344792" y="13741"/>
                  </a:lnTo>
                  <a:lnTo>
                    <a:pt x="356400" y="11455"/>
                  </a:lnTo>
                  <a:lnTo>
                    <a:pt x="367893" y="13525"/>
                  </a:lnTo>
                  <a:lnTo>
                    <a:pt x="376593" y="19532"/>
                  </a:lnTo>
                  <a:lnTo>
                    <a:pt x="382104" y="29184"/>
                  </a:lnTo>
                  <a:lnTo>
                    <a:pt x="382219" y="29959"/>
                  </a:lnTo>
                  <a:lnTo>
                    <a:pt x="384035" y="42176"/>
                  </a:lnTo>
                  <a:lnTo>
                    <a:pt x="384035" y="1498"/>
                  </a:lnTo>
                  <a:lnTo>
                    <a:pt x="383514" y="1498"/>
                  </a:lnTo>
                  <a:lnTo>
                    <a:pt x="383514" y="15443"/>
                  </a:lnTo>
                  <a:lnTo>
                    <a:pt x="380517" y="11455"/>
                  </a:lnTo>
                  <a:lnTo>
                    <a:pt x="379006" y="9461"/>
                  </a:lnTo>
                  <a:lnTo>
                    <a:pt x="372859" y="4546"/>
                  </a:lnTo>
                  <a:lnTo>
                    <a:pt x="364934" y="1219"/>
                  </a:lnTo>
                  <a:lnTo>
                    <a:pt x="355104" y="0"/>
                  </a:lnTo>
                  <a:lnTo>
                    <a:pt x="338645" y="3429"/>
                  </a:lnTo>
                  <a:lnTo>
                    <a:pt x="325818" y="12738"/>
                  </a:lnTo>
                  <a:lnTo>
                    <a:pt x="317474" y="26479"/>
                  </a:lnTo>
                  <a:lnTo>
                    <a:pt x="314629" y="42506"/>
                  </a:lnTo>
                  <a:lnTo>
                    <a:pt x="314515" y="44335"/>
                  </a:lnTo>
                  <a:lnTo>
                    <a:pt x="317487" y="60858"/>
                  </a:lnTo>
                  <a:lnTo>
                    <a:pt x="325742" y="73888"/>
                  </a:lnTo>
                  <a:lnTo>
                    <a:pt x="338277" y="82435"/>
                  </a:lnTo>
                  <a:lnTo>
                    <a:pt x="354076" y="85509"/>
                  </a:lnTo>
                  <a:lnTo>
                    <a:pt x="363308" y="84124"/>
                  </a:lnTo>
                  <a:lnTo>
                    <a:pt x="371665" y="80454"/>
                  </a:lnTo>
                  <a:lnTo>
                    <a:pt x="378599" y="75209"/>
                  </a:lnTo>
                  <a:lnTo>
                    <a:pt x="379526" y="74041"/>
                  </a:lnTo>
                  <a:lnTo>
                    <a:pt x="383514" y="69075"/>
                  </a:lnTo>
                  <a:lnTo>
                    <a:pt x="367182" y="106857"/>
                  </a:lnTo>
                  <a:lnTo>
                    <a:pt x="355587" y="108419"/>
                  </a:lnTo>
                  <a:lnTo>
                    <a:pt x="345694" y="107467"/>
                  </a:lnTo>
                  <a:lnTo>
                    <a:pt x="338226" y="104609"/>
                  </a:lnTo>
                  <a:lnTo>
                    <a:pt x="333146" y="99885"/>
                  </a:lnTo>
                  <a:lnTo>
                    <a:pt x="330454" y="93319"/>
                  </a:lnTo>
                  <a:lnTo>
                    <a:pt x="316318" y="93319"/>
                  </a:lnTo>
                  <a:lnTo>
                    <a:pt x="319836" y="103657"/>
                  </a:lnTo>
                  <a:lnTo>
                    <a:pt x="327240" y="112153"/>
                  </a:lnTo>
                  <a:lnTo>
                    <a:pt x="339039" y="117906"/>
                  </a:lnTo>
                  <a:lnTo>
                    <a:pt x="355739" y="120027"/>
                  </a:lnTo>
                  <a:lnTo>
                    <a:pt x="372465" y="117716"/>
                  </a:lnTo>
                  <a:lnTo>
                    <a:pt x="385597" y="110731"/>
                  </a:lnTo>
                  <a:lnTo>
                    <a:pt x="387286" y="108419"/>
                  </a:lnTo>
                  <a:lnTo>
                    <a:pt x="394182" y="99021"/>
                  </a:lnTo>
                  <a:lnTo>
                    <a:pt x="397027" y="84124"/>
                  </a:lnTo>
                  <a:lnTo>
                    <a:pt x="397332" y="82435"/>
                  </a:lnTo>
                  <a:lnTo>
                    <a:pt x="397332" y="69075"/>
                  </a:lnTo>
                  <a:lnTo>
                    <a:pt x="397332" y="15443"/>
                  </a:lnTo>
                  <a:lnTo>
                    <a:pt x="397332" y="1498"/>
                  </a:lnTo>
                  <a:close/>
                </a:path>
                <a:path w="588009" h="120650">
                  <a:moveTo>
                    <a:pt x="491858" y="35039"/>
                  </a:moveTo>
                  <a:lnTo>
                    <a:pt x="489597" y="18910"/>
                  </a:lnTo>
                  <a:lnTo>
                    <a:pt x="483285" y="8051"/>
                  </a:lnTo>
                  <a:lnTo>
                    <a:pt x="473608" y="1930"/>
                  </a:lnTo>
                  <a:lnTo>
                    <a:pt x="461238" y="0"/>
                  </a:lnTo>
                  <a:lnTo>
                    <a:pt x="451408" y="1244"/>
                  </a:lnTo>
                  <a:lnTo>
                    <a:pt x="443407" y="4597"/>
                  </a:lnTo>
                  <a:lnTo>
                    <a:pt x="437337" y="9461"/>
                  </a:lnTo>
                  <a:lnTo>
                    <a:pt x="433285" y="15278"/>
                  </a:lnTo>
                  <a:lnTo>
                    <a:pt x="433285" y="1498"/>
                  </a:lnTo>
                  <a:lnTo>
                    <a:pt x="419493" y="1498"/>
                  </a:lnTo>
                  <a:lnTo>
                    <a:pt x="419493" y="88328"/>
                  </a:lnTo>
                  <a:lnTo>
                    <a:pt x="433285" y="88328"/>
                  </a:lnTo>
                  <a:lnTo>
                    <a:pt x="433285" y="35687"/>
                  </a:lnTo>
                  <a:lnTo>
                    <a:pt x="435279" y="25400"/>
                  </a:lnTo>
                  <a:lnTo>
                    <a:pt x="440626" y="17970"/>
                  </a:lnTo>
                  <a:lnTo>
                    <a:pt x="448386" y="13462"/>
                  </a:lnTo>
                  <a:lnTo>
                    <a:pt x="457581" y="11950"/>
                  </a:lnTo>
                  <a:lnTo>
                    <a:pt x="466686" y="13258"/>
                  </a:lnTo>
                  <a:lnTo>
                    <a:pt x="473062" y="17272"/>
                  </a:lnTo>
                  <a:lnTo>
                    <a:pt x="476808" y="24155"/>
                  </a:lnTo>
                  <a:lnTo>
                    <a:pt x="478040" y="34048"/>
                  </a:lnTo>
                  <a:lnTo>
                    <a:pt x="478040" y="88328"/>
                  </a:lnTo>
                  <a:lnTo>
                    <a:pt x="491858" y="88328"/>
                  </a:lnTo>
                  <a:lnTo>
                    <a:pt x="491858" y="35039"/>
                  </a:lnTo>
                  <a:close/>
                </a:path>
                <a:path w="588009" h="120650">
                  <a:moveTo>
                    <a:pt x="587933" y="43180"/>
                  </a:moveTo>
                  <a:lnTo>
                    <a:pt x="573824" y="8674"/>
                  </a:lnTo>
                  <a:lnTo>
                    <a:pt x="573824" y="36525"/>
                  </a:lnTo>
                  <a:lnTo>
                    <a:pt x="522922" y="36525"/>
                  </a:lnTo>
                  <a:lnTo>
                    <a:pt x="525957" y="26098"/>
                  </a:lnTo>
                  <a:lnTo>
                    <a:pt x="531444" y="18199"/>
                  </a:lnTo>
                  <a:lnTo>
                    <a:pt x="539165" y="13208"/>
                  </a:lnTo>
                  <a:lnTo>
                    <a:pt x="548868" y="11455"/>
                  </a:lnTo>
                  <a:lnTo>
                    <a:pt x="558622" y="12852"/>
                  </a:lnTo>
                  <a:lnTo>
                    <a:pt x="566216" y="17272"/>
                  </a:lnTo>
                  <a:lnTo>
                    <a:pt x="571373" y="25044"/>
                  </a:lnTo>
                  <a:lnTo>
                    <a:pt x="573824" y="36525"/>
                  </a:lnTo>
                  <a:lnTo>
                    <a:pt x="573824" y="8674"/>
                  </a:lnTo>
                  <a:lnTo>
                    <a:pt x="563460" y="2400"/>
                  </a:lnTo>
                  <a:lnTo>
                    <a:pt x="548868" y="25"/>
                  </a:lnTo>
                  <a:lnTo>
                    <a:pt x="532384" y="3276"/>
                  </a:lnTo>
                  <a:lnTo>
                    <a:pt x="519493" y="12420"/>
                  </a:lnTo>
                  <a:lnTo>
                    <a:pt x="511098" y="26479"/>
                  </a:lnTo>
                  <a:lnTo>
                    <a:pt x="508101" y="44488"/>
                  </a:lnTo>
                  <a:lnTo>
                    <a:pt x="508101" y="45821"/>
                  </a:lnTo>
                  <a:lnTo>
                    <a:pt x="511213" y="63969"/>
                  </a:lnTo>
                  <a:lnTo>
                    <a:pt x="519912" y="77851"/>
                  </a:lnTo>
                  <a:lnTo>
                    <a:pt x="533234" y="86702"/>
                  </a:lnTo>
                  <a:lnTo>
                    <a:pt x="550202" y="89827"/>
                  </a:lnTo>
                  <a:lnTo>
                    <a:pt x="563854" y="88125"/>
                  </a:lnTo>
                  <a:lnTo>
                    <a:pt x="574979" y="83083"/>
                  </a:lnTo>
                  <a:lnTo>
                    <a:pt x="579526" y="78359"/>
                  </a:lnTo>
                  <a:lnTo>
                    <a:pt x="582993" y="74764"/>
                  </a:lnTo>
                  <a:lnTo>
                    <a:pt x="583044" y="74612"/>
                  </a:lnTo>
                  <a:lnTo>
                    <a:pt x="587298" y="63258"/>
                  </a:lnTo>
                  <a:lnTo>
                    <a:pt x="573481" y="63258"/>
                  </a:lnTo>
                  <a:lnTo>
                    <a:pt x="570992" y="69900"/>
                  </a:lnTo>
                  <a:lnTo>
                    <a:pt x="566280" y="74612"/>
                  </a:lnTo>
                  <a:lnTo>
                    <a:pt x="559409" y="77431"/>
                  </a:lnTo>
                  <a:lnTo>
                    <a:pt x="550379" y="78359"/>
                  </a:lnTo>
                  <a:lnTo>
                    <a:pt x="538581" y="76339"/>
                  </a:lnTo>
                  <a:lnTo>
                    <a:pt x="529958" y="70421"/>
                  </a:lnTo>
                  <a:lnTo>
                    <a:pt x="524560" y="60782"/>
                  </a:lnTo>
                  <a:lnTo>
                    <a:pt x="522427" y="47650"/>
                  </a:lnTo>
                  <a:lnTo>
                    <a:pt x="587933" y="47650"/>
                  </a:lnTo>
                  <a:lnTo>
                    <a:pt x="587933" y="43180"/>
                  </a:lnTo>
                  <a:close/>
                </a:path>
              </a:pathLst>
            </a:custGeom>
            <a:solidFill>
              <a:srgbClr val="343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/>
            <p:cNvSpPr/>
            <p:nvPr/>
          </p:nvSpPr>
          <p:spPr>
            <a:xfrm>
              <a:off x="5625732" y="8372758"/>
              <a:ext cx="484505" cy="483870"/>
            </a:xfrm>
            <a:custGeom>
              <a:avLst/>
              <a:gdLst/>
              <a:ahLst/>
              <a:cxnLst/>
              <a:rect l="l" t="t" r="r" b="b"/>
              <a:pathLst>
                <a:path w="484504" h="483870">
                  <a:moveTo>
                    <a:pt x="242189" y="483414"/>
                  </a:moveTo>
                  <a:lnTo>
                    <a:pt x="193376" y="478503"/>
                  </a:lnTo>
                  <a:lnTo>
                    <a:pt x="147914" y="464419"/>
                  </a:lnTo>
                  <a:lnTo>
                    <a:pt x="106774" y="442134"/>
                  </a:lnTo>
                  <a:lnTo>
                    <a:pt x="70932" y="412619"/>
                  </a:lnTo>
                  <a:lnTo>
                    <a:pt x="41359" y="376847"/>
                  </a:lnTo>
                  <a:lnTo>
                    <a:pt x="19031" y="335789"/>
                  </a:lnTo>
                  <a:lnTo>
                    <a:pt x="4920" y="290419"/>
                  </a:lnTo>
                  <a:lnTo>
                    <a:pt x="0" y="241707"/>
                  </a:lnTo>
                  <a:lnTo>
                    <a:pt x="4920" y="192995"/>
                  </a:lnTo>
                  <a:lnTo>
                    <a:pt x="19031" y="147624"/>
                  </a:lnTo>
                  <a:lnTo>
                    <a:pt x="41359" y="106566"/>
                  </a:lnTo>
                  <a:lnTo>
                    <a:pt x="70932" y="70794"/>
                  </a:lnTo>
                  <a:lnTo>
                    <a:pt x="106774" y="41280"/>
                  </a:lnTo>
                  <a:lnTo>
                    <a:pt x="147914" y="18994"/>
                  </a:lnTo>
                  <a:lnTo>
                    <a:pt x="193376" y="4910"/>
                  </a:lnTo>
                  <a:lnTo>
                    <a:pt x="242189" y="0"/>
                  </a:lnTo>
                  <a:lnTo>
                    <a:pt x="291001" y="4910"/>
                  </a:lnTo>
                  <a:lnTo>
                    <a:pt x="336464" y="18994"/>
                  </a:lnTo>
                  <a:lnTo>
                    <a:pt x="377603" y="41280"/>
                  </a:lnTo>
                  <a:lnTo>
                    <a:pt x="413446" y="70794"/>
                  </a:lnTo>
                  <a:lnTo>
                    <a:pt x="443018" y="106566"/>
                  </a:lnTo>
                  <a:lnTo>
                    <a:pt x="465347" y="147624"/>
                  </a:lnTo>
                  <a:lnTo>
                    <a:pt x="479458" y="192995"/>
                  </a:lnTo>
                  <a:lnTo>
                    <a:pt x="484378" y="241707"/>
                  </a:lnTo>
                  <a:lnTo>
                    <a:pt x="479458" y="290419"/>
                  </a:lnTo>
                  <a:lnTo>
                    <a:pt x="465347" y="335789"/>
                  </a:lnTo>
                  <a:lnTo>
                    <a:pt x="443018" y="376847"/>
                  </a:lnTo>
                  <a:lnTo>
                    <a:pt x="413446" y="412619"/>
                  </a:lnTo>
                  <a:lnTo>
                    <a:pt x="377603" y="442134"/>
                  </a:lnTo>
                  <a:lnTo>
                    <a:pt x="336464" y="464419"/>
                  </a:lnTo>
                  <a:lnTo>
                    <a:pt x="291001" y="478503"/>
                  </a:lnTo>
                  <a:lnTo>
                    <a:pt x="242189" y="483414"/>
                  </a:lnTo>
                  <a:close/>
                </a:path>
              </a:pathLst>
            </a:custGeom>
            <a:solidFill>
              <a:srgbClr val="009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03152" y="8474628"/>
              <a:ext cx="315385" cy="237313"/>
            </a:xfrm>
            <a:prstGeom prst="rect">
              <a:avLst/>
            </a:prstGeom>
          </p:spPr>
        </p:pic>
        <p:sp>
          <p:nvSpPr>
            <p:cNvPr id="17" name="object 12"/>
            <p:cNvSpPr/>
            <p:nvPr/>
          </p:nvSpPr>
          <p:spPr>
            <a:xfrm>
              <a:off x="609600" y="8004427"/>
              <a:ext cx="1572895" cy="1052830"/>
            </a:xfrm>
            <a:custGeom>
              <a:avLst/>
              <a:gdLst/>
              <a:ahLst/>
              <a:cxnLst/>
              <a:rect l="l" t="t" r="r" b="b"/>
              <a:pathLst>
                <a:path w="1572895" h="1052829">
                  <a:moveTo>
                    <a:pt x="1572444" y="1052404"/>
                  </a:moveTo>
                  <a:lnTo>
                    <a:pt x="0" y="1052404"/>
                  </a:lnTo>
                  <a:lnTo>
                    <a:pt x="0" y="0"/>
                  </a:lnTo>
                  <a:lnTo>
                    <a:pt x="1572444" y="0"/>
                  </a:lnTo>
                  <a:lnTo>
                    <a:pt x="1572444" y="1052404"/>
                  </a:lnTo>
                  <a:close/>
                </a:path>
              </a:pathLst>
            </a:custGeom>
            <a:solidFill>
              <a:srgbClr val="07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02142" y="8665885"/>
              <a:ext cx="422842" cy="101553"/>
            </a:xfrm>
            <a:prstGeom prst="rect">
              <a:avLst/>
            </a:prstGeom>
          </p:spPr>
        </p:pic>
        <p:pic>
          <p:nvPicPr>
            <p:cNvPr id="20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44864" y="8666017"/>
              <a:ext cx="264350" cy="101283"/>
            </a:xfrm>
            <a:prstGeom prst="rect">
              <a:avLst/>
            </a:prstGeom>
          </p:spPr>
        </p:pic>
        <p:pic>
          <p:nvPicPr>
            <p:cNvPr id="21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27090" y="8805243"/>
              <a:ext cx="384539" cy="101283"/>
            </a:xfrm>
            <a:prstGeom prst="rect">
              <a:avLst/>
            </a:prstGeom>
          </p:spPr>
        </p:pic>
        <p:pic>
          <p:nvPicPr>
            <p:cNvPr id="22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47558" y="8911449"/>
              <a:ext cx="352429" cy="134442"/>
            </a:xfrm>
            <a:prstGeom prst="rect">
              <a:avLst/>
            </a:prstGeom>
          </p:spPr>
        </p:pic>
        <p:pic>
          <p:nvPicPr>
            <p:cNvPr id="23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42025" y="8939895"/>
              <a:ext cx="373778" cy="105996"/>
            </a:xfrm>
            <a:prstGeom prst="rect">
              <a:avLst/>
            </a:prstGeom>
          </p:spPr>
        </p:pic>
        <p:pic>
          <p:nvPicPr>
            <p:cNvPr id="26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36365" y="8945857"/>
              <a:ext cx="76523" cy="98932"/>
            </a:xfrm>
            <a:prstGeom prst="rect">
              <a:avLst/>
            </a:prstGeom>
          </p:spPr>
        </p:pic>
        <p:pic>
          <p:nvPicPr>
            <p:cNvPr id="27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89337" y="8004065"/>
              <a:ext cx="212487" cy="247245"/>
            </a:xfrm>
            <a:prstGeom prst="rect">
              <a:avLst/>
            </a:prstGeom>
          </p:spPr>
        </p:pic>
        <p:sp>
          <p:nvSpPr>
            <p:cNvPr id="28" name="object 20"/>
            <p:cNvSpPr/>
            <p:nvPr/>
          </p:nvSpPr>
          <p:spPr>
            <a:xfrm>
              <a:off x="2933052" y="8004366"/>
              <a:ext cx="156210" cy="245110"/>
            </a:xfrm>
            <a:custGeom>
              <a:avLst/>
              <a:gdLst/>
              <a:ahLst/>
              <a:cxnLst/>
              <a:rect l="l" t="t" r="r" b="b"/>
              <a:pathLst>
                <a:path w="156210" h="245109">
                  <a:moveTo>
                    <a:pt x="155930" y="191579"/>
                  </a:moveTo>
                  <a:lnTo>
                    <a:pt x="65024" y="191579"/>
                  </a:lnTo>
                  <a:lnTo>
                    <a:pt x="65024" y="147167"/>
                  </a:lnTo>
                  <a:lnTo>
                    <a:pt x="141173" y="147167"/>
                  </a:lnTo>
                  <a:lnTo>
                    <a:pt x="141173" y="95148"/>
                  </a:lnTo>
                  <a:lnTo>
                    <a:pt x="65024" y="95148"/>
                  </a:lnTo>
                  <a:lnTo>
                    <a:pt x="65024" y="52019"/>
                  </a:lnTo>
                  <a:lnTo>
                    <a:pt x="147434" y="52019"/>
                  </a:lnTo>
                  <a:lnTo>
                    <a:pt x="147434" y="0"/>
                  </a:lnTo>
                  <a:lnTo>
                    <a:pt x="0" y="0"/>
                  </a:lnTo>
                  <a:lnTo>
                    <a:pt x="0" y="52019"/>
                  </a:lnTo>
                  <a:lnTo>
                    <a:pt x="0" y="95148"/>
                  </a:lnTo>
                  <a:lnTo>
                    <a:pt x="0" y="147167"/>
                  </a:lnTo>
                  <a:lnTo>
                    <a:pt x="0" y="191579"/>
                  </a:lnTo>
                  <a:lnTo>
                    <a:pt x="0" y="244868"/>
                  </a:lnTo>
                  <a:lnTo>
                    <a:pt x="155930" y="244868"/>
                  </a:lnTo>
                  <a:lnTo>
                    <a:pt x="155930" y="19157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16278" y="8000607"/>
              <a:ext cx="226730" cy="251728"/>
            </a:xfrm>
            <a:prstGeom prst="rect">
              <a:avLst/>
            </a:prstGeom>
          </p:spPr>
        </p:pic>
        <p:sp>
          <p:nvSpPr>
            <p:cNvPr id="30" name="object 22"/>
            <p:cNvSpPr/>
            <p:nvPr/>
          </p:nvSpPr>
          <p:spPr>
            <a:xfrm>
              <a:off x="3384333" y="8000607"/>
              <a:ext cx="359410" cy="252095"/>
            </a:xfrm>
            <a:custGeom>
              <a:avLst/>
              <a:gdLst/>
              <a:ahLst/>
              <a:cxnLst/>
              <a:rect l="l" t="t" r="r" b="b"/>
              <a:pathLst>
                <a:path w="359410" h="252095">
                  <a:moveTo>
                    <a:pt x="65024" y="3467"/>
                  </a:moveTo>
                  <a:lnTo>
                    <a:pt x="0" y="3467"/>
                  </a:lnTo>
                  <a:lnTo>
                    <a:pt x="0" y="248297"/>
                  </a:lnTo>
                  <a:lnTo>
                    <a:pt x="65024" y="248297"/>
                  </a:lnTo>
                  <a:lnTo>
                    <a:pt x="65024" y="3467"/>
                  </a:lnTo>
                  <a:close/>
                </a:path>
                <a:path w="359410" h="252095">
                  <a:moveTo>
                    <a:pt x="359219" y="120357"/>
                  </a:moveTo>
                  <a:lnTo>
                    <a:pt x="350012" y="70713"/>
                  </a:lnTo>
                  <a:lnTo>
                    <a:pt x="337896" y="53111"/>
                  </a:lnTo>
                  <a:lnTo>
                    <a:pt x="323888" y="32766"/>
                  </a:lnTo>
                  <a:lnTo>
                    <a:pt x="292455" y="14109"/>
                  </a:lnTo>
                  <a:lnTo>
                    <a:pt x="292455" y="124142"/>
                  </a:lnTo>
                  <a:lnTo>
                    <a:pt x="288391" y="153301"/>
                  </a:lnTo>
                  <a:lnTo>
                    <a:pt x="276326" y="177076"/>
                  </a:lnTo>
                  <a:lnTo>
                    <a:pt x="256514" y="193103"/>
                  </a:lnTo>
                  <a:lnTo>
                    <a:pt x="229171" y="198983"/>
                  </a:lnTo>
                  <a:lnTo>
                    <a:pt x="227076" y="198983"/>
                  </a:lnTo>
                  <a:lnTo>
                    <a:pt x="200355" y="192659"/>
                  </a:lnTo>
                  <a:lnTo>
                    <a:pt x="180213" y="175577"/>
                  </a:lnTo>
                  <a:lnTo>
                    <a:pt x="167513" y="150533"/>
                  </a:lnTo>
                  <a:lnTo>
                    <a:pt x="163093" y="120357"/>
                  </a:lnTo>
                  <a:lnTo>
                    <a:pt x="167284" y="93560"/>
                  </a:lnTo>
                  <a:lnTo>
                    <a:pt x="179476" y="72250"/>
                  </a:lnTo>
                  <a:lnTo>
                    <a:pt x="199034" y="58191"/>
                  </a:lnTo>
                  <a:lnTo>
                    <a:pt x="225323" y="53111"/>
                  </a:lnTo>
                  <a:lnTo>
                    <a:pt x="253657" y="58191"/>
                  </a:lnTo>
                  <a:lnTo>
                    <a:pt x="274815" y="72593"/>
                  </a:lnTo>
                  <a:lnTo>
                    <a:pt x="287934" y="95008"/>
                  </a:lnTo>
                  <a:lnTo>
                    <a:pt x="292455" y="124142"/>
                  </a:lnTo>
                  <a:lnTo>
                    <a:pt x="292455" y="14109"/>
                  </a:lnTo>
                  <a:lnTo>
                    <a:pt x="283083" y="8534"/>
                  </a:lnTo>
                  <a:lnTo>
                    <a:pt x="229857" y="0"/>
                  </a:lnTo>
                  <a:lnTo>
                    <a:pt x="175704" y="8534"/>
                  </a:lnTo>
                  <a:lnTo>
                    <a:pt x="175475" y="8534"/>
                  </a:lnTo>
                  <a:lnTo>
                    <a:pt x="133223" y="33159"/>
                  </a:lnTo>
                  <a:lnTo>
                    <a:pt x="105981" y="72021"/>
                  </a:lnTo>
                  <a:lnTo>
                    <a:pt x="105879" y="72593"/>
                  </a:lnTo>
                  <a:lnTo>
                    <a:pt x="96316" y="123456"/>
                  </a:lnTo>
                  <a:lnTo>
                    <a:pt x="96443" y="124142"/>
                  </a:lnTo>
                  <a:lnTo>
                    <a:pt x="105740" y="176085"/>
                  </a:lnTo>
                  <a:lnTo>
                    <a:pt x="132232" y="216560"/>
                  </a:lnTo>
                  <a:lnTo>
                    <a:pt x="173202" y="242557"/>
                  </a:lnTo>
                  <a:lnTo>
                    <a:pt x="226034" y="251739"/>
                  </a:lnTo>
                  <a:lnTo>
                    <a:pt x="270865" y="245579"/>
                  </a:lnTo>
                  <a:lnTo>
                    <a:pt x="307759" y="228028"/>
                  </a:lnTo>
                  <a:lnTo>
                    <a:pt x="335572" y="200418"/>
                  </a:lnTo>
                  <a:lnTo>
                    <a:pt x="336270" y="198983"/>
                  </a:lnTo>
                  <a:lnTo>
                    <a:pt x="353110" y="164071"/>
                  </a:lnTo>
                  <a:lnTo>
                    <a:pt x="359219" y="12035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74820" y="8004059"/>
              <a:ext cx="237513" cy="244831"/>
            </a:xfrm>
            <a:prstGeom prst="rect">
              <a:avLst/>
            </a:prstGeom>
          </p:spPr>
        </p:pic>
        <p:pic>
          <p:nvPicPr>
            <p:cNvPr id="32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15850" y="8326304"/>
              <a:ext cx="174227" cy="251728"/>
            </a:xfrm>
            <a:prstGeom prst="rect">
              <a:avLst/>
            </a:prstGeom>
          </p:spPr>
        </p:pic>
        <p:pic>
          <p:nvPicPr>
            <p:cNvPr id="33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23087" y="8329754"/>
              <a:ext cx="226026" cy="248626"/>
            </a:xfrm>
            <a:prstGeom prst="rect">
              <a:avLst/>
            </a:prstGeom>
          </p:spPr>
        </p:pic>
        <p:pic>
          <p:nvPicPr>
            <p:cNvPr id="34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90812" y="8329762"/>
              <a:ext cx="232303" cy="245026"/>
            </a:xfrm>
            <a:prstGeom prst="rect">
              <a:avLst/>
            </a:prstGeom>
          </p:spPr>
        </p:pic>
        <p:sp>
          <p:nvSpPr>
            <p:cNvPr id="35" name="object 27"/>
            <p:cNvSpPr/>
            <p:nvPr/>
          </p:nvSpPr>
          <p:spPr>
            <a:xfrm>
              <a:off x="2932592" y="7940989"/>
              <a:ext cx="147955" cy="43815"/>
            </a:xfrm>
            <a:custGeom>
              <a:avLst/>
              <a:gdLst/>
              <a:ahLst/>
              <a:cxnLst/>
              <a:rect l="l" t="t" r="r" b="b"/>
              <a:pathLst>
                <a:path w="147955" h="43815">
                  <a:moveTo>
                    <a:pt x="147837" y="43445"/>
                  </a:moveTo>
                  <a:lnTo>
                    <a:pt x="0" y="43445"/>
                  </a:lnTo>
                  <a:lnTo>
                    <a:pt x="147837" y="0"/>
                  </a:lnTo>
                  <a:lnTo>
                    <a:pt x="147837" y="43445"/>
                  </a:lnTo>
                  <a:close/>
                </a:path>
              </a:pathLst>
            </a:custGeom>
            <a:solidFill>
              <a:srgbClr val="FBAF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1115" y="9134063"/>
              <a:ext cx="93672" cy="110983"/>
            </a:xfrm>
            <a:prstGeom prst="rect">
              <a:avLst/>
            </a:prstGeom>
          </p:spPr>
        </p:pic>
        <p:pic>
          <p:nvPicPr>
            <p:cNvPr id="37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57523" y="9134057"/>
              <a:ext cx="185197" cy="110912"/>
            </a:xfrm>
            <a:prstGeom prst="rect">
              <a:avLst/>
            </a:prstGeom>
          </p:spPr>
        </p:pic>
        <p:pic>
          <p:nvPicPr>
            <p:cNvPr id="38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72711" y="9163715"/>
              <a:ext cx="71004" cy="79498"/>
            </a:xfrm>
            <a:prstGeom prst="rect">
              <a:avLst/>
            </a:prstGeom>
          </p:spPr>
        </p:pic>
        <p:pic>
          <p:nvPicPr>
            <p:cNvPr id="39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68214" y="9163708"/>
              <a:ext cx="73135" cy="81254"/>
            </a:xfrm>
            <a:prstGeom prst="rect">
              <a:avLst/>
            </a:prstGeom>
          </p:spPr>
        </p:pic>
        <p:pic>
          <p:nvPicPr>
            <p:cNvPr id="40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66057" y="9163715"/>
              <a:ext cx="71004" cy="79498"/>
            </a:xfrm>
            <a:prstGeom prst="rect">
              <a:avLst/>
            </a:prstGeom>
          </p:spPr>
        </p:pic>
        <p:pic>
          <p:nvPicPr>
            <p:cNvPr id="41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62431" y="9134057"/>
              <a:ext cx="163865" cy="110912"/>
            </a:xfrm>
            <a:prstGeom prst="rect">
              <a:avLst/>
            </a:prstGeom>
          </p:spPr>
        </p:pic>
        <p:sp>
          <p:nvSpPr>
            <p:cNvPr id="42" name="object 34"/>
            <p:cNvSpPr/>
            <p:nvPr/>
          </p:nvSpPr>
          <p:spPr>
            <a:xfrm>
              <a:off x="621994" y="9315806"/>
              <a:ext cx="71120" cy="107950"/>
            </a:xfrm>
            <a:custGeom>
              <a:avLst/>
              <a:gdLst/>
              <a:ahLst/>
              <a:cxnLst/>
              <a:rect l="l" t="t" r="r" b="b"/>
              <a:pathLst>
                <a:path w="71120" h="107950">
                  <a:moveTo>
                    <a:pt x="20612" y="0"/>
                  </a:moveTo>
                  <a:lnTo>
                    <a:pt x="0" y="0"/>
                  </a:lnTo>
                  <a:lnTo>
                    <a:pt x="0" y="107327"/>
                  </a:lnTo>
                  <a:lnTo>
                    <a:pt x="20612" y="107327"/>
                  </a:lnTo>
                  <a:lnTo>
                    <a:pt x="20612" y="0"/>
                  </a:lnTo>
                  <a:close/>
                </a:path>
                <a:path w="71120" h="107950">
                  <a:moveTo>
                    <a:pt x="70853" y="304"/>
                  </a:moveTo>
                  <a:lnTo>
                    <a:pt x="50241" y="304"/>
                  </a:lnTo>
                  <a:lnTo>
                    <a:pt x="50241" y="20866"/>
                  </a:lnTo>
                  <a:lnTo>
                    <a:pt x="60223" y="20866"/>
                  </a:lnTo>
                  <a:lnTo>
                    <a:pt x="60121" y="25019"/>
                  </a:lnTo>
                  <a:lnTo>
                    <a:pt x="59194" y="28295"/>
                  </a:lnTo>
                  <a:lnTo>
                    <a:pt x="55664" y="33070"/>
                  </a:lnTo>
                  <a:lnTo>
                    <a:pt x="52717" y="34950"/>
                  </a:lnTo>
                  <a:lnTo>
                    <a:pt x="48552" y="36309"/>
                  </a:lnTo>
                  <a:lnTo>
                    <a:pt x="52590" y="44818"/>
                  </a:lnTo>
                  <a:lnTo>
                    <a:pt x="70853" y="20866"/>
                  </a:lnTo>
                  <a:lnTo>
                    <a:pt x="70853" y="304"/>
                  </a:lnTo>
                  <a:close/>
                </a:path>
              </a:pathLst>
            </a:custGeom>
            <a:solidFill>
              <a:srgbClr val="07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3505" y="9315799"/>
              <a:ext cx="85749" cy="109156"/>
            </a:xfrm>
            <a:prstGeom prst="rect">
              <a:avLst/>
            </a:prstGeom>
          </p:spPr>
        </p:pic>
        <p:pic>
          <p:nvPicPr>
            <p:cNvPr id="44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40865" y="9343632"/>
              <a:ext cx="71004" cy="79498"/>
            </a:xfrm>
            <a:prstGeom prst="rect">
              <a:avLst/>
            </a:prstGeom>
          </p:spPr>
        </p:pic>
        <p:sp>
          <p:nvSpPr>
            <p:cNvPr id="45" name="object 37"/>
            <p:cNvSpPr/>
            <p:nvPr/>
          </p:nvSpPr>
          <p:spPr>
            <a:xfrm>
              <a:off x="941780" y="9315806"/>
              <a:ext cx="20955" cy="107950"/>
            </a:xfrm>
            <a:custGeom>
              <a:avLst/>
              <a:gdLst/>
              <a:ahLst/>
              <a:cxnLst/>
              <a:rect l="l" t="t" r="r" b="b"/>
              <a:pathLst>
                <a:path w="20955" h="107950">
                  <a:moveTo>
                    <a:pt x="20612" y="29578"/>
                  </a:moveTo>
                  <a:lnTo>
                    <a:pt x="0" y="29578"/>
                  </a:lnTo>
                  <a:lnTo>
                    <a:pt x="0" y="107327"/>
                  </a:lnTo>
                  <a:lnTo>
                    <a:pt x="20612" y="107327"/>
                  </a:lnTo>
                  <a:lnTo>
                    <a:pt x="20612" y="29578"/>
                  </a:lnTo>
                  <a:close/>
                </a:path>
                <a:path w="20955" h="107950">
                  <a:moveTo>
                    <a:pt x="20612" y="0"/>
                  </a:moveTo>
                  <a:lnTo>
                    <a:pt x="0" y="0"/>
                  </a:lnTo>
                  <a:lnTo>
                    <a:pt x="0" y="19037"/>
                  </a:lnTo>
                  <a:lnTo>
                    <a:pt x="20612" y="19037"/>
                  </a:lnTo>
                  <a:lnTo>
                    <a:pt x="20612" y="0"/>
                  </a:lnTo>
                  <a:close/>
                </a:path>
              </a:pathLst>
            </a:custGeom>
            <a:solidFill>
              <a:srgbClr val="07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93175" y="9343632"/>
              <a:ext cx="71004" cy="79498"/>
            </a:xfrm>
            <a:prstGeom prst="rect">
              <a:avLst/>
            </a:prstGeom>
          </p:spPr>
        </p:pic>
        <p:pic>
          <p:nvPicPr>
            <p:cNvPr id="47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87772" y="9343632"/>
              <a:ext cx="80369" cy="81263"/>
            </a:xfrm>
            <a:prstGeom prst="rect">
              <a:avLst/>
            </a:prstGeom>
          </p:spPr>
        </p:pic>
        <p:pic>
          <p:nvPicPr>
            <p:cNvPr id="48" name="object 4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38832" y="9163708"/>
              <a:ext cx="921824" cy="288994"/>
            </a:xfrm>
            <a:prstGeom prst="rect">
              <a:avLst/>
            </a:prstGeom>
          </p:spPr>
        </p:pic>
        <p:pic>
          <p:nvPicPr>
            <p:cNvPr id="49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41069" y="8130146"/>
              <a:ext cx="110658" cy="99917"/>
            </a:xfrm>
            <a:prstGeom prst="rect">
              <a:avLst/>
            </a:prstGeom>
          </p:spPr>
        </p:pic>
        <p:pic>
          <p:nvPicPr>
            <p:cNvPr id="50" name="object 4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341069" y="8815619"/>
              <a:ext cx="110658" cy="99908"/>
            </a:xfrm>
            <a:prstGeom prst="rect">
              <a:avLst/>
            </a:prstGeom>
          </p:spPr>
        </p:pic>
        <p:pic>
          <p:nvPicPr>
            <p:cNvPr id="51" name="object 4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69637" y="8176200"/>
              <a:ext cx="110667" cy="99915"/>
            </a:xfrm>
            <a:prstGeom prst="rect">
              <a:avLst/>
            </a:prstGeom>
          </p:spPr>
        </p:pic>
        <p:pic>
          <p:nvPicPr>
            <p:cNvPr id="52" name="object 4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12754" y="8176200"/>
              <a:ext cx="110673" cy="99915"/>
            </a:xfrm>
            <a:prstGeom prst="rect">
              <a:avLst/>
            </a:prstGeom>
          </p:spPr>
        </p:pic>
        <p:pic>
          <p:nvPicPr>
            <p:cNvPr id="53" name="object 4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69637" y="8769378"/>
              <a:ext cx="110658" cy="99917"/>
            </a:xfrm>
            <a:prstGeom prst="rect">
              <a:avLst/>
            </a:prstGeom>
          </p:spPr>
        </p:pic>
        <p:pic>
          <p:nvPicPr>
            <p:cNvPr id="54" name="object 4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44075" y="8644266"/>
              <a:ext cx="110658" cy="99887"/>
            </a:xfrm>
            <a:prstGeom prst="rect">
              <a:avLst/>
            </a:prstGeom>
          </p:spPr>
        </p:pic>
        <p:pic>
          <p:nvPicPr>
            <p:cNvPr id="55" name="object 4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638601" y="8644266"/>
              <a:ext cx="110658" cy="99887"/>
            </a:xfrm>
            <a:prstGeom prst="rect">
              <a:avLst/>
            </a:prstGeom>
          </p:spPr>
        </p:pic>
        <p:pic>
          <p:nvPicPr>
            <p:cNvPr id="56" name="object 4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44075" y="8301351"/>
              <a:ext cx="110667" cy="99910"/>
            </a:xfrm>
            <a:prstGeom prst="rect">
              <a:avLst/>
            </a:prstGeom>
          </p:spPr>
        </p:pic>
        <p:pic>
          <p:nvPicPr>
            <p:cNvPr id="58" name="object 4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97352" y="8472740"/>
              <a:ext cx="110664" cy="99923"/>
            </a:xfrm>
            <a:prstGeom prst="rect">
              <a:avLst/>
            </a:prstGeom>
          </p:spPr>
        </p:pic>
        <p:pic>
          <p:nvPicPr>
            <p:cNvPr id="59" name="object 5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84522" y="8472740"/>
              <a:ext cx="110670" cy="99908"/>
            </a:xfrm>
            <a:prstGeom prst="rect">
              <a:avLst/>
            </a:prstGeom>
          </p:spPr>
        </p:pic>
        <p:pic>
          <p:nvPicPr>
            <p:cNvPr id="60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38601" y="8301351"/>
              <a:ext cx="110667" cy="99910"/>
            </a:xfrm>
            <a:prstGeom prst="rect">
              <a:avLst/>
            </a:prstGeom>
          </p:spPr>
        </p:pic>
        <p:pic>
          <p:nvPicPr>
            <p:cNvPr id="61" name="object 5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12754" y="8769378"/>
              <a:ext cx="110664" cy="99917"/>
            </a:xfrm>
            <a:prstGeom prst="rect">
              <a:avLst/>
            </a:prstGeom>
          </p:spPr>
        </p:pic>
        <p:pic>
          <p:nvPicPr>
            <p:cNvPr id="62" name="object 5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130674" y="7999164"/>
              <a:ext cx="1004195" cy="1264793"/>
            </a:xfrm>
            <a:prstGeom prst="rect">
              <a:avLst/>
            </a:prstGeom>
          </p:spPr>
        </p:pic>
      </p:grpSp>
      <p:cxnSp>
        <p:nvCxnSpPr>
          <p:cNvPr id="3072" name="Connecteur droit 3071">
            <a:extLst>
              <a:ext uri="{FF2B5EF4-FFF2-40B4-BE49-F238E27FC236}">
                <a16:creationId xmlns:a16="http://schemas.microsoft.com/office/drawing/2014/main" id="{A9345B13-1BDA-AA7F-D6BD-69CC2A3378F4}"/>
              </a:ext>
            </a:extLst>
          </p:cNvPr>
          <p:cNvCxnSpPr>
            <a:cxnSpLocks/>
          </p:cNvCxnSpPr>
          <p:nvPr/>
        </p:nvCxnSpPr>
        <p:spPr>
          <a:xfrm>
            <a:off x="-1676400" y="8267700"/>
            <a:ext cx="20878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B3C9CDE3-D05E-5071-E262-242B21D84FB2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8452737"/>
            <a:ext cx="1346058" cy="1719963"/>
          </a:xfrm>
          <a:prstGeom prst="rect">
            <a:avLst/>
          </a:prstGeom>
        </p:spPr>
      </p:pic>
      <p:pic>
        <p:nvPicPr>
          <p:cNvPr id="1024" name="Image 1023">
            <a:extLst>
              <a:ext uri="{FF2B5EF4-FFF2-40B4-BE49-F238E27FC236}">
                <a16:creationId xmlns:a16="http://schemas.microsoft.com/office/drawing/2014/main" id="{D011CA05-F4B7-AB6F-45C5-30DA0016CE59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534400" y="2032580"/>
            <a:ext cx="9577202" cy="567632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684DEFFC-312B-AF8E-2711-5D11AF446DAA}"/>
              </a:ext>
            </a:extLst>
          </p:cNvPr>
          <p:cNvSpPr txBox="1"/>
          <p:nvPr/>
        </p:nvSpPr>
        <p:spPr>
          <a:xfrm>
            <a:off x="14630400" y="7307136"/>
            <a:ext cx="8331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Décembre 2023 sur les torrents du Guillestrois</a:t>
            </a:r>
          </a:p>
        </p:txBody>
      </p:sp>
      <p:pic>
        <p:nvPicPr>
          <p:cNvPr id="1025" name="Image 1024" descr="Visiter le parc - Parc naturel régional du Queyras">
            <a:extLst>
              <a:ext uri="{FF2B5EF4-FFF2-40B4-BE49-F238E27FC236}">
                <a16:creationId xmlns:a16="http://schemas.microsoft.com/office/drawing/2014/main" id="{16192F8D-EF19-EA83-816A-FF8684F2F328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6392554" y="8392472"/>
            <a:ext cx="1371269" cy="18694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03DA6-2C0F-2A63-571A-4B5DDAADC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r="2860"/>
          <a:stretch>
            <a:fillRect/>
          </a:stretch>
        </p:blipFill>
        <p:spPr bwMode="auto">
          <a:xfrm>
            <a:off x="10277476" y="2857500"/>
            <a:ext cx="7221174" cy="536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ject 2">
            <a:extLst>
              <a:ext uri="{FF2B5EF4-FFF2-40B4-BE49-F238E27FC236}">
                <a16:creationId xmlns:a16="http://schemas.microsoft.com/office/drawing/2014/main" id="{52CBA469-7D85-1C46-94B1-8AA803C5C99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6961" y="3227478"/>
            <a:ext cx="6781800" cy="4417982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775C9FFF-B824-6FEC-3D49-1519E5A9AC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789" y="466849"/>
            <a:ext cx="8515212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115" algn="l">
              <a:lnSpc>
                <a:spcPts val="6325"/>
              </a:lnSpc>
              <a:spcBef>
                <a:spcPts val="100"/>
              </a:spcBef>
            </a:pPr>
            <a:r>
              <a:rPr lang="fr-FR" spc="204" dirty="0"/>
              <a:t>Le Projet </a:t>
            </a:r>
            <a:r>
              <a:rPr lang="fr-FR" spc="204" dirty="0" err="1"/>
              <a:t>RESAlpes</a:t>
            </a:r>
            <a:r>
              <a:rPr lang="fr-FR" spc="204" dirty="0"/>
              <a:t> </a:t>
            </a:r>
            <a:br>
              <a:rPr lang="fr-FR" spc="204" dirty="0"/>
            </a:br>
            <a:r>
              <a:rPr lang="fr-FR" spc="204" dirty="0"/>
              <a:t>et les Journées RELAIS</a:t>
            </a:r>
            <a:endParaRPr spc="350" dirty="0"/>
          </a:p>
        </p:txBody>
      </p:sp>
      <p:pic>
        <p:nvPicPr>
          <p:cNvPr id="57" name="object 4">
            <a:extLst>
              <a:ext uri="{FF2B5EF4-FFF2-40B4-BE49-F238E27FC236}">
                <a16:creationId xmlns:a16="http://schemas.microsoft.com/office/drawing/2014/main" id="{5C704153-52CA-8865-D500-DFFAA4B4C8A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701" y="8115300"/>
            <a:ext cx="3162299" cy="2000249"/>
          </a:xfrm>
          <a:prstGeom prst="rect">
            <a:avLst/>
          </a:prstGeom>
        </p:spPr>
      </p:pic>
      <p:pic>
        <p:nvPicPr>
          <p:cNvPr id="7" name="Image 6" descr="Une image contenant texte, capture d’écran, Police, Bleu électrique&#10;&#10;Le contenu généré par l’IA peut être incorrect.">
            <a:extLst>
              <a:ext uri="{FF2B5EF4-FFF2-40B4-BE49-F238E27FC236}">
                <a16:creationId xmlns:a16="http://schemas.microsoft.com/office/drawing/2014/main" id="{1320CD98-DD99-E91A-EE0A-B4DAA534C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249" y="8572501"/>
            <a:ext cx="6285175" cy="1363072"/>
          </a:xfrm>
          <a:prstGeom prst="rect">
            <a:avLst/>
          </a:prstGeom>
        </p:spPr>
      </p:pic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193C8895-D6DA-4CDF-79B0-1025472F6822}"/>
              </a:ext>
            </a:extLst>
          </p:cNvPr>
          <p:cNvSpPr/>
          <p:nvPr/>
        </p:nvSpPr>
        <p:spPr>
          <a:xfrm>
            <a:off x="7110484" y="3451588"/>
            <a:ext cx="5650173" cy="3452884"/>
          </a:xfrm>
          <a:custGeom>
            <a:avLst/>
            <a:gdLst>
              <a:gd name="connsiteX0" fmla="*/ 3179928 w 5650173"/>
              <a:gd name="connsiteY0" fmla="*/ 0 h 3507475"/>
              <a:gd name="connsiteX1" fmla="*/ 272955 w 5650173"/>
              <a:gd name="connsiteY1" fmla="*/ 2429301 h 3507475"/>
              <a:gd name="connsiteX2" fmla="*/ 13647 w 5650173"/>
              <a:gd name="connsiteY2" fmla="*/ 2784143 h 3507475"/>
              <a:gd name="connsiteX3" fmla="*/ 0 w 5650173"/>
              <a:gd name="connsiteY3" fmla="*/ 3098042 h 3507475"/>
              <a:gd name="connsiteX4" fmla="*/ 232012 w 5650173"/>
              <a:gd name="connsiteY4" fmla="*/ 3343701 h 3507475"/>
              <a:gd name="connsiteX5" fmla="*/ 614149 w 5650173"/>
              <a:gd name="connsiteY5" fmla="*/ 3507475 h 3507475"/>
              <a:gd name="connsiteX6" fmla="*/ 1023582 w 5650173"/>
              <a:gd name="connsiteY6" fmla="*/ 3425588 h 3507475"/>
              <a:gd name="connsiteX7" fmla="*/ 5527343 w 5650173"/>
              <a:gd name="connsiteY7" fmla="*/ 1733266 h 3507475"/>
              <a:gd name="connsiteX8" fmla="*/ 5636525 w 5650173"/>
              <a:gd name="connsiteY8" fmla="*/ 1583140 h 3507475"/>
              <a:gd name="connsiteX9" fmla="*/ 5650173 w 5650173"/>
              <a:gd name="connsiteY9" fmla="*/ 259307 h 3507475"/>
              <a:gd name="connsiteX10" fmla="*/ 5595582 w 5650173"/>
              <a:gd name="connsiteY10" fmla="*/ 150125 h 3507475"/>
              <a:gd name="connsiteX11" fmla="*/ 5445456 w 5650173"/>
              <a:gd name="connsiteY11" fmla="*/ 54591 h 3507475"/>
              <a:gd name="connsiteX12" fmla="*/ 3179928 w 5650173"/>
              <a:gd name="connsiteY12" fmla="*/ 0 h 3507475"/>
              <a:gd name="connsiteX0" fmla="*/ 3179928 w 5650173"/>
              <a:gd name="connsiteY0" fmla="*/ 0 h 3507475"/>
              <a:gd name="connsiteX1" fmla="*/ 272955 w 5650173"/>
              <a:gd name="connsiteY1" fmla="*/ 2429301 h 3507475"/>
              <a:gd name="connsiteX2" fmla="*/ 13647 w 5650173"/>
              <a:gd name="connsiteY2" fmla="*/ 2784143 h 3507475"/>
              <a:gd name="connsiteX3" fmla="*/ 0 w 5650173"/>
              <a:gd name="connsiteY3" fmla="*/ 3098042 h 3507475"/>
              <a:gd name="connsiteX4" fmla="*/ 232012 w 5650173"/>
              <a:gd name="connsiteY4" fmla="*/ 3343701 h 3507475"/>
              <a:gd name="connsiteX5" fmla="*/ 614149 w 5650173"/>
              <a:gd name="connsiteY5" fmla="*/ 3507475 h 3507475"/>
              <a:gd name="connsiteX6" fmla="*/ 1023582 w 5650173"/>
              <a:gd name="connsiteY6" fmla="*/ 3425588 h 3507475"/>
              <a:gd name="connsiteX7" fmla="*/ 5527343 w 5650173"/>
              <a:gd name="connsiteY7" fmla="*/ 1733266 h 3507475"/>
              <a:gd name="connsiteX8" fmla="*/ 5636525 w 5650173"/>
              <a:gd name="connsiteY8" fmla="*/ 1583140 h 3507475"/>
              <a:gd name="connsiteX9" fmla="*/ 5650173 w 5650173"/>
              <a:gd name="connsiteY9" fmla="*/ 259307 h 3507475"/>
              <a:gd name="connsiteX10" fmla="*/ 5595582 w 5650173"/>
              <a:gd name="connsiteY10" fmla="*/ 150125 h 3507475"/>
              <a:gd name="connsiteX11" fmla="*/ 5445456 w 5650173"/>
              <a:gd name="connsiteY11" fmla="*/ 54591 h 3507475"/>
              <a:gd name="connsiteX12" fmla="*/ 3481316 w 5650173"/>
              <a:gd name="connsiteY12" fmla="*/ 379 h 3507475"/>
              <a:gd name="connsiteX13" fmla="*/ 3179928 w 5650173"/>
              <a:gd name="connsiteY13" fmla="*/ 0 h 3507475"/>
              <a:gd name="connsiteX0" fmla="*/ 3179928 w 5650173"/>
              <a:gd name="connsiteY0" fmla="*/ 0 h 3507475"/>
              <a:gd name="connsiteX1" fmla="*/ 2973316 w 5650173"/>
              <a:gd name="connsiteY1" fmla="*/ 184529 h 3507475"/>
              <a:gd name="connsiteX2" fmla="*/ 272955 w 5650173"/>
              <a:gd name="connsiteY2" fmla="*/ 2429301 h 3507475"/>
              <a:gd name="connsiteX3" fmla="*/ 13647 w 5650173"/>
              <a:gd name="connsiteY3" fmla="*/ 2784143 h 3507475"/>
              <a:gd name="connsiteX4" fmla="*/ 0 w 5650173"/>
              <a:gd name="connsiteY4" fmla="*/ 3098042 h 3507475"/>
              <a:gd name="connsiteX5" fmla="*/ 232012 w 5650173"/>
              <a:gd name="connsiteY5" fmla="*/ 3343701 h 3507475"/>
              <a:gd name="connsiteX6" fmla="*/ 614149 w 5650173"/>
              <a:gd name="connsiteY6" fmla="*/ 3507475 h 3507475"/>
              <a:gd name="connsiteX7" fmla="*/ 1023582 w 5650173"/>
              <a:gd name="connsiteY7" fmla="*/ 3425588 h 3507475"/>
              <a:gd name="connsiteX8" fmla="*/ 5527343 w 5650173"/>
              <a:gd name="connsiteY8" fmla="*/ 1733266 h 3507475"/>
              <a:gd name="connsiteX9" fmla="*/ 5636525 w 5650173"/>
              <a:gd name="connsiteY9" fmla="*/ 1583140 h 3507475"/>
              <a:gd name="connsiteX10" fmla="*/ 5650173 w 5650173"/>
              <a:gd name="connsiteY10" fmla="*/ 259307 h 3507475"/>
              <a:gd name="connsiteX11" fmla="*/ 5595582 w 5650173"/>
              <a:gd name="connsiteY11" fmla="*/ 150125 h 3507475"/>
              <a:gd name="connsiteX12" fmla="*/ 5445456 w 5650173"/>
              <a:gd name="connsiteY12" fmla="*/ 54591 h 3507475"/>
              <a:gd name="connsiteX13" fmla="*/ 3481316 w 5650173"/>
              <a:gd name="connsiteY13" fmla="*/ 379 h 3507475"/>
              <a:gd name="connsiteX14" fmla="*/ 3179928 w 5650173"/>
              <a:gd name="connsiteY14" fmla="*/ 0 h 3507475"/>
              <a:gd name="connsiteX0" fmla="*/ 3243428 w 5650173"/>
              <a:gd name="connsiteY0" fmla="*/ 31371 h 3507096"/>
              <a:gd name="connsiteX1" fmla="*/ 2973316 w 5650173"/>
              <a:gd name="connsiteY1" fmla="*/ 184150 h 3507096"/>
              <a:gd name="connsiteX2" fmla="*/ 272955 w 5650173"/>
              <a:gd name="connsiteY2" fmla="*/ 2428922 h 3507096"/>
              <a:gd name="connsiteX3" fmla="*/ 13647 w 5650173"/>
              <a:gd name="connsiteY3" fmla="*/ 2783764 h 3507096"/>
              <a:gd name="connsiteX4" fmla="*/ 0 w 5650173"/>
              <a:gd name="connsiteY4" fmla="*/ 3097663 h 3507096"/>
              <a:gd name="connsiteX5" fmla="*/ 232012 w 5650173"/>
              <a:gd name="connsiteY5" fmla="*/ 3343322 h 3507096"/>
              <a:gd name="connsiteX6" fmla="*/ 614149 w 5650173"/>
              <a:gd name="connsiteY6" fmla="*/ 3507096 h 3507096"/>
              <a:gd name="connsiteX7" fmla="*/ 1023582 w 5650173"/>
              <a:gd name="connsiteY7" fmla="*/ 3425209 h 3507096"/>
              <a:gd name="connsiteX8" fmla="*/ 5527343 w 5650173"/>
              <a:gd name="connsiteY8" fmla="*/ 1732887 h 3507096"/>
              <a:gd name="connsiteX9" fmla="*/ 5636525 w 5650173"/>
              <a:gd name="connsiteY9" fmla="*/ 1582761 h 3507096"/>
              <a:gd name="connsiteX10" fmla="*/ 5650173 w 5650173"/>
              <a:gd name="connsiteY10" fmla="*/ 258928 h 3507096"/>
              <a:gd name="connsiteX11" fmla="*/ 5595582 w 5650173"/>
              <a:gd name="connsiteY11" fmla="*/ 149746 h 3507096"/>
              <a:gd name="connsiteX12" fmla="*/ 5445456 w 5650173"/>
              <a:gd name="connsiteY12" fmla="*/ 54212 h 3507096"/>
              <a:gd name="connsiteX13" fmla="*/ 3481316 w 5650173"/>
              <a:gd name="connsiteY13" fmla="*/ 0 h 3507096"/>
              <a:gd name="connsiteX14" fmla="*/ 3243428 w 5650173"/>
              <a:gd name="connsiteY14" fmla="*/ 31371 h 3507096"/>
              <a:gd name="connsiteX0" fmla="*/ 3243428 w 5650173"/>
              <a:gd name="connsiteY0" fmla="*/ 0 h 3475725"/>
              <a:gd name="connsiteX1" fmla="*/ 2973316 w 5650173"/>
              <a:gd name="connsiteY1" fmla="*/ 152779 h 3475725"/>
              <a:gd name="connsiteX2" fmla="*/ 272955 w 5650173"/>
              <a:gd name="connsiteY2" fmla="*/ 2397551 h 3475725"/>
              <a:gd name="connsiteX3" fmla="*/ 13647 w 5650173"/>
              <a:gd name="connsiteY3" fmla="*/ 2752393 h 3475725"/>
              <a:gd name="connsiteX4" fmla="*/ 0 w 5650173"/>
              <a:gd name="connsiteY4" fmla="*/ 3066292 h 3475725"/>
              <a:gd name="connsiteX5" fmla="*/ 232012 w 5650173"/>
              <a:gd name="connsiteY5" fmla="*/ 3311951 h 3475725"/>
              <a:gd name="connsiteX6" fmla="*/ 614149 w 5650173"/>
              <a:gd name="connsiteY6" fmla="*/ 3475725 h 3475725"/>
              <a:gd name="connsiteX7" fmla="*/ 1023582 w 5650173"/>
              <a:gd name="connsiteY7" fmla="*/ 3393838 h 3475725"/>
              <a:gd name="connsiteX8" fmla="*/ 5527343 w 5650173"/>
              <a:gd name="connsiteY8" fmla="*/ 1701516 h 3475725"/>
              <a:gd name="connsiteX9" fmla="*/ 5636525 w 5650173"/>
              <a:gd name="connsiteY9" fmla="*/ 1551390 h 3475725"/>
              <a:gd name="connsiteX10" fmla="*/ 5650173 w 5650173"/>
              <a:gd name="connsiteY10" fmla="*/ 227557 h 3475725"/>
              <a:gd name="connsiteX11" fmla="*/ 5595582 w 5650173"/>
              <a:gd name="connsiteY11" fmla="*/ 118375 h 3475725"/>
              <a:gd name="connsiteX12" fmla="*/ 5445456 w 5650173"/>
              <a:gd name="connsiteY12" fmla="*/ 22841 h 3475725"/>
              <a:gd name="connsiteX13" fmla="*/ 3468616 w 5650173"/>
              <a:gd name="connsiteY13" fmla="*/ 32129 h 3475725"/>
              <a:gd name="connsiteX14" fmla="*/ 3243428 w 5650173"/>
              <a:gd name="connsiteY14" fmla="*/ 0 h 3475725"/>
              <a:gd name="connsiteX0" fmla="*/ 3224378 w 5650173"/>
              <a:gd name="connsiteY0" fmla="*/ 27959 h 3452884"/>
              <a:gd name="connsiteX1" fmla="*/ 2973316 w 5650173"/>
              <a:gd name="connsiteY1" fmla="*/ 129938 h 3452884"/>
              <a:gd name="connsiteX2" fmla="*/ 272955 w 5650173"/>
              <a:gd name="connsiteY2" fmla="*/ 2374710 h 3452884"/>
              <a:gd name="connsiteX3" fmla="*/ 13647 w 5650173"/>
              <a:gd name="connsiteY3" fmla="*/ 2729552 h 3452884"/>
              <a:gd name="connsiteX4" fmla="*/ 0 w 5650173"/>
              <a:gd name="connsiteY4" fmla="*/ 3043451 h 3452884"/>
              <a:gd name="connsiteX5" fmla="*/ 232012 w 5650173"/>
              <a:gd name="connsiteY5" fmla="*/ 3289110 h 3452884"/>
              <a:gd name="connsiteX6" fmla="*/ 614149 w 5650173"/>
              <a:gd name="connsiteY6" fmla="*/ 3452884 h 3452884"/>
              <a:gd name="connsiteX7" fmla="*/ 1023582 w 5650173"/>
              <a:gd name="connsiteY7" fmla="*/ 3370997 h 3452884"/>
              <a:gd name="connsiteX8" fmla="*/ 5527343 w 5650173"/>
              <a:gd name="connsiteY8" fmla="*/ 1678675 h 3452884"/>
              <a:gd name="connsiteX9" fmla="*/ 5636525 w 5650173"/>
              <a:gd name="connsiteY9" fmla="*/ 1528549 h 3452884"/>
              <a:gd name="connsiteX10" fmla="*/ 5650173 w 5650173"/>
              <a:gd name="connsiteY10" fmla="*/ 204716 h 3452884"/>
              <a:gd name="connsiteX11" fmla="*/ 5595582 w 5650173"/>
              <a:gd name="connsiteY11" fmla="*/ 95534 h 3452884"/>
              <a:gd name="connsiteX12" fmla="*/ 5445456 w 5650173"/>
              <a:gd name="connsiteY12" fmla="*/ 0 h 3452884"/>
              <a:gd name="connsiteX13" fmla="*/ 3468616 w 5650173"/>
              <a:gd name="connsiteY13" fmla="*/ 9288 h 3452884"/>
              <a:gd name="connsiteX14" fmla="*/ 3224378 w 5650173"/>
              <a:gd name="connsiteY14" fmla="*/ 27959 h 3452884"/>
              <a:gd name="connsiteX0" fmla="*/ 3224378 w 5650173"/>
              <a:gd name="connsiteY0" fmla="*/ 27959 h 3452884"/>
              <a:gd name="connsiteX1" fmla="*/ 2998716 w 5650173"/>
              <a:gd name="connsiteY1" fmla="*/ 148988 h 3452884"/>
              <a:gd name="connsiteX2" fmla="*/ 272955 w 5650173"/>
              <a:gd name="connsiteY2" fmla="*/ 2374710 h 3452884"/>
              <a:gd name="connsiteX3" fmla="*/ 13647 w 5650173"/>
              <a:gd name="connsiteY3" fmla="*/ 2729552 h 3452884"/>
              <a:gd name="connsiteX4" fmla="*/ 0 w 5650173"/>
              <a:gd name="connsiteY4" fmla="*/ 3043451 h 3452884"/>
              <a:gd name="connsiteX5" fmla="*/ 232012 w 5650173"/>
              <a:gd name="connsiteY5" fmla="*/ 3289110 h 3452884"/>
              <a:gd name="connsiteX6" fmla="*/ 614149 w 5650173"/>
              <a:gd name="connsiteY6" fmla="*/ 3452884 h 3452884"/>
              <a:gd name="connsiteX7" fmla="*/ 1023582 w 5650173"/>
              <a:gd name="connsiteY7" fmla="*/ 3370997 h 3452884"/>
              <a:gd name="connsiteX8" fmla="*/ 5527343 w 5650173"/>
              <a:gd name="connsiteY8" fmla="*/ 1678675 h 3452884"/>
              <a:gd name="connsiteX9" fmla="*/ 5636525 w 5650173"/>
              <a:gd name="connsiteY9" fmla="*/ 1528549 h 3452884"/>
              <a:gd name="connsiteX10" fmla="*/ 5650173 w 5650173"/>
              <a:gd name="connsiteY10" fmla="*/ 204716 h 3452884"/>
              <a:gd name="connsiteX11" fmla="*/ 5595582 w 5650173"/>
              <a:gd name="connsiteY11" fmla="*/ 95534 h 3452884"/>
              <a:gd name="connsiteX12" fmla="*/ 5445456 w 5650173"/>
              <a:gd name="connsiteY12" fmla="*/ 0 h 3452884"/>
              <a:gd name="connsiteX13" fmla="*/ 3468616 w 5650173"/>
              <a:gd name="connsiteY13" fmla="*/ 9288 h 3452884"/>
              <a:gd name="connsiteX14" fmla="*/ 3224378 w 5650173"/>
              <a:gd name="connsiteY14" fmla="*/ 27959 h 3452884"/>
              <a:gd name="connsiteX0" fmla="*/ 3224378 w 5650173"/>
              <a:gd name="connsiteY0" fmla="*/ 27959 h 3452884"/>
              <a:gd name="connsiteX1" fmla="*/ 2998716 w 5650173"/>
              <a:gd name="connsiteY1" fmla="*/ 148988 h 3452884"/>
              <a:gd name="connsiteX2" fmla="*/ 272955 w 5650173"/>
              <a:gd name="connsiteY2" fmla="*/ 2374710 h 3452884"/>
              <a:gd name="connsiteX3" fmla="*/ 13647 w 5650173"/>
              <a:gd name="connsiteY3" fmla="*/ 2729552 h 3452884"/>
              <a:gd name="connsiteX4" fmla="*/ 0 w 5650173"/>
              <a:gd name="connsiteY4" fmla="*/ 3043451 h 3452884"/>
              <a:gd name="connsiteX5" fmla="*/ 232012 w 5650173"/>
              <a:gd name="connsiteY5" fmla="*/ 3289110 h 3452884"/>
              <a:gd name="connsiteX6" fmla="*/ 614149 w 5650173"/>
              <a:gd name="connsiteY6" fmla="*/ 3452884 h 3452884"/>
              <a:gd name="connsiteX7" fmla="*/ 2649182 w 5650173"/>
              <a:gd name="connsiteY7" fmla="*/ 2812197 h 3452884"/>
              <a:gd name="connsiteX8" fmla="*/ 5527343 w 5650173"/>
              <a:gd name="connsiteY8" fmla="*/ 1678675 h 3452884"/>
              <a:gd name="connsiteX9" fmla="*/ 5636525 w 5650173"/>
              <a:gd name="connsiteY9" fmla="*/ 1528549 h 3452884"/>
              <a:gd name="connsiteX10" fmla="*/ 5650173 w 5650173"/>
              <a:gd name="connsiteY10" fmla="*/ 204716 h 3452884"/>
              <a:gd name="connsiteX11" fmla="*/ 5595582 w 5650173"/>
              <a:gd name="connsiteY11" fmla="*/ 95534 h 3452884"/>
              <a:gd name="connsiteX12" fmla="*/ 5445456 w 5650173"/>
              <a:gd name="connsiteY12" fmla="*/ 0 h 3452884"/>
              <a:gd name="connsiteX13" fmla="*/ 3468616 w 5650173"/>
              <a:gd name="connsiteY13" fmla="*/ 9288 h 3452884"/>
              <a:gd name="connsiteX14" fmla="*/ 3224378 w 5650173"/>
              <a:gd name="connsiteY14" fmla="*/ 27959 h 345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0173" h="3452884">
                <a:moveTo>
                  <a:pt x="3224378" y="27959"/>
                </a:moveTo>
                <a:lnTo>
                  <a:pt x="2998716" y="148988"/>
                </a:lnTo>
                <a:lnTo>
                  <a:pt x="272955" y="2374710"/>
                </a:lnTo>
                <a:lnTo>
                  <a:pt x="13647" y="2729552"/>
                </a:lnTo>
                <a:lnTo>
                  <a:pt x="0" y="3043451"/>
                </a:lnTo>
                <a:lnTo>
                  <a:pt x="232012" y="3289110"/>
                </a:lnTo>
                <a:lnTo>
                  <a:pt x="614149" y="3452884"/>
                </a:lnTo>
                <a:lnTo>
                  <a:pt x="2649182" y="2812197"/>
                </a:lnTo>
                <a:lnTo>
                  <a:pt x="5527343" y="1678675"/>
                </a:lnTo>
                <a:lnTo>
                  <a:pt x="5636525" y="1528549"/>
                </a:lnTo>
                <a:lnTo>
                  <a:pt x="5650173" y="204716"/>
                </a:lnTo>
                <a:lnTo>
                  <a:pt x="5595582" y="95534"/>
                </a:lnTo>
                <a:lnTo>
                  <a:pt x="5445456" y="0"/>
                </a:lnTo>
                <a:lnTo>
                  <a:pt x="3468616" y="9288"/>
                </a:lnTo>
                <a:lnTo>
                  <a:pt x="3224378" y="27959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DD8020F3-D6B0-6DCF-7874-406539F125BE}"/>
              </a:ext>
            </a:extLst>
          </p:cNvPr>
          <p:cNvSpPr/>
          <p:nvPr/>
        </p:nvSpPr>
        <p:spPr>
          <a:xfrm rot="2685046">
            <a:off x="7049085" y="6403639"/>
            <a:ext cx="404884" cy="854808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2835A211-E3E1-5562-5B11-DBD77C3FEBD5}"/>
              </a:ext>
            </a:extLst>
          </p:cNvPr>
          <p:cNvGrpSpPr/>
          <p:nvPr/>
        </p:nvGrpSpPr>
        <p:grpSpPr>
          <a:xfrm>
            <a:off x="8087255" y="4311959"/>
            <a:ext cx="2516109" cy="1688915"/>
            <a:chOff x="8087255" y="4311959"/>
            <a:chExt cx="2516109" cy="1688915"/>
          </a:xfrm>
        </p:grpSpPr>
        <p:pic>
          <p:nvPicPr>
            <p:cNvPr id="15" name="object 4">
              <a:extLst>
                <a:ext uri="{FF2B5EF4-FFF2-40B4-BE49-F238E27FC236}">
                  <a16:creationId xmlns:a16="http://schemas.microsoft.com/office/drawing/2014/main" id="{589859A6-A35E-00E7-FDEC-40B970B986B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39200" y="4311959"/>
              <a:ext cx="1173480" cy="805521"/>
            </a:xfrm>
            <a:prstGeom prst="rect">
              <a:avLst/>
            </a:prstGeom>
          </p:spPr>
        </p:pic>
        <p:sp>
          <p:nvSpPr>
            <p:cNvPr id="16" name="Flèche : bas 15">
              <a:extLst>
                <a:ext uri="{FF2B5EF4-FFF2-40B4-BE49-F238E27FC236}">
                  <a16:creationId xmlns:a16="http://schemas.microsoft.com/office/drawing/2014/main" id="{4FE81EAD-7075-F5A4-B00D-B293B72EAABE}"/>
                </a:ext>
              </a:extLst>
            </p:cNvPr>
            <p:cNvSpPr/>
            <p:nvPr/>
          </p:nvSpPr>
          <p:spPr>
            <a:xfrm rot="3595667">
              <a:off x="8893732" y="4243824"/>
              <a:ext cx="903155" cy="2516109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4A045023-E842-37F7-BAF4-965A113B2405}"/>
                </a:ext>
              </a:extLst>
            </p:cNvPr>
            <p:cNvSpPr/>
            <p:nvPr/>
          </p:nvSpPr>
          <p:spPr>
            <a:xfrm>
              <a:off x="8610600" y="5052947"/>
              <a:ext cx="1600352" cy="947927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C9912C7-931D-EA45-9187-4C83229686A5}"/>
                </a:ext>
              </a:extLst>
            </p:cNvPr>
            <p:cNvSpPr txBox="1"/>
            <p:nvPr/>
          </p:nvSpPr>
          <p:spPr>
            <a:xfrm>
              <a:off x="8610600" y="5432460"/>
              <a:ext cx="1600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Formation</a:t>
              </a:r>
              <a:br>
                <a:rPr lang="fr-FR" sz="1400" dirty="0"/>
              </a:br>
              <a:r>
                <a:rPr lang="fr-FR" sz="1400" dirty="0"/>
                <a:t>risques naturels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422AED1-D0DE-08A3-4E2B-F812942AE09C}"/>
                </a:ext>
              </a:extLst>
            </p:cNvPr>
            <p:cNvSpPr txBox="1"/>
            <p:nvPr/>
          </p:nvSpPr>
          <p:spPr>
            <a:xfrm>
              <a:off x="8534400" y="5125135"/>
              <a:ext cx="175320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b="1" dirty="0"/>
                <a:t>Journée Relais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36C04F9F-C3BD-187F-B7EB-789A3063D99B}"/>
              </a:ext>
            </a:extLst>
          </p:cNvPr>
          <p:cNvSpPr txBox="1"/>
          <p:nvPr/>
        </p:nvSpPr>
        <p:spPr>
          <a:xfrm>
            <a:off x="1676400" y="5619874"/>
            <a:ext cx="914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Collectivités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4C53B4B-5FC3-44DA-F6F7-DAF692DBA514}"/>
              </a:ext>
            </a:extLst>
          </p:cNvPr>
          <p:cNvSpPr/>
          <p:nvPr/>
        </p:nvSpPr>
        <p:spPr>
          <a:xfrm>
            <a:off x="10363200" y="3933371"/>
            <a:ext cx="2235200" cy="54731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98266B4-38B5-ABC2-4F30-399102178BDA}"/>
              </a:ext>
            </a:extLst>
          </p:cNvPr>
          <p:cNvGrpSpPr/>
          <p:nvPr/>
        </p:nvGrpSpPr>
        <p:grpSpPr>
          <a:xfrm>
            <a:off x="2026920" y="2775857"/>
            <a:ext cx="8260080" cy="5678657"/>
            <a:chOff x="2026920" y="2775857"/>
            <a:chExt cx="8260080" cy="5678657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80602FDB-DA13-DA95-304A-45434F2184AD}"/>
                </a:ext>
              </a:extLst>
            </p:cNvPr>
            <p:cNvGrpSpPr/>
            <p:nvPr/>
          </p:nvGrpSpPr>
          <p:grpSpPr>
            <a:xfrm>
              <a:off x="2026920" y="3419599"/>
              <a:ext cx="8098155" cy="5034915"/>
              <a:chOff x="2026920" y="3419599"/>
              <a:chExt cx="8098155" cy="5034915"/>
            </a:xfrm>
          </p:grpSpPr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2EBC2F82-7127-BF52-BDD3-A1D8D88F17CB}"/>
                  </a:ext>
                </a:extLst>
              </p:cNvPr>
              <p:cNvSpPr/>
              <p:nvPr/>
            </p:nvSpPr>
            <p:spPr>
              <a:xfrm>
                <a:off x="4648200" y="6077074"/>
                <a:ext cx="5229225" cy="2143125"/>
              </a:xfrm>
              <a:custGeom>
                <a:avLst/>
                <a:gdLst>
                  <a:gd name="connsiteX0" fmla="*/ 0 w 5229225"/>
                  <a:gd name="connsiteY0" fmla="*/ 1485900 h 2143125"/>
                  <a:gd name="connsiteX1" fmla="*/ 66675 w 5229225"/>
                  <a:gd name="connsiteY1" fmla="*/ 1724025 h 2143125"/>
                  <a:gd name="connsiteX2" fmla="*/ 981075 w 5229225"/>
                  <a:gd name="connsiteY2" fmla="*/ 2143125 h 2143125"/>
                  <a:gd name="connsiteX3" fmla="*/ 2924175 w 5229225"/>
                  <a:gd name="connsiteY3" fmla="*/ 2133600 h 2143125"/>
                  <a:gd name="connsiteX4" fmla="*/ 3857625 w 5229225"/>
                  <a:gd name="connsiteY4" fmla="*/ 1876425 h 2143125"/>
                  <a:gd name="connsiteX5" fmla="*/ 5067300 w 5229225"/>
                  <a:gd name="connsiteY5" fmla="*/ 962025 h 2143125"/>
                  <a:gd name="connsiteX6" fmla="*/ 5229225 w 5229225"/>
                  <a:gd name="connsiteY6" fmla="*/ 333375 h 2143125"/>
                  <a:gd name="connsiteX7" fmla="*/ 5010150 w 5229225"/>
                  <a:gd name="connsiteY7" fmla="*/ 0 h 2143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29225" h="2143125">
                    <a:moveTo>
                      <a:pt x="0" y="1485900"/>
                    </a:moveTo>
                    <a:lnTo>
                      <a:pt x="66675" y="1724025"/>
                    </a:lnTo>
                    <a:lnTo>
                      <a:pt x="981075" y="2143125"/>
                    </a:lnTo>
                    <a:lnTo>
                      <a:pt x="2924175" y="2133600"/>
                    </a:lnTo>
                    <a:lnTo>
                      <a:pt x="3857625" y="1876425"/>
                    </a:lnTo>
                    <a:lnTo>
                      <a:pt x="5067300" y="962025"/>
                    </a:lnTo>
                    <a:lnTo>
                      <a:pt x="5229225" y="333375"/>
                    </a:lnTo>
                    <a:lnTo>
                      <a:pt x="501015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607F1148-8FC2-AA91-0F28-6F563E4BD1B8}"/>
                  </a:ext>
                </a:extLst>
              </p:cNvPr>
              <p:cNvSpPr/>
              <p:nvPr/>
            </p:nvSpPr>
            <p:spPr>
              <a:xfrm>
                <a:off x="7439025" y="3419599"/>
                <a:ext cx="2686050" cy="1562100"/>
              </a:xfrm>
              <a:custGeom>
                <a:avLst/>
                <a:gdLst>
                  <a:gd name="connsiteX0" fmla="*/ 0 w 2686050"/>
                  <a:gd name="connsiteY0" fmla="*/ 276225 h 1562100"/>
                  <a:gd name="connsiteX1" fmla="*/ 247650 w 2686050"/>
                  <a:gd name="connsiteY1" fmla="*/ 57150 h 1562100"/>
                  <a:gd name="connsiteX2" fmla="*/ 723900 w 2686050"/>
                  <a:gd name="connsiteY2" fmla="*/ 0 h 1562100"/>
                  <a:gd name="connsiteX3" fmla="*/ 1152525 w 2686050"/>
                  <a:gd name="connsiteY3" fmla="*/ 161925 h 1562100"/>
                  <a:gd name="connsiteX4" fmla="*/ 1905000 w 2686050"/>
                  <a:gd name="connsiteY4" fmla="*/ 533400 h 1562100"/>
                  <a:gd name="connsiteX5" fmla="*/ 2114550 w 2686050"/>
                  <a:gd name="connsiteY5" fmla="*/ 733425 h 1562100"/>
                  <a:gd name="connsiteX6" fmla="*/ 2533650 w 2686050"/>
                  <a:gd name="connsiteY6" fmla="*/ 971550 h 1562100"/>
                  <a:gd name="connsiteX7" fmla="*/ 2686050 w 2686050"/>
                  <a:gd name="connsiteY7" fmla="*/ 1257300 h 1562100"/>
                  <a:gd name="connsiteX8" fmla="*/ 2609850 w 2686050"/>
                  <a:gd name="connsiteY8" fmla="*/ 1524000 h 1562100"/>
                  <a:gd name="connsiteX9" fmla="*/ 2590800 w 2686050"/>
                  <a:gd name="connsiteY9" fmla="*/ 1562100 h 1562100"/>
                  <a:gd name="connsiteX0" fmla="*/ 0 w 2686050"/>
                  <a:gd name="connsiteY0" fmla="*/ 276225 h 1562100"/>
                  <a:gd name="connsiteX1" fmla="*/ 247650 w 2686050"/>
                  <a:gd name="connsiteY1" fmla="*/ 57150 h 1562100"/>
                  <a:gd name="connsiteX2" fmla="*/ 723900 w 2686050"/>
                  <a:gd name="connsiteY2" fmla="*/ 0 h 1562100"/>
                  <a:gd name="connsiteX3" fmla="*/ 1152525 w 2686050"/>
                  <a:gd name="connsiteY3" fmla="*/ 161925 h 1562100"/>
                  <a:gd name="connsiteX4" fmla="*/ 1905000 w 2686050"/>
                  <a:gd name="connsiteY4" fmla="*/ 533400 h 1562100"/>
                  <a:gd name="connsiteX5" fmla="*/ 2228850 w 2686050"/>
                  <a:gd name="connsiteY5" fmla="*/ 714375 h 1562100"/>
                  <a:gd name="connsiteX6" fmla="*/ 2533650 w 2686050"/>
                  <a:gd name="connsiteY6" fmla="*/ 971550 h 1562100"/>
                  <a:gd name="connsiteX7" fmla="*/ 2686050 w 2686050"/>
                  <a:gd name="connsiteY7" fmla="*/ 1257300 h 1562100"/>
                  <a:gd name="connsiteX8" fmla="*/ 2609850 w 2686050"/>
                  <a:gd name="connsiteY8" fmla="*/ 1524000 h 1562100"/>
                  <a:gd name="connsiteX9" fmla="*/ 2590800 w 2686050"/>
                  <a:gd name="connsiteY9" fmla="*/ 1562100 h 156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050" h="1562100">
                    <a:moveTo>
                      <a:pt x="0" y="276225"/>
                    </a:moveTo>
                    <a:lnTo>
                      <a:pt x="247650" y="57150"/>
                    </a:lnTo>
                    <a:lnTo>
                      <a:pt x="723900" y="0"/>
                    </a:lnTo>
                    <a:lnTo>
                      <a:pt x="1152525" y="161925"/>
                    </a:lnTo>
                    <a:lnTo>
                      <a:pt x="1905000" y="533400"/>
                    </a:lnTo>
                    <a:lnTo>
                      <a:pt x="2228850" y="714375"/>
                    </a:lnTo>
                    <a:lnTo>
                      <a:pt x="2533650" y="971550"/>
                    </a:lnTo>
                    <a:lnTo>
                      <a:pt x="2686050" y="1257300"/>
                    </a:lnTo>
                    <a:lnTo>
                      <a:pt x="2609850" y="1524000"/>
                    </a:lnTo>
                    <a:lnTo>
                      <a:pt x="2590800" y="156210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88C9C3D6-2287-AB2C-F19C-E6F8CA356073}"/>
                  </a:ext>
                </a:extLst>
              </p:cNvPr>
              <p:cNvSpPr/>
              <p:nvPr/>
            </p:nvSpPr>
            <p:spPr>
              <a:xfrm>
                <a:off x="3028950" y="6018019"/>
                <a:ext cx="6915150" cy="2297430"/>
              </a:xfrm>
              <a:custGeom>
                <a:avLst/>
                <a:gdLst>
                  <a:gd name="connsiteX0" fmla="*/ 0 w 6915150"/>
                  <a:gd name="connsiteY0" fmla="*/ 1295400 h 2228850"/>
                  <a:gd name="connsiteX1" fmla="*/ 2590800 w 6915150"/>
                  <a:gd name="connsiteY1" fmla="*/ 2228850 h 2228850"/>
                  <a:gd name="connsiteX2" fmla="*/ 4581525 w 6915150"/>
                  <a:gd name="connsiteY2" fmla="*/ 2200275 h 2228850"/>
                  <a:gd name="connsiteX3" fmla="*/ 5505450 w 6915150"/>
                  <a:gd name="connsiteY3" fmla="*/ 1943100 h 2228850"/>
                  <a:gd name="connsiteX4" fmla="*/ 6743700 w 6915150"/>
                  <a:gd name="connsiteY4" fmla="*/ 990600 h 2228850"/>
                  <a:gd name="connsiteX5" fmla="*/ 6915150 w 6915150"/>
                  <a:gd name="connsiteY5" fmla="*/ 295275 h 2228850"/>
                  <a:gd name="connsiteX6" fmla="*/ 6800850 w 6915150"/>
                  <a:gd name="connsiteY6" fmla="*/ 0 h 2228850"/>
                  <a:gd name="connsiteX0" fmla="*/ 0 w 6915150"/>
                  <a:gd name="connsiteY0" fmla="*/ 1363980 h 2297430"/>
                  <a:gd name="connsiteX1" fmla="*/ 2590800 w 6915150"/>
                  <a:gd name="connsiteY1" fmla="*/ 2297430 h 2297430"/>
                  <a:gd name="connsiteX2" fmla="*/ 4581525 w 6915150"/>
                  <a:gd name="connsiteY2" fmla="*/ 2268855 h 2297430"/>
                  <a:gd name="connsiteX3" fmla="*/ 5505450 w 6915150"/>
                  <a:gd name="connsiteY3" fmla="*/ 2011680 h 2297430"/>
                  <a:gd name="connsiteX4" fmla="*/ 6743700 w 6915150"/>
                  <a:gd name="connsiteY4" fmla="*/ 1059180 h 2297430"/>
                  <a:gd name="connsiteX5" fmla="*/ 6915150 w 6915150"/>
                  <a:gd name="connsiteY5" fmla="*/ 363855 h 2297430"/>
                  <a:gd name="connsiteX6" fmla="*/ 6747510 w 6915150"/>
                  <a:gd name="connsiteY6" fmla="*/ 0 h 2297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15150" h="2297430">
                    <a:moveTo>
                      <a:pt x="0" y="1363980"/>
                    </a:moveTo>
                    <a:lnTo>
                      <a:pt x="2590800" y="2297430"/>
                    </a:lnTo>
                    <a:lnTo>
                      <a:pt x="4581525" y="2268855"/>
                    </a:lnTo>
                    <a:lnTo>
                      <a:pt x="5505450" y="2011680"/>
                    </a:lnTo>
                    <a:lnTo>
                      <a:pt x="6743700" y="1059180"/>
                    </a:lnTo>
                    <a:lnTo>
                      <a:pt x="6915150" y="363855"/>
                    </a:lnTo>
                    <a:cubicBezTo>
                      <a:pt x="6877050" y="265430"/>
                      <a:pt x="6785610" y="98425"/>
                      <a:pt x="6747510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" name="Forme libre : forme 21">
                <a:extLst>
                  <a:ext uri="{FF2B5EF4-FFF2-40B4-BE49-F238E27FC236}">
                    <a16:creationId xmlns:a16="http://schemas.microsoft.com/office/drawing/2014/main" id="{D8E9260C-2598-9557-6B63-1AA0ECDE7361}"/>
                  </a:ext>
                </a:extLst>
              </p:cNvPr>
              <p:cNvSpPr/>
              <p:nvPr/>
            </p:nvSpPr>
            <p:spPr>
              <a:xfrm>
                <a:off x="2026920" y="6008494"/>
                <a:ext cx="7985760" cy="2446020"/>
              </a:xfrm>
              <a:custGeom>
                <a:avLst/>
                <a:gdLst>
                  <a:gd name="connsiteX0" fmla="*/ 0 w 7985760"/>
                  <a:gd name="connsiteY0" fmla="*/ 251460 h 2446020"/>
                  <a:gd name="connsiteX1" fmla="*/ 685800 w 7985760"/>
                  <a:gd name="connsiteY1" fmla="*/ 1463040 h 2446020"/>
                  <a:gd name="connsiteX2" fmla="*/ 3573780 w 7985760"/>
                  <a:gd name="connsiteY2" fmla="*/ 2446020 h 2446020"/>
                  <a:gd name="connsiteX3" fmla="*/ 5654040 w 7985760"/>
                  <a:gd name="connsiteY3" fmla="*/ 2392680 h 2446020"/>
                  <a:gd name="connsiteX4" fmla="*/ 6545580 w 7985760"/>
                  <a:gd name="connsiteY4" fmla="*/ 2103120 h 2446020"/>
                  <a:gd name="connsiteX5" fmla="*/ 7810500 w 7985760"/>
                  <a:gd name="connsiteY5" fmla="*/ 1120140 h 2446020"/>
                  <a:gd name="connsiteX6" fmla="*/ 7985760 w 7985760"/>
                  <a:gd name="connsiteY6" fmla="*/ 358140 h 2446020"/>
                  <a:gd name="connsiteX7" fmla="*/ 7909560 w 7985760"/>
                  <a:gd name="connsiteY7" fmla="*/ 0 h 2446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85760" h="2446020">
                    <a:moveTo>
                      <a:pt x="0" y="251460"/>
                    </a:moveTo>
                    <a:lnTo>
                      <a:pt x="685800" y="1463040"/>
                    </a:lnTo>
                    <a:lnTo>
                      <a:pt x="3573780" y="2446020"/>
                    </a:lnTo>
                    <a:lnTo>
                      <a:pt x="5654040" y="2392680"/>
                    </a:lnTo>
                    <a:lnTo>
                      <a:pt x="6545580" y="2103120"/>
                    </a:lnTo>
                    <a:lnTo>
                      <a:pt x="7810500" y="1120140"/>
                    </a:lnTo>
                    <a:lnTo>
                      <a:pt x="7985760" y="358140"/>
                    </a:lnTo>
                    <a:lnTo>
                      <a:pt x="790956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C577B90D-D345-4A87-E337-9647E01661AA}"/>
                </a:ext>
              </a:extLst>
            </p:cNvPr>
            <p:cNvSpPr/>
            <p:nvPr/>
          </p:nvSpPr>
          <p:spPr>
            <a:xfrm>
              <a:off x="4506686" y="2775857"/>
              <a:ext cx="5780314" cy="2286000"/>
            </a:xfrm>
            <a:custGeom>
              <a:avLst/>
              <a:gdLst>
                <a:gd name="csX0" fmla="*/ 0 w 5780314"/>
                <a:gd name="csY0" fmla="*/ 653143 h 2286000"/>
                <a:gd name="csX1" fmla="*/ 0 w 5780314"/>
                <a:gd name="csY1" fmla="*/ 653143 h 2286000"/>
                <a:gd name="csX2" fmla="*/ 54428 w 5780314"/>
                <a:gd name="csY2" fmla="*/ 555172 h 2286000"/>
                <a:gd name="csX3" fmla="*/ 446314 w 5780314"/>
                <a:gd name="csY3" fmla="*/ 337457 h 2286000"/>
                <a:gd name="csX4" fmla="*/ 533400 w 5780314"/>
                <a:gd name="csY4" fmla="*/ 261257 h 2286000"/>
                <a:gd name="csX5" fmla="*/ 2122714 w 5780314"/>
                <a:gd name="csY5" fmla="*/ 0 h 2286000"/>
                <a:gd name="csX6" fmla="*/ 3886200 w 5780314"/>
                <a:gd name="csY6" fmla="*/ 555172 h 2286000"/>
                <a:gd name="csX7" fmla="*/ 4963885 w 5780314"/>
                <a:gd name="csY7" fmla="*/ 1121229 h 2286000"/>
                <a:gd name="csX8" fmla="*/ 5584371 w 5780314"/>
                <a:gd name="csY8" fmla="*/ 1611086 h 2286000"/>
                <a:gd name="csX9" fmla="*/ 5704114 w 5780314"/>
                <a:gd name="csY9" fmla="*/ 1872343 h 2286000"/>
                <a:gd name="csX10" fmla="*/ 5780314 w 5780314"/>
                <a:gd name="csY10" fmla="*/ 2068286 h 2286000"/>
                <a:gd name="csX11" fmla="*/ 5671457 w 5780314"/>
                <a:gd name="csY11" fmla="*/ 2286000 h 2286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5780314" h="2286000">
                  <a:moveTo>
                    <a:pt x="0" y="653143"/>
                  </a:moveTo>
                  <a:lnTo>
                    <a:pt x="0" y="653143"/>
                  </a:lnTo>
                  <a:lnTo>
                    <a:pt x="54428" y="555172"/>
                  </a:lnTo>
                  <a:lnTo>
                    <a:pt x="446314" y="337457"/>
                  </a:lnTo>
                  <a:lnTo>
                    <a:pt x="533400" y="261257"/>
                  </a:lnTo>
                  <a:lnTo>
                    <a:pt x="2122714" y="0"/>
                  </a:lnTo>
                  <a:lnTo>
                    <a:pt x="3886200" y="555172"/>
                  </a:lnTo>
                  <a:lnTo>
                    <a:pt x="4963885" y="1121229"/>
                  </a:lnTo>
                  <a:lnTo>
                    <a:pt x="5584371" y="1611086"/>
                  </a:lnTo>
                  <a:lnTo>
                    <a:pt x="5704114" y="1872343"/>
                  </a:lnTo>
                  <a:lnTo>
                    <a:pt x="5780314" y="2068286"/>
                  </a:lnTo>
                  <a:lnTo>
                    <a:pt x="5671457" y="228600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CBE54B79-7DE8-0B5B-A8C7-6C8C62BB3C09}"/>
              </a:ext>
            </a:extLst>
          </p:cNvPr>
          <p:cNvSpPr txBox="1"/>
          <p:nvPr/>
        </p:nvSpPr>
        <p:spPr>
          <a:xfrm>
            <a:off x="9043001" y="499183"/>
            <a:ext cx="882742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ym typeface="Wingdings" panose="05000000000000000000" pitchFamily="2" charset="2"/>
              </a:rPr>
              <a:t> </a:t>
            </a:r>
            <a:r>
              <a:rPr lang="fr-FR" sz="2400" dirty="0"/>
              <a:t>Former les </a:t>
            </a:r>
            <a:r>
              <a:rPr lang="fr-FR" sz="2400" b="1" dirty="0"/>
              <a:t>socio-professionnels</a:t>
            </a:r>
            <a:r>
              <a:rPr lang="fr-FR" sz="2400" dirty="0"/>
              <a:t> des territoires de montagne pour qu’ils soient des acteurs relais de l’</a:t>
            </a:r>
            <a:r>
              <a:rPr lang="fr-FR" sz="2400" b="1" dirty="0"/>
              <a:t>information préventive </a:t>
            </a:r>
            <a:r>
              <a:rPr lang="fr-FR" sz="2400" dirty="0"/>
              <a:t>auprès des populations locales et touristiques de leur territoire…</a:t>
            </a:r>
          </a:p>
        </p:txBody>
      </p:sp>
    </p:spTree>
    <p:extLst>
      <p:ext uri="{BB962C8B-B14F-4D97-AF65-F5344CB8AC3E}">
        <p14:creationId xmlns:p14="http://schemas.microsoft.com/office/powerpoint/2010/main" val="22069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0AFC2A-CFFF-7128-7E30-31B40EFE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14800" y="623624"/>
            <a:ext cx="18288000" cy="861774"/>
          </a:xfrm>
        </p:spPr>
        <p:txBody>
          <a:bodyPr/>
          <a:lstStyle/>
          <a:p>
            <a:pPr algn="ctr"/>
            <a:r>
              <a:rPr lang="fr-FR" spc="204" dirty="0"/>
              <a:t>Enquête Risques et Tourisme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433D46C-CF90-BFB8-759F-58E11A5336DD}"/>
              </a:ext>
            </a:extLst>
          </p:cNvPr>
          <p:cNvGrpSpPr/>
          <p:nvPr/>
        </p:nvGrpSpPr>
        <p:grpSpPr>
          <a:xfrm>
            <a:off x="152400" y="4719204"/>
            <a:ext cx="4592593" cy="4881997"/>
            <a:chOff x="-898812" y="4885365"/>
            <a:chExt cx="5883277" cy="472367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13B53D6-9A5E-7814-2803-672B01880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4678"/>
            <a:stretch>
              <a:fillRect/>
            </a:stretch>
          </p:blipFill>
          <p:spPr>
            <a:xfrm>
              <a:off x="2688724" y="4885365"/>
              <a:ext cx="2295741" cy="4723669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9A700CF-0AB6-D7DF-F9F4-167AF1EEB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7529" r="10960" b="58487"/>
            <a:stretch>
              <a:fillRect/>
            </a:stretch>
          </p:blipFill>
          <p:spPr>
            <a:xfrm>
              <a:off x="-898812" y="7507765"/>
              <a:ext cx="3587536" cy="2101270"/>
            </a:xfrm>
            <a:prstGeom prst="rect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8EAD47D1-5C09-3F5F-A87F-2637F59D1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993" y="2209800"/>
            <a:ext cx="13532374" cy="73914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609076F-8EF7-5DCE-7C78-986AF1CC0062}"/>
              </a:ext>
            </a:extLst>
          </p:cNvPr>
          <p:cNvSpPr/>
          <p:nvPr/>
        </p:nvSpPr>
        <p:spPr>
          <a:xfrm>
            <a:off x="10515600" y="6968756"/>
            <a:ext cx="6934200" cy="6893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426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7999" cy="10286999"/>
            <a:chOff x="0" y="0"/>
            <a:chExt cx="18287999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170944"/>
              <a:ext cx="9143999" cy="61160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597682" cy="51339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00" y="3594140"/>
              <a:ext cx="9143999" cy="66928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4000" y="0"/>
              <a:ext cx="9143999" cy="51477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7324139" y="10062124"/>
            <a:ext cx="8274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source:</a:t>
            </a:r>
            <a:r>
              <a:rPr sz="10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PGHM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270263" y="4942886"/>
            <a:ext cx="935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source:</a:t>
            </a:r>
            <a:r>
              <a:rPr sz="10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Géolithe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340" y="4942886"/>
            <a:ext cx="8026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source:</a:t>
            </a:r>
            <a:r>
              <a:rPr sz="10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PARN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235BDE-253C-3BBD-0036-22CB8B95C686}"/>
              </a:ext>
            </a:extLst>
          </p:cNvPr>
          <p:cNvSpPr/>
          <p:nvPr/>
        </p:nvSpPr>
        <p:spPr>
          <a:xfrm>
            <a:off x="-152400" y="3806250"/>
            <a:ext cx="18517740" cy="2864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0E6A5968-4886-D8D6-29BD-A117388DB446}"/>
              </a:ext>
            </a:extLst>
          </p:cNvPr>
          <p:cNvSpPr txBox="1">
            <a:spLocks/>
          </p:cNvSpPr>
          <p:nvPr/>
        </p:nvSpPr>
        <p:spPr>
          <a:xfrm>
            <a:off x="3429000" y="4017087"/>
            <a:ext cx="16611600" cy="202939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fr-FR" sz="2000" b="1" dirty="0"/>
              <a:t> </a:t>
            </a:r>
            <a:br>
              <a:rPr lang="fr-FR" altLang="fr-FR" sz="2000" b="1" dirty="0"/>
            </a:br>
            <a:r>
              <a:rPr lang="fr-FR" sz="6000" b="1" dirty="0">
                <a:solidFill>
                  <a:srgbClr val="211F20"/>
                </a:solidFill>
                <a:latin typeface="Arial"/>
                <a:cs typeface="Arial"/>
              </a:rPr>
              <a:t>LES</a:t>
            </a:r>
            <a:r>
              <a:rPr lang="fr-FR" sz="6000" b="1" spc="-55" dirty="0">
                <a:solidFill>
                  <a:srgbClr val="211F20"/>
                </a:solidFill>
                <a:latin typeface="Arial"/>
                <a:cs typeface="Arial"/>
              </a:rPr>
              <a:t> </a:t>
            </a:r>
            <a:r>
              <a:rPr lang="fr-FR" sz="6000" b="1" dirty="0">
                <a:solidFill>
                  <a:srgbClr val="211F20"/>
                </a:solidFill>
                <a:latin typeface="Arial"/>
                <a:cs typeface="Arial"/>
              </a:rPr>
              <a:t>RISQUES</a:t>
            </a:r>
            <a:r>
              <a:rPr lang="fr-FR" sz="6000" b="1" spc="-55" dirty="0">
                <a:solidFill>
                  <a:srgbClr val="211F20"/>
                </a:solidFill>
                <a:latin typeface="Arial"/>
                <a:cs typeface="Arial"/>
              </a:rPr>
              <a:t> </a:t>
            </a:r>
            <a:r>
              <a:rPr lang="fr-FR" sz="6000" b="1" spc="-30" dirty="0">
                <a:solidFill>
                  <a:srgbClr val="211F20"/>
                </a:solidFill>
                <a:latin typeface="Arial"/>
                <a:cs typeface="Arial"/>
              </a:rPr>
              <a:t>NATURELS </a:t>
            </a:r>
            <a:r>
              <a:rPr lang="fr-FR" sz="6000" b="1" spc="-20" dirty="0">
                <a:solidFill>
                  <a:srgbClr val="211F20"/>
                </a:solidFill>
                <a:latin typeface="Arial"/>
                <a:cs typeface="Arial"/>
              </a:rPr>
              <a:t>ALPINS </a:t>
            </a:r>
            <a:br>
              <a:rPr lang="fr-FR" sz="6000" b="1" spc="-20" dirty="0">
                <a:solidFill>
                  <a:srgbClr val="211F20"/>
                </a:solidFill>
                <a:latin typeface="Arial"/>
                <a:cs typeface="Arial"/>
              </a:rPr>
            </a:br>
            <a:r>
              <a:rPr lang="fr-FR" sz="5000" b="1" i="1" spc="-20" dirty="0">
                <a:solidFill>
                  <a:srgbClr val="211F20"/>
                </a:solidFill>
                <a:latin typeface="Arial"/>
                <a:cs typeface="Arial"/>
              </a:rPr>
              <a:t>EN CONTEXTE DE CHANGEMENT CLIMATIQUE</a:t>
            </a:r>
            <a:endParaRPr lang="fr-FR" sz="5000" i="1" dirty="0">
              <a:latin typeface="Arial"/>
              <a:cs typeface="Arial"/>
            </a:endParaRPr>
          </a:p>
        </p:txBody>
      </p:sp>
      <p:pic>
        <p:nvPicPr>
          <p:cNvPr id="15" name="object 4">
            <a:extLst>
              <a:ext uri="{FF2B5EF4-FFF2-40B4-BE49-F238E27FC236}">
                <a16:creationId xmlns:a16="http://schemas.microsoft.com/office/drawing/2014/main" id="{C01B8066-DCE0-CB7D-0514-847508BB568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7981" y="3888962"/>
            <a:ext cx="2394079" cy="1609691"/>
          </a:xfrm>
          <a:prstGeom prst="rect">
            <a:avLst/>
          </a:prstGeom>
        </p:spPr>
      </p:pic>
      <p:pic>
        <p:nvPicPr>
          <p:cNvPr id="16" name="Image 15" descr="Une image contenant Graphique, Police, graphisme, logo&#10;&#10;Le contenu généré par l’IA peut être incorrect.">
            <a:extLst>
              <a:ext uri="{FF2B5EF4-FFF2-40B4-BE49-F238E27FC236}">
                <a16:creationId xmlns:a16="http://schemas.microsoft.com/office/drawing/2014/main" id="{2862FC2C-04B7-1E27-4BE5-D63915395E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5" y="5485380"/>
            <a:ext cx="2446185" cy="8922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>
            <a:extLst>
              <a:ext uri="{FF2B5EF4-FFF2-40B4-BE49-F238E27FC236}">
                <a16:creationId xmlns:a16="http://schemas.microsoft.com/office/drawing/2014/main" id="{7C95A230-2E30-35F2-6976-2575A03D1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65279"/>
            <a:ext cx="157733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5600" spc="380" dirty="0">
                <a:solidFill>
                  <a:srgbClr val="66B458"/>
                </a:solidFill>
                <a:latin typeface="Times New Roman"/>
                <a:ea typeface="+mj-ea"/>
                <a:cs typeface="Times New Roman"/>
              </a:rPr>
              <a:t>Quels aléas naturels sur votre territoire ?</a:t>
            </a:r>
          </a:p>
        </p:txBody>
      </p:sp>
      <p:sp>
        <p:nvSpPr>
          <p:cNvPr id="16387" name="Rectangle 17">
            <a:extLst>
              <a:ext uri="{FF2B5EF4-FFF2-40B4-BE49-F238E27FC236}">
                <a16:creationId xmlns:a16="http://schemas.microsoft.com/office/drawing/2014/main" id="{315774BC-C309-CF4A-526F-22A2A8D9B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171700"/>
            <a:ext cx="5562600" cy="846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600" b="1" dirty="0">
                <a:solidFill>
                  <a:srgbClr val="00B050"/>
                </a:solidFill>
              </a:rPr>
              <a:t>Inondations</a:t>
            </a:r>
          </a:p>
          <a:p>
            <a:pPr eaLnBrk="1" hangingPunct="1"/>
            <a:r>
              <a:rPr lang="fr-FR" altLang="fr-FR" sz="3600" b="1" dirty="0">
                <a:solidFill>
                  <a:srgbClr val="00B050"/>
                </a:solidFill>
              </a:rPr>
              <a:t>&amp; Crues torrentielles</a:t>
            </a:r>
          </a:p>
          <a:p>
            <a:pPr eaLnBrk="1" hangingPunct="1"/>
            <a:endParaRPr lang="fr-FR" altLang="fr-FR" sz="4000" b="1" dirty="0">
              <a:solidFill>
                <a:srgbClr val="00B050"/>
              </a:solidFill>
            </a:endParaRPr>
          </a:p>
          <a:p>
            <a:pPr eaLnBrk="1" hangingPunct="1"/>
            <a:r>
              <a:rPr lang="fr-FR" altLang="fr-FR" sz="3600" b="1" dirty="0">
                <a:solidFill>
                  <a:srgbClr val="00B050"/>
                </a:solidFill>
              </a:rPr>
              <a:t>Mouvements de terrain</a:t>
            </a:r>
          </a:p>
          <a:p>
            <a:pPr eaLnBrk="1" hangingPunct="1"/>
            <a:endParaRPr lang="fr-FR" altLang="fr-FR" sz="4400" b="1" dirty="0">
              <a:solidFill>
                <a:srgbClr val="00B050"/>
              </a:solidFill>
            </a:endParaRPr>
          </a:p>
          <a:p>
            <a:pPr eaLnBrk="1" hangingPunct="1"/>
            <a:r>
              <a:rPr lang="fr-FR" altLang="fr-FR" sz="3600" b="1" dirty="0">
                <a:solidFill>
                  <a:srgbClr val="00B050"/>
                </a:solidFill>
              </a:rPr>
              <a:t>Avalanches</a:t>
            </a:r>
          </a:p>
          <a:p>
            <a:pPr eaLnBrk="1" hangingPunct="1"/>
            <a:endParaRPr lang="fr-FR" altLang="fr-FR" sz="4400" b="1" dirty="0">
              <a:solidFill>
                <a:srgbClr val="00B050"/>
              </a:solidFill>
            </a:endParaRPr>
          </a:p>
          <a:p>
            <a:pPr eaLnBrk="1" hangingPunct="1"/>
            <a:r>
              <a:rPr lang="fr-FR" altLang="fr-FR" sz="3600" b="1" dirty="0">
                <a:solidFill>
                  <a:srgbClr val="00B050"/>
                </a:solidFill>
              </a:rPr>
              <a:t>Feux de forêt</a:t>
            </a:r>
          </a:p>
          <a:p>
            <a:pPr eaLnBrk="1" hangingPunct="1"/>
            <a:endParaRPr lang="fr-FR" altLang="fr-FR" sz="4400" b="1" dirty="0">
              <a:solidFill>
                <a:srgbClr val="00B050"/>
              </a:solidFill>
            </a:endParaRPr>
          </a:p>
          <a:p>
            <a:pPr eaLnBrk="1" hangingPunct="1"/>
            <a:r>
              <a:rPr lang="fr-FR" altLang="fr-FR" sz="3600" b="1" dirty="0">
                <a:solidFill>
                  <a:srgbClr val="00B050"/>
                </a:solidFill>
              </a:rPr>
              <a:t>Séismes</a:t>
            </a:r>
          </a:p>
          <a:p>
            <a:pPr eaLnBrk="1" hangingPunct="1"/>
            <a:endParaRPr lang="fr-FR" altLang="fr-FR" sz="3600" b="1" dirty="0">
              <a:solidFill>
                <a:srgbClr val="00B050"/>
              </a:solidFill>
            </a:endParaRPr>
          </a:p>
          <a:p>
            <a:pPr eaLnBrk="1" hangingPunct="1"/>
            <a:r>
              <a:rPr lang="fr-FR" altLang="fr-FR" sz="3600" b="1" dirty="0">
                <a:solidFill>
                  <a:srgbClr val="00B050"/>
                </a:solidFill>
              </a:rPr>
              <a:t>Risques glaciaires </a:t>
            </a:r>
            <a:br>
              <a:rPr lang="fr-FR" altLang="fr-FR" sz="3600" b="1" dirty="0">
                <a:solidFill>
                  <a:srgbClr val="00B050"/>
                </a:solidFill>
              </a:rPr>
            </a:br>
            <a:r>
              <a:rPr lang="fr-FR" altLang="fr-FR" sz="3600" b="1" dirty="0">
                <a:solidFill>
                  <a:srgbClr val="00B050"/>
                </a:solidFill>
              </a:rPr>
              <a:t>et périglaciaires</a:t>
            </a:r>
            <a:endParaRPr lang="fr-FR" altLang="fr-FR" sz="3600" b="1" dirty="0">
              <a:solidFill>
                <a:srgbClr val="7030A0"/>
              </a:solidFill>
            </a:endParaRPr>
          </a:p>
          <a:p>
            <a:pPr eaLnBrk="1" hangingPunct="1"/>
            <a:r>
              <a:rPr lang="fr-FR" altLang="fr-FR" sz="2400" b="1" dirty="0">
                <a:solidFill>
                  <a:srgbClr val="0000FF"/>
                </a:solidFill>
              </a:rPr>
              <a:t>	</a:t>
            </a:r>
          </a:p>
          <a:p>
            <a:pPr eaLnBrk="1" hangingPunct="1"/>
            <a:r>
              <a:rPr lang="fr-FR" altLang="fr-FR" sz="2400" b="1" dirty="0">
                <a:solidFill>
                  <a:srgbClr val="0000FF"/>
                </a:solidFill>
              </a:rPr>
              <a:t>	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8E398C8-964F-BF3F-F565-EF3EC9A2F6C0}"/>
              </a:ext>
            </a:extLst>
          </p:cNvPr>
          <p:cNvCxnSpPr>
            <a:cxnSpLocks/>
          </p:cNvCxnSpPr>
          <p:nvPr/>
        </p:nvCxnSpPr>
        <p:spPr bwMode="auto">
          <a:xfrm flipV="1">
            <a:off x="2381250" y="1519386"/>
            <a:ext cx="14444662" cy="61764"/>
          </a:xfrm>
          <a:prstGeom prst="line">
            <a:avLst/>
          </a:prstGeom>
          <a:noFill/>
          <a:ln w="57150">
            <a:solidFill>
              <a:srgbClr val="7030A0"/>
            </a:solidFill>
            <a:headEnd type="none" w="med" len="med"/>
            <a:tailEnd type="triangle" w="sm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" name="Image 2" descr="Une image contenant clipart, Graphique, cercle, symbole&#10;&#10;Le contenu généré par l’IA peut être incorrect.">
            <a:extLst>
              <a:ext uri="{FF2B5EF4-FFF2-40B4-BE49-F238E27FC236}">
                <a16:creationId xmlns:a16="http://schemas.microsoft.com/office/drawing/2014/main" id="{10C3A088-790F-532D-C3D1-8082B673E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69" y="4812617"/>
            <a:ext cx="1260000" cy="1260000"/>
          </a:xfrm>
          <a:prstGeom prst="rect">
            <a:avLst/>
          </a:prstGeom>
        </p:spPr>
      </p:pic>
      <p:pic>
        <p:nvPicPr>
          <p:cNvPr id="5" name="Image 4" descr="Une image contenant logo, symbole, Graphique, Police&#10;&#10;Le contenu généré par l’IA peut être incorrect.">
            <a:extLst>
              <a:ext uri="{FF2B5EF4-FFF2-40B4-BE49-F238E27FC236}">
                <a16:creationId xmlns:a16="http://schemas.microsoft.com/office/drawing/2014/main" id="{D5AD6D52-7B3C-B97F-B8B8-59DA8826B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69" y="6039522"/>
            <a:ext cx="1260000" cy="1260000"/>
          </a:xfrm>
          <a:prstGeom prst="rect">
            <a:avLst/>
          </a:prstGeom>
        </p:spPr>
      </p:pic>
      <p:pic>
        <p:nvPicPr>
          <p:cNvPr id="7" name="Image 6" descr="Une image contenant logo, symbole, Graphique&#10;&#10;Le contenu généré par l’IA peut être incorrect.">
            <a:extLst>
              <a:ext uri="{FF2B5EF4-FFF2-40B4-BE49-F238E27FC236}">
                <a16:creationId xmlns:a16="http://schemas.microsoft.com/office/drawing/2014/main" id="{F961A04B-EE93-A43A-E5E0-3558E0ACD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69" y="3585712"/>
            <a:ext cx="1260000" cy="1260000"/>
          </a:xfrm>
          <a:prstGeom prst="rect">
            <a:avLst/>
          </a:prstGeom>
        </p:spPr>
      </p:pic>
      <p:pic>
        <p:nvPicPr>
          <p:cNvPr id="9" name="Image 8" descr="Une image contenant symbole, logo, Graphique, Police&#10;&#10;Le contenu généré par l’IA peut être incorrect.">
            <a:extLst>
              <a:ext uri="{FF2B5EF4-FFF2-40B4-BE49-F238E27FC236}">
                <a16:creationId xmlns:a16="http://schemas.microsoft.com/office/drawing/2014/main" id="{21C856BA-66C1-37D0-9BC6-FCCE42437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69" y="7266428"/>
            <a:ext cx="1260000" cy="1260000"/>
          </a:xfrm>
          <a:prstGeom prst="rect">
            <a:avLst/>
          </a:prstGeom>
        </p:spPr>
      </p:pic>
      <p:pic>
        <p:nvPicPr>
          <p:cNvPr id="11" name="Image 10" descr="Une image contenant symbole, clipart, Graphique, logo&#10;&#10;Le contenu généré par l’IA peut être incorrect.">
            <a:extLst>
              <a:ext uri="{FF2B5EF4-FFF2-40B4-BE49-F238E27FC236}">
                <a16:creationId xmlns:a16="http://schemas.microsoft.com/office/drawing/2014/main" id="{FFC44C04-11D4-AF81-32BB-82D28E5BD1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69" y="2358807"/>
            <a:ext cx="1260000" cy="1260000"/>
          </a:xfrm>
          <a:prstGeom prst="rect">
            <a:avLst/>
          </a:prstGeom>
        </p:spPr>
      </p:pic>
      <p:pic>
        <p:nvPicPr>
          <p:cNvPr id="10" name="Image 9" descr="Une image contenant symbole, Graphique, cercle, logo&#10;&#10;Le contenu généré par l’IA peut être incorrect.">
            <a:extLst>
              <a:ext uri="{FF2B5EF4-FFF2-40B4-BE49-F238E27FC236}">
                <a16:creationId xmlns:a16="http://schemas.microsoft.com/office/drawing/2014/main" id="{5A2DE18B-38DF-416B-63B3-ABF4AFDF1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645" y="8582026"/>
            <a:ext cx="1347788" cy="13477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rcRect t="30072" r="58215" b="34784"/>
          <a:stretch>
            <a:fillRect/>
          </a:stretch>
        </p:blipFill>
        <p:spPr>
          <a:xfrm>
            <a:off x="13012976" y="6819900"/>
            <a:ext cx="5252750" cy="205740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11468" y="57986"/>
            <a:ext cx="13465063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6325"/>
              </a:lnSpc>
              <a:spcBef>
                <a:spcPts val="100"/>
              </a:spcBef>
            </a:pPr>
            <a:r>
              <a:rPr spc="204" dirty="0"/>
              <a:t>les</a:t>
            </a:r>
            <a:r>
              <a:rPr spc="-145" dirty="0"/>
              <a:t> </a:t>
            </a:r>
            <a:r>
              <a:rPr spc="-10" dirty="0"/>
              <a:t>IMPACTS</a:t>
            </a:r>
          </a:p>
          <a:p>
            <a:pPr algn="ctr">
              <a:lnSpc>
                <a:spcPts val="6325"/>
              </a:lnSpc>
            </a:pPr>
            <a:r>
              <a:rPr spc="484" dirty="0"/>
              <a:t>du</a:t>
            </a:r>
            <a:r>
              <a:rPr spc="-150" dirty="0"/>
              <a:t> </a:t>
            </a:r>
            <a:r>
              <a:rPr spc="380" dirty="0" err="1"/>
              <a:t>changement</a:t>
            </a:r>
            <a:r>
              <a:rPr spc="-145" dirty="0"/>
              <a:t> </a:t>
            </a:r>
            <a:r>
              <a:rPr spc="260" dirty="0" err="1"/>
              <a:t>climatique</a:t>
            </a:r>
            <a:r>
              <a:rPr lang="fr-FR" spc="260" dirty="0"/>
              <a:t> dans les Alpes</a:t>
            </a:r>
            <a:endParaRPr spc="26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96154C-A6FD-55B4-240A-518B6D375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22918"/>
            <a:ext cx="12847960" cy="802236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3B83A68-64E3-4F18-8245-72EEBC7DF19B}"/>
              </a:ext>
            </a:extLst>
          </p:cNvPr>
          <p:cNvSpPr txBox="1"/>
          <p:nvPr/>
        </p:nvSpPr>
        <p:spPr>
          <a:xfrm>
            <a:off x="13691365" y="9486900"/>
            <a:ext cx="437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i="1" dirty="0">
                <a:hlinkClick r:id="rId4"/>
              </a:rPr>
              <a:t>https://meteofrance.com/climathd</a:t>
            </a:r>
            <a:endParaRPr lang="fr-FR" sz="1800" i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F791F4-35D0-23AF-2E8C-B58542DE9249}"/>
              </a:ext>
            </a:extLst>
          </p:cNvPr>
          <p:cNvSpPr txBox="1"/>
          <p:nvPr/>
        </p:nvSpPr>
        <p:spPr>
          <a:xfrm>
            <a:off x="838200" y="2476500"/>
            <a:ext cx="4041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Ecart à la référence 1961 - 1990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D1920B2-2E15-F2B6-0940-DA572018B958}"/>
              </a:ext>
            </a:extLst>
          </p:cNvPr>
          <p:cNvSpPr/>
          <p:nvPr/>
        </p:nvSpPr>
        <p:spPr>
          <a:xfrm>
            <a:off x="4419600" y="58293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E362D9-10EB-FAB1-20C5-F9D90637C24D}"/>
              </a:ext>
            </a:extLst>
          </p:cNvPr>
          <p:cNvSpPr txBox="1"/>
          <p:nvPr/>
        </p:nvSpPr>
        <p:spPr>
          <a:xfrm>
            <a:off x="3276600" y="54291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Embrun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800" y="3009900"/>
            <a:ext cx="17510399" cy="6778921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93773B03-ABFE-1ABD-2A1A-327264C50FA5}"/>
              </a:ext>
            </a:extLst>
          </p:cNvPr>
          <p:cNvSpPr txBox="1">
            <a:spLocks/>
          </p:cNvSpPr>
          <p:nvPr/>
        </p:nvSpPr>
        <p:spPr>
          <a:xfrm>
            <a:off x="3352800" y="190500"/>
            <a:ext cx="12017263" cy="24365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325"/>
              </a:lnSpc>
              <a:spcBef>
                <a:spcPts val="100"/>
              </a:spcBef>
            </a:pPr>
            <a:r>
              <a:rPr lang="fr-FR" sz="5600" spc="484" dirty="0">
                <a:solidFill>
                  <a:srgbClr val="66B458"/>
                </a:solidFill>
                <a:latin typeface="Times New Roman"/>
                <a:cs typeface="Times New Roman"/>
              </a:rPr>
              <a:t>les IMPACTS</a:t>
            </a:r>
          </a:p>
          <a:p>
            <a:pPr algn="ctr">
              <a:lnSpc>
                <a:spcPts val="6325"/>
              </a:lnSpc>
            </a:pPr>
            <a:r>
              <a:rPr lang="fr-FR" sz="5600" spc="484" dirty="0">
                <a:solidFill>
                  <a:srgbClr val="66B458"/>
                </a:solidFill>
                <a:latin typeface="Times New Roman"/>
                <a:cs typeface="Times New Roman"/>
              </a:rPr>
              <a:t>du changement climatique</a:t>
            </a:r>
            <a:br>
              <a:rPr lang="fr-FR" sz="5600" spc="484" dirty="0">
                <a:solidFill>
                  <a:srgbClr val="66B458"/>
                </a:solidFill>
                <a:latin typeface="Times New Roman"/>
                <a:cs typeface="Times New Roman"/>
              </a:rPr>
            </a:br>
            <a:r>
              <a:rPr lang="fr-FR" sz="5600" spc="484" dirty="0">
                <a:solidFill>
                  <a:srgbClr val="66B458"/>
                </a:solidFill>
                <a:latin typeface="Times New Roman"/>
                <a:cs typeface="Times New Roman"/>
              </a:rPr>
              <a:t>sur les risques en montagne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4650045"/>
            <a:ext cx="17219876" cy="519880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40830" y="647700"/>
            <a:ext cx="15006339" cy="1316899"/>
          </a:xfrm>
          <a:prstGeom prst="rect">
            <a:avLst/>
          </a:prstGeom>
        </p:spPr>
        <p:txBody>
          <a:bodyPr vert="horz" wrap="square" lIns="0" tIns="481203" rIns="0" bIns="0" rtlCol="0">
            <a:spAutoFit/>
          </a:bodyPr>
          <a:lstStyle/>
          <a:p>
            <a:pPr marL="909955">
              <a:lnSpc>
                <a:spcPct val="100000"/>
              </a:lnSpc>
              <a:spcBef>
                <a:spcPts val="100"/>
              </a:spcBef>
            </a:pPr>
            <a:r>
              <a:rPr sz="5400" spc="-45" dirty="0"/>
              <a:t>PROJECTIONS</a:t>
            </a:r>
            <a:r>
              <a:rPr sz="5400" spc="-200" dirty="0"/>
              <a:t> </a:t>
            </a:r>
            <a:r>
              <a:rPr sz="5400" spc="-390" dirty="0"/>
              <a:t>À</a:t>
            </a:r>
            <a:r>
              <a:rPr sz="5400" spc="-150" dirty="0"/>
              <a:t> </a:t>
            </a:r>
            <a:r>
              <a:rPr sz="5400" spc="-215" dirty="0"/>
              <a:t>L’ÉCHELLE</a:t>
            </a:r>
            <a:r>
              <a:rPr sz="5400" spc="-150" dirty="0"/>
              <a:t> </a:t>
            </a:r>
            <a:r>
              <a:rPr lang="fr-FR" sz="5400" spc="-80" dirty="0"/>
              <a:t>TERRITORIALE</a:t>
            </a:r>
            <a:endParaRPr sz="5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303059-F60A-B349-DEE0-69BB70C03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857500"/>
            <a:ext cx="8522379" cy="2800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495300"/>
            <a:ext cx="3976107" cy="267234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34000" y="1010062"/>
            <a:ext cx="12207152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45" dirty="0" err="1"/>
              <a:t>Indicateur</a:t>
            </a:r>
            <a:r>
              <a:rPr lang="fr-FR" sz="5400" spc="-45" dirty="0"/>
              <a:t>s</a:t>
            </a:r>
            <a:r>
              <a:rPr sz="5400" spc="-45" dirty="0"/>
              <a:t> </a:t>
            </a:r>
            <a:r>
              <a:rPr lang="fr-FR" sz="5400" spc="-45" dirty="0"/>
              <a:t>R</a:t>
            </a:r>
            <a:r>
              <a:rPr sz="5400" spc="-45" dirty="0" err="1"/>
              <a:t>isque</a:t>
            </a:r>
            <a:r>
              <a:rPr lang="fr-FR" sz="5400" spc="-45" dirty="0"/>
              <a:t>s</a:t>
            </a:r>
            <a:r>
              <a:rPr sz="5400" spc="-45" dirty="0"/>
              <a:t> Naturel</a:t>
            </a:r>
            <a:r>
              <a:rPr lang="fr-FR" sz="5400" spc="-45" dirty="0"/>
              <a:t>s</a:t>
            </a:r>
            <a:r>
              <a:rPr sz="5400" spc="-45" dirty="0"/>
              <a:t> </a:t>
            </a:r>
            <a:br>
              <a:rPr lang="fr-FR" sz="5400" spc="-45" dirty="0"/>
            </a:br>
            <a:r>
              <a:rPr sz="5400" spc="-45" dirty="0"/>
              <a:t>sur la commune </a:t>
            </a:r>
            <a:r>
              <a:rPr lang="fr-FR" sz="5400" spc="-45" dirty="0"/>
              <a:t>de Ceillac</a:t>
            </a:r>
            <a:endParaRPr sz="5400" spc="-45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624C17-7F39-279D-E1BC-4747F088EF25}"/>
              </a:ext>
            </a:extLst>
          </p:cNvPr>
          <p:cNvSpPr txBox="1"/>
          <p:nvPr/>
        </p:nvSpPr>
        <p:spPr>
          <a:xfrm>
            <a:off x="1556338" y="927693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https://meteofrance.com/climadiag-commune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237844BC-7B41-34EA-1994-514F3CB95AD2}"/>
              </a:ext>
            </a:extLst>
          </p:cNvPr>
          <p:cNvSpPr/>
          <p:nvPr/>
        </p:nvSpPr>
        <p:spPr>
          <a:xfrm>
            <a:off x="584200" y="9276938"/>
            <a:ext cx="838200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3722F68-0FDC-0B30-9A75-C8D489B89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876" y="8724900"/>
            <a:ext cx="1371600" cy="13581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F028A39-2CC2-E7A6-DEDE-4F3D10D1B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314700"/>
            <a:ext cx="8839200" cy="53260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9BAA7F-0EA2-ED53-E28B-ADE54731E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538" y="3314700"/>
            <a:ext cx="8762412" cy="547925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0121" y="2192583"/>
            <a:ext cx="16255999" cy="809441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91061" y="142240"/>
            <a:ext cx="15006339" cy="157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6090"/>
              </a:lnSpc>
              <a:spcBef>
                <a:spcPts val="100"/>
              </a:spcBef>
            </a:pPr>
            <a:r>
              <a:rPr sz="5400" spc="180" dirty="0"/>
              <a:t>les</a:t>
            </a:r>
            <a:r>
              <a:rPr sz="5400" spc="-145" dirty="0"/>
              <a:t> </a:t>
            </a:r>
            <a:r>
              <a:rPr sz="5400" spc="-10" dirty="0"/>
              <a:t>IMPACTS</a:t>
            </a:r>
            <a:endParaRPr sz="5400" dirty="0"/>
          </a:p>
          <a:p>
            <a:pPr algn="ctr">
              <a:lnSpc>
                <a:spcPts val="6090"/>
              </a:lnSpc>
            </a:pPr>
            <a:r>
              <a:rPr sz="5400" spc="420" dirty="0"/>
              <a:t>sur</a:t>
            </a:r>
            <a:r>
              <a:rPr sz="5400" spc="-145" dirty="0"/>
              <a:t> </a:t>
            </a:r>
            <a:r>
              <a:rPr sz="5400" spc="180" dirty="0"/>
              <a:t>les</a:t>
            </a:r>
            <a:r>
              <a:rPr sz="5400" spc="-145" dirty="0"/>
              <a:t> </a:t>
            </a:r>
            <a:r>
              <a:rPr sz="5400" spc="330" dirty="0" err="1"/>
              <a:t>crues</a:t>
            </a:r>
            <a:r>
              <a:rPr sz="5400" spc="-145" dirty="0"/>
              <a:t> </a:t>
            </a:r>
            <a:r>
              <a:rPr sz="5400" spc="409" dirty="0"/>
              <a:t>et</a:t>
            </a:r>
            <a:r>
              <a:rPr sz="5400" spc="-145" dirty="0"/>
              <a:t> </a:t>
            </a:r>
            <a:r>
              <a:rPr sz="5400" spc="180" dirty="0"/>
              <a:t>les</a:t>
            </a:r>
            <a:r>
              <a:rPr sz="5400" spc="-145" dirty="0"/>
              <a:t> </a:t>
            </a:r>
            <a:r>
              <a:rPr sz="5400" spc="320" dirty="0" err="1"/>
              <a:t>inondations</a:t>
            </a:r>
            <a:endParaRPr sz="5400" dirty="0"/>
          </a:p>
        </p:txBody>
      </p:sp>
      <p:pic>
        <p:nvPicPr>
          <p:cNvPr id="4" name="Image 3" descr="Une image contenant symbole, clipart, Graphique, logo&#10;&#10;Le contenu généré par l’IA peut être incorrect.">
            <a:extLst>
              <a:ext uri="{FF2B5EF4-FFF2-40B4-BE49-F238E27FC236}">
                <a16:creationId xmlns:a16="http://schemas.microsoft.com/office/drawing/2014/main" id="{8391A0BA-F432-6767-37B8-F005273EA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9938"/>
            <a:ext cx="1800000" cy="1800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26FB07D-9A4D-7C86-178C-07D2F0CF3195}"/>
              </a:ext>
            </a:extLst>
          </p:cNvPr>
          <p:cNvSpPr/>
          <p:nvPr/>
        </p:nvSpPr>
        <p:spPr>
          <a:xfrm>
            <a:off x="15087600" y="5981700"/>
            <a:ext cx="685800" cy="685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4CEDF9F6-BE2F-6F16-62D1-AE2A9314F387}"/>
              </a:ext>
            </a:extLst>
          </p:cNvPr>
          <p:cNvSpPr txBox="1">
            <a:spLocks/>
          </p:cNvSpPr>
          <p:nvPr/>
        </p:nvSpPr>
        <p:spPr>
          <a:xfrm>
            <a:off x="1640830" y="218440"/>
            <a:ext cx="15006339" cy="157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090"/>
              </a:lnSpc>
              <a:spcBef>
                <a:spcPts val="100"/>
              </a:spcBef>
            </a:pPr>
            <a:r>
              <a:rPr lang="fr-FR" sz="5400" spc="180" dirty="0">
                <a:solidFill>
                  <a:srgbClr val="66B458"/>
                </a:solidFill>
                <a:latin typeface="Times New Roman"/>
                <a:cs typeface="Times New Roman"/>
              </a:rPr>
              <a:t>les IMPACTS</a:t>
            </a:r>
          </a:p>
          <a:p>
            <a:pPr algn="ctr">
              <a:lnSpc>
                <a:spcPts val="6090"/>
              </a:lnSpc>
            </a:pPr>
            <a:r>
              <a:rPr lang="fr-FR" sz="5400" spc="180" dirty="0">
                <a:solidFill>
                  <a:srgbClr val="66B458"/>
                </a:solidFill>
                <a:latin typeface="Times New Roman"/>
                <a:cs typeface="Times New Roman"/>
              </a:rPr>
              <a:t>sur les crues et les inondations</a:t>
            </a:r>
          </a:p>
        </p:txBody>
      </p:sp>
      <p:pic>
        <p:nvPicPr>
          <p:cNvPr id="5" name="Image 4" descr="Une image contenant symbole, clipart, Graphique, logo&#10;&#10;Le contenu généré par l’IA peut être incorrect.">
            <a:extLst>
              <a:ext uri="{FF2B5EF4-FFF2-40B4-BE49-F238E27FC236}">
                <a16:creationId xmlns:a16="http://schemas.microsoft.com/office/drawing/2014/main" id="{1F0EB207-69C4-4525-5934-D2A3A8569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9938"/>
            <a:ext cx="1800000" cy="180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2F33998-59F6-9024-BAAA-FEC771043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400300"/>
            <a:ext cx="13563600" cy="748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90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5">
            <a:extLst>
              <a:ext uri="{FF2B5EF4-FFF2-40B4-BE49-F238E27FC236}">
                <a16:creationId xmlns:a16="http://schemas.microsoft.com/office/drawing/2014/main" id="{289A54C8-8C59-299D-2632-B5C30ADF0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44884"/>
            <a:ext cx="16306800" cy="1006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800" b="1" dirty="0">
                <a:solidFill>
                  <a:srgbClr val="2F5496"/>
                </a:solidFill>
                <a:latin typeface="Gill Sans MT" panose="020B0502020104020203" pitchFamily="34" charset="0"/>
              </a:rPr>
              <a:t>Programme de la matinée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4800" b="1" dirty="0">
              <a:solidFill>
                <a:srgbClr val="2F5496"/>
              </a:solidFill>
              <a:latin typeface="Gill Sans MT" panose="020B05020201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500" b="1" dirty="0">
              <a:solidFill>
                <a:srgbClr val="2F5496"/>
              </a:solidFill>
              <a:latin typeface="Gill Sans MT" panose="020B05020201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b="1" dirty="0">
                <a:solidFill>
                  <a:srgbClr val="2F5496"/>
                </a:solidFill>
                <a:latin typeface="Gill Sans MT" panose="020B0502020104020203" pitchFamily="34" charset="0"/>
              </a:rPr>
              <a:t>9h15 :  </a:t>
            </a:r>
            <a:r>
              <a:rPr lang="fr-FR" b="1" dirty="0">
                <a:solidFill>
                  <a:srgbClr val="2F5496"/>
                </a:solidFill>
                <a:latin typeface="Gill Sans MT" panose="020B0502020104020203" pitchFamily="34" charset="0"/>
              </a:rPr>
              <a:t>Les risques naturels en montagne en contexte de changement climatique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sz="2400" b="1" i="1" dirty="0">
                <a:solidFill>
                  <a:srgbClr val="7030A0"/>
                </a:solidFill>
                <a:latin typeface="Arial" panose="020B0604020202020204" pitchFamily="34" charset="0"/>
              </a:rPr>
              <a:t>Olivier Cartier-Moulin, </a:t>
            </a:r>
            <a:r>
              <a:rPr lang="fr-FR" sz="2400" i="1" dirty="0">
                <a:solidFill>
                  <a:srgbClr val="7030A0"/>
                </a:solidFill>
                <a:latin typeface="Arial" panose="020B0604020202020204" pitchFamily="34" charset="0"/>
              </a:rPr>
              <a:t>PARN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200" i="1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>
              <a:buNone/>
            </a:pPr>
            <a:r>
              <a:rPr lang="fr-FR" b="1" dirty="0">
                <a:solidFill>
                  <a:srgbClr val="2F5496"/>
                </a:solidFill>
                <a:latin typeface="Gill Sans MT" panose="020B0502020104020203" pitchFamily="34" charset="0"/>
              </a:rPr>
              <a:t>9h45 :  Effets du changement climatique sur les glissements de terrain et évolution des systèmes de vigilance pour y faire face . </a:t>
            </a:r>
            <a:br>
              <a:rPr lang="fr-FR" b="1" dirty="0">
                <a:solidFill>
                  <a:srgbClr val="2F5496"/>
                </a:solidFill>
                <a:latin typeface="Gill Sans MT" panose="020B0502020104020203" pitchFamily="34" charset="0"/>
              </a:rPr>
            </a:br>
            <a:r>
              <a:rPr lang="fr-FR" sz="2400" b="1" i="1" dirty="0">
                <a:solidFill>
                  <a:srgbClr val="7030A0"/>
                </a:solidFill>
                <a:latin typeface="Arial" panose="020B0604020202020204" pitchFamily="34" charset="0"/>
              </a:rPr>
              <a:t>Séverine BERNARDIE, </a:t>
            </a:r>
            <a:r>
              <a:rPr lang="fr-FR" sz="2400" i="1" dirty="0">
                <a:solidFill>
                  <a:srgbClr val="7030A0"/>
                </a:solidFill>
                <a:latin typeface="Arial" panose="020B0604020202020204" pitchFamily="34" charset="0"/>
              </a:rPr>
              <a:t>chercheure au BRGM, experte en gestion du risque glissement de terrain  </a:t>
            </a:r>
          </a:p>
          <a:p>
            <a:pPr>
              <a:buNone/>
            </a:pPr>
            <a:endParaRPr lang="fr-FR" sz="1200" i="1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>
              <a:buNone/>
            </a:pPr>
            <a:r>
              <a:rPr lang="fr-FR" sz="2500" b="1" i="1" dirty="0">
                <a:solidFill>
                  <a:srgbClr val="2F5496"/>
                </a:solidFill>
                <a:latin typeface="Gill Sans MT" panose="020B0502020104020203" pitchFamily="34" charset="0"/>
              </a:rPr>
              <a:t>10h45</a:t>
            </a:r>
            <a:r>
              <a:rPr lang="fr-FR" sz="2500" b="1" i="1" dirty="0"/>
              <a:t> :  </a:t>
            </a:r>
            <a:r>
              <a:rPr lang="fr-FR" sz="2500" b="1" i="1" dirty="0">
                <a:solidFill>
                  <a:srgbClr val="2F5496"/>
                </a:solidFill>
                <a:latin typeface="Gill Sans MT" panose="020B0502020104020203" pitchFamily="34" charset="0"/>
              </a:rPr>
              <a:t>Pause</a:t>
            </a:r>
          </a:p>
          <a:p>
            <a:pPr>
              <a:buNone/>
            </a:pPr>
            <a:endParaRPr lang="fr-FR" sz="1400" b="1" dirty="0">
              <a:solidFill>
                <a:srgbClr val="2F5496"/>
              </a:solidFill>
              <a:latin typeface="Gill Sans MT" panose="020B0502020104020203" pitchFamily="34" charset="0"/>
            </a:endParaRPr>
          </a:p>
          <a:p>
            <a:pPr>
              <a:buNone/>
            </a:pPr>
            <a:r>
              <a:rPr lang="fr-FR" b="1" dirty="0">
                <a:solidFill>
                  <a:srgbClr val="2F5496"/>
                </a:solidFill>
                <a:latin typeface="Gill Sans MT" panose="020B0502020104020203" pitchFamily="34" charset="0"/>
              </a:rPr>
              <a:t>11h00 : Les outils de sensibilisation et de médiation des risques naturels locaux, des ressources pour tous les publics. </a:t>
            </a:r>
            <a:br>
              <a:rPr lang="fr-FR" b="1" dirty="0">
                <a:solidFill>
                  <a:srgbClr val="2F5496"/>
                </a:solidFill>
                <a:latin typeface="Gill Sans MT" panose="020B0502020104020203" pitchFamily="34" charset="0"/>
              </a:rPr>
            </a:br>
            <a:r>
              <a:rPr lang="fr-FR" sz="2400" b="1" i="1" dirty="0">
                <a:solidFill>
                  <a:srgbClr val="7030A0"/>
                </a:solidFill>
                <a:latin typeface="Arial" panose="020B0604020202020204" pitchFamily="34" charset="0"/>
              </a:rPr>
              <a:t>Bérengère CHARNAY, </a:t>
            </a:r>
            <a:r>
              <a:rPr lang="fr-FR" sz="2400" i="1" dirty="0">
                <a:solidFill>
                  <a:srgbClr val="7030A0"/>
                </a:solidFill>
                <a:latin typeface="Arial" panose="020B0604020202020204" pitchFamily="34" charset="0"/>
              </a:rPr>
              <a:t>chargée de mission risques naturels, PNR du Queyras </a:t>
            </a:r>
            <a:br>
              <a:rPr lang="fr-FR" sz="2400" i="1" dirty="0">
                <a:solidFill>
                  <a:srgbClr val="7030A0"/>
                </a:solidFill>
                <a:latin typeface="Arial" panose="020B0604020202020204" pitchFamily="34" charset="0"/>
              </a:rPr>
            </a:br>
            <a:br>
              <a:rPr lang="fr-FR" dirty="0"/>
            </a:br>
            <a:r>
              <a:rPr lang="fr-FR" b="1" dirty="0">
                <a:solidFill>
                  <a:srgbClr val="2F5496"/>
                </a:solidFill>
                <a:latin typeface="Gill Sans MT" panose="020B0502020104020203" pitchFamily="34" charset="0"/>
              </a:rPr>
              <a:t>12h00 : La Garde Montagne, acteurs de la culture des risques naturels sur le terrain  </a:t>
            </a:r>
            <a:br>
              <a:rPr lang="fr-FR" dirty="0"/>
            </a:br>
            <a:r>
              <a:rPr lang="fr-FR" sz="2400" b="1" i="1" dirty="0">
                <a:solidFill>
                  <a:srgbClr val="7030A0"/>
                </a:solidFill>
                <a:latin typeface="Arial" panose="020B0604020202020204" pitchFamily="34" charset="0"/>
              </a:rPr>
              <a:t>Daniel FRETTER, </a:t>
            </a:r>
            <a:r>
              <a:rPr lang="fr-FR" sz="2400" i="1" dirty="0">
                <a:solidFill>
                  <a:srgbClr val="7030A0"/>
                </a:solidFill>
                <a:latin typeface="Arial" panose="020B0604020202020204" pitchFamily="34" charset="0"/>
              </a:rPr>
              <a:t>Ecogarde, PNR du Queyras </a:t>
            </a:r>
          </a:p>
          <a:p>
            <a:pPr>
              <a:buNone/>
            </a:pPr>
            <a:endParaRPr lang="fr-FR" sz="2400" b="1" i="1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>
              <a:buNone/>
            </a:pPr>
            <a:r>
              <a:rPr lang="fr-FR" sz="2500" b="1" i="1" dirty="0">
                <a:solidFill>
                  <a:srgbClr val="2F5496"/>
                </a:solidFill>
                <a:latin typeface="Gill Sans MT" panose="020B0502020104020203" pitchFamily="34" charset="0"/>
              </a:rPr>
              <a:t>12h30 : Repas sur place</a:t>
            </a:r>
          </a:p>
          <a:p>
            <a:pPr>
              <a:buNone/>
            </a:pPr>
            <a:endParaRPr lang="fr-FR" b="1" dirty="0">
              <a:solidFill>
                <a:srgbClr val="2F5496"/>
              </a:solidFill>
              <a:latin typeface="Gill Sans MT" panose="020B0502020104020203" pitchFamily="34" charset="0"/>
            </a:endParaRPr>
          </a:p>
          <a:p>
            <a:pPr>
              <a:buNone/>
            </a:pPr>
            <a:endParaRPr lang="fr-FR" altLang="fr-FR" sz="2800" i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56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 1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50B8B60D-7FEA-5913-F705-1325F6FBF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b="8875"/>
          <a:stretch>
            <a:fillRect/>
          </a:stretch>
        </p:blipFill>
        <p:spPr bwMode="auto">
          <a:xfrm>
            <a:off x="5395913" y="3414713"/>
            <a:ext cx="1033700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ZoneTexte 2">
            <a:extLst>
              <a:ext uri="{FF2B5EF4-FFF2-40B4-BE49-F238E27FC236}">
                <a16:creationId xmlns:a16="http://schemas.microsoft.com/office/drawing/2014/main" id="{68540712-F105-7B66-08F4-99D2A3952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502" y="3400643"/>
            <a:ext cx="269081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800" b="1" dirty="0"/>
              <a:t>Nombre d’évènements « PLUIE SUR NEIGE »</a:t>
            </a:r>
          </a:p>
        </p:txBody>
      </p:sp>
      <p:sp>
        <p:nvSpPr>
          <p:cNvPr id="28676" name="ZoneTexte 3">
            <a:extLst>
              <a:ext uri="{FF2B5EF4-FFF2-40B4-BE49-F238E27FC236}">
                <a16:creationId xmlns:a16="http://schemas.microsoft.com/office/drawing/2014/main" id="{FE2EC71B-5B4F-6E3A-B921-8EC2BBE4C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3891" y="7837379"/>
            <a:ext cx="292655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kern="0"/>
            </a:defPPr>
            <a:lvl1pPr>
              <a:defRPr sz="1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dirty="0"/>
              <a:t>Degrés °C au-dessus </a:t>
            </a:r>
            <a:br>
              <a:rPr lang="fr-FR" altLang="fr-FR" dirty="0"/>
            </a:br>
            <a:r>
              <a:rPr lang="fr-FR" altLang="fr-FR" dirty="0"/>
              <a:t>de la valeur de référence 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CE1F747-01EC-9041-96EC-EC856CFC3939}"/>
              </a:ext>
            </a:extLst>
          </p:cNvPr>
          <p:cNvGrpSpPr>
            <a:grpSpLocks/>
          </p:cNvGrpSpPr>
          <p:nvPr/>
        </p:nvGrpSpPr>
        <p:grpSpPr bwMode="auto">
          <a:xfrm>
            <a:off x="7185877" y="2135220"/>
            <a:ext cx="4753614" cy="6025325"/>
            <a:chOff x="3265979" y="1422937"/>
            <a:chExt cx="3169154" cy="4017643"/>
          </a:xfrm>
        </p:grpSpPr>
        <p:cxnSp>
          <p:nvCxnSpPr>
            <p:cNvPr id="28683" name="Connecteur droit 5">
              <a:extLst>
                <a:ext uri="{FF2B5EF4-FFF2-40B4-BE49-F238E27FC236}">
                  <a16:creationId xmlns:a16="http://schemas.microsoft.com/office/drawing/2014/main" id="{3A8FA328-D96C-7127-A3A9-CA974866AB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19872" y="2276872"/>
              <a:ext cx="0" cy="3163708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8684" name="Connecteur droit 6">
              <a:extLst>
                <a:ext uri="{FF2B5EF4-FFF2-40B4-BE49-F238E27FC236}">
                  <a16:creationId xmlns:a16="http://schemas.microsoft.com/office/drawing/2014/main" id="{1779CC01-599C-1ACF-DE35-E3F64E4C9C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27413" y="2276872"/>
              <a:ext cx="0" cy="3163708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8685" name="Connecteur droit 7">
              <a:extLst>
                <a:ext uri="{FF2B5EF4-FFF2-40B4-BE49-F238E27FC236}">
                  <a16:creationId xmlns:a16="http://schemas.microsoft.com/office/drawing/2014/main" id="{EF3F6A37-101D-2AFD-8289-D5A8243B69C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37608" y="2266712"/>
              <a:ext cx="0" cy="3173868"/>
            </a:xfrm>
            <a:prstGeom prst="line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28686" name="ZoneTexte 8">
              <a:extLst>
                <a:ext uri="{FF2B5EF4-FFF2-40B4-BE49-F238E27FC236}">
                  <a16:creationId xmlns:a16="http://schemas.microsoft.com/office/drawing/2014/main" id="{852E9356-C614-E30B-C530-95EEF7751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059831" y="1629085"/>
              <a:ext cx="720080" cy="30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2400" b="1">
                  <a:solidFill>
                    <a:srgbClr val="FF0000"/>
                  </a:solidFill>
                </a:rPr>
                <a:t>2030</a:t>
              </a:r>
            </a:p>
          </p:txBody>
        </p:sp>
        <p:sp>
          <p:nvSpPr>
            <p:cNvPr id="28687" name="ZoneTexte 9">
              <a:extLst>
                <a:ext uri="{FF2B5EF4-FFF2-40B4-BE49-F238E27FC236}">
                  <a16:creationId xmlns:a16="http://schemas.microsoft.com/office/drawing/2014/main" id="{B13434F8-C5A0-8C6A-A5DB-48D801C3D6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397078" y="1629085"/>
              <a:ext cx="720080" cy="30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2400" b="1">
                  <a:solidFill>
                    <a:srgbClr val="FF0000"/>
                  </a:solidFill>
                </a:rPr>
                <a:t>2050</a:t>
              </a:r>
            </a:p>
          </p:txBody>
        </p:sp>
        <p:sp>
          <p:nvSpPr>
            <p:cNvPr id="28688" name="ZoneTexte 10">
              <a:extLst>
                <a:ext uri="{FF2B5EF4-FFF2-40B4-BE49-F238E27FC236}">
                  <a16:creationId xmlns:a16="http://schemas.microsoft.com/office/drawing/2014/main" id="{E2C3EC67-5BAD-88E5-2B8C-1C5035C3A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877568" y="1629085"/>
              <a:ext cx="720080" cy="30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2400" b="1" dirty="0">
                  <a:solidFill>
                    <a:srgbClr val="FF0000"/>
                  </a:solidFill>
                </a:rPr>
                <a:t>2100</a:t>
              </a:r>
            </a:p>
          </p:txBody>
        </p:sp>
        <p:pic>
          <p:nvPicPr>
            <p:cNvPr id="28690" name="Image 12">
              <a:extLst>
                <a:ext uri="{FF2B5EF4-FFF2-40B4-BE49-F238E27FC236}">
                  <a16:creationId xmlns:a16="http://schemas.microsoft.com/office/drawing/2014/main" id="{89E1D48C-594C-596F-777F-4451011E54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050" y="1602698"/>
              <a:ext cx="1732083" cy="664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695B082A-173D-5DCB-1718-32841DEB494B}"/>
              </a:ext>
            </a:extLst>
          </p:cNvPr>
          <p:cNvSpPr txBox="1"/>
          <p:nvPr/>
        </p:nvSpPr>
        <p:spPr>
          <a:xfrm>
            <a:off x="-1797845" y="6662738"/>
            <a:ext cx="7193757" cy="8589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1200"/>
              </a:spcAft>
              <a:defRPr/>
            </a:pPr>
            <a:r>
              <a:rPr lang="fr-FR" sz="1575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 </a:t>
            </a:r>
            <a:r>
              <a:rPr lang="fr-FR" sz="1575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Beniston</a:t>
            </a:r>
            <a:r>
              <a:rPr lang="fr-FR" sz="1575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Markus Stoffel, </a:t>
            </a:r>
            <a:br>
              <a:rPr lang="fr-FR" sz="1575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575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 2016 </a:t>
            </a:r>
            <a:br>
              <a:rPr lang="fr-FR" sz="1575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575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 of the Total </a:t>
            </a:r>
            <a:r>
              <a:rPr lang="fr-FR" sz="1575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</a:t>
            </a:r>
            <a:endParaRPr lang="fr-FR" sz="1575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682" name="ZoneTexte 18">
            <a:extLst>
              <a:ext uri="{FF2B5EF4-FFF2-40B4-BE49-F238E27FC236}">
                <a16:creationId xmlns:a16="http://schemas.microsoft.com/office/drawing/2014/main" id="{F842F660-C8CF-243F-F1D3-09B2EC4BD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8896350"/>
            <a:ext cx="13706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…[le risque de "débits critiques" dans les rivières alpines liés aux événements PLUIE-SUR-NEIGE peut augmenter avec des hausses de température allant jusqu'à 4 ou 5 °C, avant que ce risque ne commence à diminuer au-delà de 5-6 °C au-dessus de la ligne de base actuelle. ]… </a:t>
            </a:r>
            <a:endParaRPr lang="fr-FR" altLang="fr-FR" sz="165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6C2DF376-736F-7D2C-0746-74898946AFD0}"/>
              </a:ext>
            </a:extLst>
          </p:cNvPr>
          <p:cNvSpPr txBox="1">
            <a:spLocks/>
          </p:cNvSpPr>
          <p:nvPr/>
        </p:nvSpPr>
        <p:spPr>
          <a:xfrm>
            <a:off x="1640830" y="218440"/>
            <a:ext cx="15006339" cy="157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090"/>
              </a:lnSpc>
              <a:spcBef>
                <a:spcPts val="100"/>
              </a:spcBef>
            </a:pPr>
            <a:r>
              <a:rPr lang="fr-FR" sz="5400" spc="180" dirty="0">
                <a:solidFill>
                  <a:srgbClr val="66B458"/>
                </a:solidFill>
                <a:latin typeface="Times New Roman"/>
                <a:cs typeface="Times New Roman"/>
              </a:rPr>
              <a:t>les IMPACTS</a:t>
            </a:r>
          </a:p>
          <a:p>
            <a:pPr algn="ctr">
              <a:lnSpc>
                <a:spcPts val="6090"/>
              </a:lnSpc>
            </a:pPr>
            <a:r>
              <a:rPr lang="fr-FR" sz="5400" spc="180" dirty="0">
                <a:solidFill>
                  <a:srgbClr val="66B458"/>
                </a:solidFill>
                <a:latin typeface="Times New Roman"/>
                <a:cs typeface="Times New Roman"/>
              </a:rPr>
              <a:t>sur les crues et les inondations</a:t>
            </a:r>
          </a:p>
        </p:txBody>
      </p:sp>
      <p:pic>
        <p:nvPicPr>
          <p:cNvPr id="3" name="Image 2" descr="Une image contenant symbole, clipart, Graphique, logo&#10;&#10;Le contenu généré par l’IA peut être incorrect.">
            <a:extLst>
              <a:ext uri="{FF2B5EF4-FFF2-40B4-BE49-F238E27FC236}">
                <a16:creationId xmlns:a16="http://schemas.microsoft.com/office/drawing/2014/main" id="{BEAA6D61-CC05-DC59-BD7A-AA59EF5DD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9938"/>
            <a:ext cx="1800000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rcRect b="2502"/>
          <a:stretch>
            <a:fillRect/>
          </a:stretch>
        </p:blipFill>
        <p:spPr>
          <a:xfrm>
            <a:off x="798851" y="2278497"/>
            <a:ext cx="17018395" cy="78942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6090"/>
              </a:lnSpc>
              <a:spcBef>
                <a:spcPts val="100"/>
              </a:spcBef>
            </a:pPr>
            <a:r>
              <a:rPr sz="5400" spc="180" dirty="0"/>
              <a:t>les</a:t>
            </a:r>
            <a:r>
              <a:rPr sz="5400" spc="-145" dirty="0"/>
              <a:t> </a:t>
            </a:r>
            <a:r>
              <a:rPr sz="5400" spc="-10" dirty="0"/>
              <a:t>IMPACTS</a:t>
            </a:r>
            <a:endParaRPr sz="5400"/>
          </a:p>
          <a:p>
            <a:pPr algn="ctr">
              <a:lnSpc>
                <a:spcPts val="6090"/>
              </a:lnSpc>
            </a:pPr>
            <a:r>
              <a:rPr sz="5400" spc="420" dirty="0"/>
              <a:t>sur</a:t>
            </a:r>
            <a:r>
              <a:rPr sz="5400" spc="-145" dirty="0"/>
              <a:t> </a:t>
            </a:r>
            <a:r>
              <a:rPr sz="5400" spc="180" dirty="0"/>
              <a:t>les</a:t>
            </a:r>
            <a:r>
              <a:rPr sz="5400" spc="-145" dirty="0"/>
              <a:t> </a:t>
            </a:r>
            <a:r>
              <a:rPr sz="5400" spc="330" dirty="0"/>
              <a:t>crues</a:t>
            </a:r>
            <a:r>
              <a:rPr sz="5400" spc="-145" dirty="0"/>
              <a:t> </a:t>
            </a:r>
            <a:r>
              <a:rPr sz="5400" spc="280" dirty="0"/>
              <a:t>torrentielles</a:t>
            </a:r>
            <a:endParaRPr sz="5400"/>
          </a:p>
        </p:txBody>
      </p:sp>
      <p:pic>
        <p:nvPicPr>
          <p:cNvPr id="4" name="Image 3" descr="Une image contenant symbole, clipart, Graphique, logo&#10;&#10;Le contenu généré par l’IA peut être incorrect.">
            <a:extLst>
              <a:ext uri="{FF2B5EF4-FFF2-40B4-BE49-F238E27FC236}">
                <a16:creationId xmlns:a16="http://schemas.microsoft.com/office/drawing/2014/main" id="{CEA75673-B9B6-8351-9077-322BFFF60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9938"/>
            <a:ext cx="1800000" cy="180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5FB841-EB1D-2335-1606-CB4203015293}"/>
              </a:ext>
            </a:extLst>
          </p:cNvPr>
          <p:cNvSpPr/>
          <p:nvPr/>
        </p:nvSpPr>
        <p:spPr>
          <a:xfrm>
            <a:off x="457200" y="4457700"/>
            <a:ext cx="5105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630" y="2056519"/>
            <a:ext cx="17721369" cy="82304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11906" y="196945"/>
            <a:ext cx="6064250" cy="157226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 marR="5080" indent="1076960">
              <a:lnSpc>
                <a:spcPts val="5700"/>
              </a:lnSpc>
              <a:spcBef>
                <a:spcPts val="940"/>
              </a:spcBef>
            </a:pPr>
            <a:r>
              <a:rPr sz="5400" spc="180" dirty="0"/>
              <a:t>les</a:t>
            </a:r>
            <a:r>
              <a:rPr sz="5400" spc="-145" dirty="0"/>
              <a:t> </a:t>
            </a:r>
            <a:r>
              <a:rPr sz="5400" spc="-10" dirty="0"/>
              <a:t>IMPACTS </a:t>
            </a:r>
            <a:r>
              <a:rPr sz="5400" spc="420" dirty="0"/>
              <a:t>sur</a:t>
            </a:r>
            <a:r>
              <a:rPr sz="5400" spc="-145" dirty="0"/>
              <a:t> </a:t>
            </a:r>
            <a:r>
              <a:rPr sz="5400" spc="180" dirty="0"/>
              <a:t>les</a:t>
            </a:r>
            <a:r>
              <a:rPr sz="5400" spc="-140" dirty="0"/>
              <a:t> </a:t>
            </a:r>
            <a:r>
              <a:rPr sz="5400" spc="240" dirty="0"/>
              <a:t>feux</a:t>
            </a:r>
            <a:r>
              <a:rPr sz="5400" spc="-145" dirty="0"/>
              <a:t> </a:t>
            </a:r>
            <a:r>
              <a:rPr sz="5400" spc="355" dirty="0"/>
              <a:t>de</a:t>
            </a:r>
            <a:r>
              <a:rPr sz="5400" spc="-140" dirty="0"/>
              <a:t> </a:t>
            </a:r>
            <a:r>
              <a:rPr sz="5400" spc="270" dirty="0"/>
              <a:t>forêt</a:t>
            </a:r>
            <a:endParaRPr sz="540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4ABB56A-BAD1-B7C3-FEFE-BB36A0E562D3}"/>
              </a:ext>
            </a:extLst>
          </p:cNvPr>
          <p:cNvSpPr/>
          <p:nvPr/>
        </p:nvSpPr>
        <p:spPr>
          <a:xfrm>
            <a:off x="2514600" y="3519055"/>
            <a:ext cx="624000" cy="6096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E46FA60-A9ED-D5E4-04E7-F01E71EEC1D9}"/>
              </a:ext>
            </a:extLst>
          </p:cNvPr>
          <p:cNvSpPr txBox="1"/>
          <p:nvPr/>
        </p:nvSpPr>
        <p:spPr>
          <a:xfrm>
            <a:off x="13030200" y="9749931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Choranche – Août 2023</a:t>
            </a:r>
          </a:p>
        </p:txBody>
      </p:sp>
      <p:pic>
        <p:nvPicPr>
          <p:cNvPr id="14" name="Image 13" descr="Une image contenant logo, symbole, Graphique, Police&#10;&#10;Le contenu généré par l’IA peut être incorrect.">
            <a:extLst>
              <a:ext uri="{FF2B5EF4-FFF2-40B4-BE49-F238E27FC236}">
                <a16:creationId xmlns:a16="http://schemas.microsoft.com/office/drawing/2014/main" id="{B8F784B0-0261-9DB7-5B8C-BDBB51A88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1601"/>
            <a:ext cx="1800000" cy="1800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EE33916-0845-D205-07FB-8B255F8C4D25}"/>
              </a:ext>
            </a:extLst>
          </p:cNvPr>
          <p:cNvSpPr/>
          <p:nvPr/>
        </p:nvSpPr>
        <p:spPr>
          <a:xfrm>
            <a:off x="5853000" y="3467100"/>
            <a:ext cx="624000" cy="6096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DB397F5-0AF9-7F8F-0263-1D5347C940D1}"/>
              </a:ext>
            </a:extLst>
          </p:cNvPr>
          <p:cNvSpPr/>
          <p:nvPr/>
        </p:nvSpPr>
        <p:spPr>
          <a:xfrm>
            <a:off x="9891600" y="3519054"/>
            <a:ext cx="624000" cy="6096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26" name="image_0">
            <a:extLst>
              <a:ext uri="{FF2B5EF4-FFF2-40B4-BE49-F238E27FC236}">
                <a16:creationId xmlns:a16="http://schemas.microsoft.com/office/drawing/2014/main" id="{0501FA49-8D1F-4483-3FE5-C0713166A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6066809"/>
            <a:ext cx="2480159" cy="407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B85881F-9697-078C-991A-41171B1E2749}"/>
              </a:ext>
            </a:extLst>
          </p:cNvPr>
          <p:cNvSpPr txBox="1"/>
          <p:nvPr/>
        </p:nvSpPr>
        <p:spPr>
          <a:xfrm>
            <a:off x="12573000" y="9018479"/>
            <a:ext cx="2819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/>
              <a:t>Col du Haut du Four</a:t>
            </a:r>
            <a:br>
              <a:rPr lang="fr-FR" sz="2000" b="1" dirty="0"/>
            </a:br>
            <a:r>
              <a:rPr lang="fr-FR" sz="1400" dirty="0"/>
              <a:t>Communes de Cléry / </a:t>
            </a:r>
            <a:r>
              <a:rPr lang="fr-FR" sz="1400" dirty="0" err="1"/>
              <a:t>Verrens</a:t>
            </a:r>
            <a:r>
              <a:rPr lang="fr-FR" sz="1400" dirty="0"/>
              <a:t> </a:t>
            </a:r>
            <a:r>
              <a:rPr lang="fr-FR" sz="1400" dirty="0" err="1"/>
              <a:t>Arvey</a:t>
            </a:r>
            <a:r>
              <a:rPr lang="fr-FR" sz="1400" dirty="0"/>
              <a:t> (73)</a:t>
            </a:r>
          </a:p>
          <a:p>
            <a:pPr algn="r"/>
            <a:r>
              <a:rPr lang="fr-FR" sz="1400" dirty="0"/>
              <a:t>Août 2022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43B3A2-4641-D352-F75A-E60B8CEBF501}"/>
              </a:ext>
            </a:extLst>
          </p:cNvPr>
          <p:cNvSpPr txBox="1"/>
          <p:nvPr/>
        </p:nvSpPr>
        <p:spPr>
          <a:xfrm>
            <a:off x="579495" y="9105900"/>
            <a:ext cx="814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FFMC : Fine Fuel </a:t>
            </a:r>
            <a:r>
              <a:rPr lang="fr-FR" sz="1200" i="1" dirty="0" err="1"/>
              <a:t>Moisture</a:t>
            </a:r>
            <a:r>
              <a:rPr lang="fr-FR" sz="1200" i="1" dirty="0"/>
              <a:t> Code : indice d’inflammabilité de la végétation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DB246D5-EE94-328F-895E-C697EA297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128" y="399388"/>
            <a:ext cx="15146864" cy="9488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BB78C1-8FA2-42CA-D4A0-B523441CAC67}"/>
              </a:ext>
            </a:extLst>
          </p:cNvPr>
          <p:cNvSpPr/>
          <p:nvPr/>
        </p:nvSpPr>
        <p:spPr>
          <a:xfrm>
            <a:off x="1295400" y="399388"/>
            <a:ext cx="4267200" cy="2610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logo, symbole, Graphique, Police&#10;&#10;Le contenu généré par l’IA peut être incorrect.">
            <a:extLst>
              <a:ext uri="{FF2B5EF4-FFF2-40B4-BE49-F238E27FC236}">
                <a16:creationId xmlns:a16="http://schemas.microsoft.com/office/drawing/2014/main" id="{DC03ED4B-EF52-AA2C-5289-184B0401E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1601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18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rcRect r="51845" b="13129"/>
          <a:stretch>
            <a:fillRect/>
          </a:stretch>
        </p:blipFill>
        <p:spPr>
          <a:xfrm>
            <a:off x="3733800" y="2029460"/>
            <a:ext cx="11088897" cy="80670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80217" y="571500"/>
            <a:ext cx="97275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90345" algn="l"/>
              </a:tabLst>
            </a:pPr>
            <a:r>
              <a:rPr sz="5400" spc="-25" dirty="0"/>
              <a:t>LES</a:t>
            </a:r>
            <a:r>
              <a:rPr sz="5400" dirty="0"/>
              <a:t>	</a:t>
            </a:r>
            <a:r>
              <a:rPr sz="5400" spc="-85" dirty="0"/>
              <a:t>ÉVÉNEMENTS</a:t>
            </a:r>
            <a:r>
              <a:rPr sz="5400" spc="-260" dirty="0"/>
              <a:t> </a:t>
            </a:r>
            <a:r>
              <a:rPr sz="5400" spc="-10" dirty="0"/>
              <a:t>COMPOSÉS</a:t>
            </a:r>
            <a:endParaRPr sz="5400" dirty="0"/>
          </a:p>
        </p:txBody>
      </p:sp>
      <p:pic>
        <p:nvPicPr>
          <p:cNvPr id="4" name="Image 3" descr="Une image contenant logo, symbole, Graphique, Police&#10;&#10;Le contenu généré par l’IA peut être incorrect.">
            <a:extLst>
              <a:ext uri="{FF2B5EF4-FFF2-40B4-BE49-F238E27FC236}">
                <a16:creationId xmlns:a16="http://schemas.microsoft.com/office/drawing/2014/main" id="{E98EDDF2-0DE8-E327-9F17-F3B51AEBF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25" y="590550"/>
            <a:ext cx="1800000" cy="1800000"/>
          </a:xfrm>
          <a:prstGeom prst="rect">
            <a:avLst/>
          </a:prstGeom>
        </p:spPr>
      </p:pic>
      <p:pic>
        <p:nvPicPr>
          <p:cNvPr id="5" name="Image 4" descr="Une image contenant logo, symbole, Graphique&#10;&#10;Le contenu généré par l’IA peut être incorrect.">
            <a:extLst>
              <a:ext uri="{FF2B5EF4-FFF2-40B4-BE49-F238E27FC236}">
                <a16:creationId xmlns:a16="http://schemas.microsoft.com/office/drawing/2014/main" id="{502F9A35-87C9-CD2F-9AA2-F9F9B2BB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90550"/>
            <a:ext cx="1800000" cy="180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EBF415-7798-FD3D-5AD3-535715CC2BF6}"/>
              </a:ext>
            </a:extLst>
          </p:cNvPr>
          <p:cNvSpPr/>
          <p:nvPr/>
        </p:nvSpPr>
        <p:spPr>
          <a:xfrm>
            <a:off x="3814763" y="2986088"/>
            <a:ext cx="11007934" cy="627221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2" name="Picture 4" descr="Marca de verificación verde OK y rojo X iconos , Vector de stock por ...">
            <a:extLst>
              <a:ext uri="{FF2B5EF4-FFF2-40B4-BE49-F238E27FC236}">
                <a16:creationId xmlns:a16="http://schemas.microsoft.com/office/drawing/2014/main" id="{ABD7E4E8-A323-90E1-C6AC-4CB428780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t="6118" r="50000" b="50000"/>
          <a:stretch>
            <a:fillRect/>
          </a:stretch>
        </p:blipFill>
        <p:spPr bwMode="auto">
          <a:xfrm>
            <a:off x="4565771" y="8646637"/>
            <a:ext cx="1102225" cy="106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nneau attention">
            <a:extLst>
              <a:ext uri="{FF2B5EF4-FFF2-40B4-BE49-F238E27FC236}">
                <a16:creationId xmlns:a16="http://schemas.microsoft.com/office/drawing/2014/main" id="{8D2F2E46-67B0-2D0B-A791-6B5B715E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315" y="8359449"/>
            <a:ext cx="852026" cy="74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anneau attention">
            <a:extLst>
              <a:ext uri="{FF2B5EF4-FFF2-40B4-BE49-F238E27FC236}">
                <a16:creationId xmlns:a16="http://schemas.microsoft.com/office/drawing/2014/main" id="{0AC68E24-6DE8-DFD2-A9B2-ECBDF9DBC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383" y="8364370"/>
            <a:ext cx="852026" cy="74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anneau attention">
            <a:extLst>
              <a:ext uri="{FF2B5EF4-FFF2-40B4-BE49-F238E27FC236}">
                <a16:creationId xmlns:a16="http://schemas.microsoft.com/office/drawing/2014/main" id="{F115854D-7F97-FEB1-4CBE-3860BF106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834" y="8421841"/>
            <a:ext cx="852026" cy="74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36AF158-A21E-0B13-00F7-25DEF23BB1A5}"/>
              </a:ext>
            </a:extLst>
          </p:cNvPr>
          <p:cNvSpPr txBox="1"/>
          <p:nvPr/>
        </p:nvSpPr>
        <p:spPr>
          <a:xfrm>
            <a:off x="3978440" y="4762500"/>
            <a:ext cx="762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T0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C8AB61F-662C-1D83-CDC5-330A26F3EF11}"/>
              </a:ext>
            </a:extLst>
          </p:cNvPr>
          <p:cNvSpPr txBox="1"/>
          <p:nvPr/>
        </p:nvSpPr>
        <p:spPr>
          <a:xfrm>
            <a:off x="7078230" y="4762500"/>
            <a:ext cx="9840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T+1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044EC8-831A-AD26-0C46-356228DF2245}"/>
              </a:ext>
            </a:extLst>
          </p:cNvPr>
          <p:cNvSpPr txBox="1"/>
          <p:nvPr/>
        </p:nvSpPr>
        <p:spPr>
          <a:xfrm>
            <a:off x="9372600" y="4762500"/>
            <a:ext cx="9840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T+2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D224C1C-9A6D-2BB0-C263-9C8ADA575ECE}"/>
              </a:ext>
            </a:extLst>
          </p:cNvPr>
          <p:cNvSpPr txBox="1"/>
          <p:nvPr/>
        </p:nvSpPr>
        <p:spPr>
          <a:xfrm>
            <a:off x="11499685" y="4762500"/>
            <a:ext cx="84471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T+3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004E1D-A00B-92F6-11D7-20403678FF17}"/>
              </a:ext>
            </a:extLst>
          </p:cNvPr>
          <p:cNvSpPr/>
          <p:nvPr/>
        </p:nvSpPr>
        <p:spPr>
          <a:xfrm>
            <a:off x="6671641" y="4381500"/>
            <a:ext cx="2819400" cy="4786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B3400-D67D-67A3-DACD-9B8F716C0F06}"/>
              </a:ext>
            </a:extLst>
          </p:cNvPr>
          <p:cNvSpPr/>
          <p:nvPr/>
        </p:nvSpPr>
        <p:spPr>
          <a:xfrm>
            <a:off x="8949597" y="4381499"/>
            <a:ext cx="2819400" cy="4786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61F6E9-6A75-62F3-A90C-F075809137D6}"/>
              </a:ext>
            </a:extLst>
          </p:cNvPr>
          <p:cNvSpPr/>
          <p:nvPr/>
        </p:nvSpPr>
        <p:spPr>
          <a:xfrm>
            <a:off x="11565108" y="4426743"/>
            <a:ext cx="2819400" cy="4786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0672F7-CEAC-B0BA-CBFD-47312857BB53}"/>
              </a:ext>
            </a:extLst>
          </p:cNvPr>
          <p:cNvSpPr/>
          <p:nvPr/>
        </p:nvSpPr>
        <p:spPr>
          <a:xfrm>
            <a:off x="16357066" y="5285720"/>
            <a:ext cx="793663" cy="290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D94DA-8824-E60F-06BD-2661810AF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350048F0-21A3-2818-92C5-C20DD589901E}"/>
              </a:ext>
            </a:extLst>
          </p:cNvPr>
          <p:cNvPicPr/>
          <p:nvPr/>
        </p:nvPicPr>
        <p:blipFill>
          <a:blip r:embed="rId2" cstate="print"/>
          <a:srcRect r="51845" b="13129"/>
          <a:stretch>
            <a:fillRect/>
          </a:stretch>
        </p:blipFill>
        <p:spPr>
          <a:xfrm>
            <a:off x="3733800" y="2029460"/>
            <a:ext cx="11088897" cy="8067040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3A89C381-3EDA-C474-5E74-E3AB8869AF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80217" y="571500"/>
            <a:ext cx="97275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90345" algn="l"/>
              </a:tabLst>
            </a:pPr>
            <a:r>
              <a:rPr sz="5400" spc="-25" dirty="0"/>
              <a:t>LES</a:t>
            </a:r>
            <a:r>
              <a:rPr sz="5400" dirty="0"/>
              <a:t>	</a:t>
            </a:r>
            <a:r>
              <a:rPr sz="5400" spc="-85" dirty="0"/>
              <a:t>ÉVÉNEMENTS</a:t>
            </a:r>
            <a:r>
              <a:rPr sz="5400" spc="-260" dirty="0"/>
              <a:t> </a:t>
            </a:r>
            <a:r>
              <a:rPr sz="5400" spc="-10" dirty="0"/>
              <a:t>COMPOSÉS</a:t>
            </a:r>
            <a:endParaRPr sz="5400" dirty="0"/>
          </a:p>
        </p:txBody>
      </p:sp>
      <p:pic>
        <p:nvPicPr>
          <p:cNvPr id="4" name="Image 3" descr="Une image contenant logo, symbole, Graphique, Police&#10;&#10;Le contenu généré par l’IA peut être incorrect.">
            <a:extLst>
              <a:ext uri="{FF2B5EF4-FFF2-40B4-BE49-F238E27FC236}">
                <a16:creationId xmlns:a16="http://schemas.microsoft.com/office/drawing/2014/main" id="{A8E070A5-540E-9782-B498-273EC3C8F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25" y="590550"/>
            <a:ext cx="1800000" cy="1800000"/>
          </a:xfrm>
          <a:prstGeom prst="rect">
            <a:avLst/>
          </a:prstGeom>
        </p:spPr>
      </p:pic>
      <p:pic>
        <p:nvPicPr>
          <p:cNvPr id="5" name="Image 4" descr="Une image contenant logo, symbole, Graphique&#10;&#10;Le contenu généré par l’IA peut être incorrect.">
            <a:extLst>
              <a:ext uri="{FF2B5EF4-FFF2-40B4-BE49-F238E27FC236}">
                <a16:creationId xmlns:a16="http://schemas.microsoft.com/office/drawing/2014/main" id="{2B8AF2BB-0B7A-0D88-89C6-8E94DD58B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90550"/>
            <a:ext cx="1800000" cy="1800000"/>
          </a:xfrm>
          <a:prstGeom prst="rect">
            <a:avLst/>
          </a:prstGeom>
        </p:spPr>
      </p:pic>
      <p:pic>
        <p:nvPicPr>
          <p:cNvPr id="2050" name="Picture 2" descr="Panneau attention">
            <a:extLst>
              <a:ext uri="{FF2B5EF4-FFF2-40B4-BE49-F238E27FC236}">
                <a16:creationId xmlns:a16="http://schemas.microsoft.com/office/drawing/2014/main" id="{98934BE9-B798-FB13-E31F-81CDA73D8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6286500"/>
            <a:ext cx="951927" cy="8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1352A3-4E8A-D6FC-29CB-B79C836F6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283" y="1543352"/>
            <a:ext cx="10423929" cy="86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5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2400300"/>
            <a:ext cx="17224827" cy="76132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79734" y="99917"/>
            <a:ext cx="5528945" cy="157226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 marR="5080" indent="808990">
              <a:lnSpc>
                <a:spcPts val="5700"/>
              </a:lnSpc>
              <a:spcBef>
                <a:spcPts val="940"/>
              </a:spcBef>
            </a:pPr>
            <a:r>
              <a:rPr sz="5400" spc="180" dirty="0"/>
              <a:t>les</a:t>
            </a:r>
            <a:r>
              <a:rPr sz="5400" spc="-145" dirty="0"/>
              <a:t> </a:t>
            </a:r>
            <a:r>
              <a:rPr sz="5400" spc="-10" dirty="0"/>
              <a:t>IMPACTS </a:t>
            </a:r>
            <a:r>
              <a:rPr sz="5400" spc="420" dirty="0"/>
              <a:t>sur</a:t>
            </a:r>
            <a:r>
              <a:rPr sz="5400" spc="-150" dirty="0"/>
              <a:t> </a:t>
            </a:r>
            <a:r>
              <a:rPr sz="5400" spc="180" dirty="0"/>
              <a:t>les</a:t>
            </a:r>
            <a:r>
              <a:rPr sz="5400" spc="-145" dirty="0"/>
              <a:t> </a:t>
            </a:r>
            <a:r>
              <a:rPr sz="5400" spc="240" dirty="0"/>
              <a:t>avalanches</a:t>
            </a:r>
            <a:endParaRPr sz="5400"/>
          </a:p>
        </p:txBody>
      </p:sp>
      <p:pic>
        <p:nvPicPr>
          <p:cNvPr id="4" name="Image 3" descr="Une image contenant clipart, Graphique, cercle, symbole&#10;&#10;Le contenu généré par l’IA peut être incorrect.">
            <a:extLst>
              <a:ext uri="{FF2B5EF4-FFF2-40B4-BE49-F238E27FC236}">
                <a16:creationId xmlns:a16="http://schemas.microsoft.com/office/drawing/2014/main" id="{B26D1283-3CBA-66AC-7A38-BAB7877B6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2177"/>
            <a:ext cx="1800000" cy="180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4C9163-6162-2D49-CDAC-CAB073C72ADD}"/>
              </a:ext>
            </a:extLst>
          </p:cNvPr>
          <p:cNvSpPr/>
          <p:nvPr/>
        </p:nvSpPr>
        <p:spPr>
          <a:xfrm>
            <a:off x="533400" y="6819900"/>
            <a:ext cx="784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7BB5A48-0F8E-AD3B-A6C6-635CF9418612}"/>
              </a:ext>
            </a:extLst>
          </p:cNvPr>
          <p:cNvGrpSpPr/>
          <p:nvPr/>
        </p:nvGrpSpPr>
        <p:grpSpPr>
          <a:xfrm>
            <a:off x="335280" y="2702560"/>
            <a:ext cx="11780520" cy="5677063"/>
            <a:chOff x="335280" y="2702560"/>
            <a:chExt cx="11780520" cy="5677063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33C4562-D56C-851F-6B0A-F258FDC69F8E}"/>
                </a:ext>
              </a:extLst>
            </p:cNvPr>
            <p:cNvSpPr txBox="1"/>
            <p:nvPr/>
          </p:nvSpPr>
          <p:spPr>
            <a:xfrm>
              <a:off x="838200" y="7240850"/>
              <a:ext cx="1120140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400" dirty="0"/>
                <a:t>Mais ! augmentation transitoire de l’activité avalancheuse en haute altitude (&gt;2000m) </a:t>
              </a:r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EF565EE9-F983-CF49-1B6E-C9011E3B0C36}"/>
                </a:ext>
              </a:extLst>
            </p:cNvPr>
            <p:cNvCxnSpPr/>
            <p:nvPr/>
          </p:nvCxnSpPr>
          <p:spPr>
            <a:xfrm>
              <a:off x="10744200" y="3467100"/>
              <a:ext cx="1371600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DDF8D309-6713-0A84-E916-B0E74CF0E2DA}"/>
                </a:ext>
              </a:extLst>
            </p:cNvPr>
            <p:cNvCxnSpPr>
              <a:cxnSpLocks/>
            </p:cNvCxnSpPr>
            <p:nvPr/>
          </p:nvCxnSpPr>
          <p:spPr>
            <a:xfrm>
              <a:off x="2057400" y="3924300"/>
              <a:ext cx="3352800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A03B222-4E17-F73E-777C-36DA54842363}"/>
                </a:ext>
              </a:extLst>
            </p:cNvPr>
            <p:cNvSpPr/>
            <p:nvPr/>
          </p:nvSpPr>
          <p:spPr>
            <a:xfrm>
              <a:off x="335280" y="2702560"/>
              <a:ext cx="538480" cy="4988560"/>
            </a:xfrm>
            <a:custGeom>
              <a:avLst/>
              <a:gdLst>
                <a:gd name="csX0" fmla="*/ 538480 w 538480"/>
                <a:gd name="csY0" fmla="*/ 0 h 4988560"/>
                <a:gd name="csX1" fmla="*/ 0 w 538480"/>
                <a:gd name="csY1" fmla="*/ 20320 h 4988560"/>
                <a:gd name="csX2" fmla="*/ 40640 w 538480"/>
                <a:gd name="csY2" fmla="*/ 4988560 h 4988560"/>
                <a:gd name="csX3" fmla="*/ 436880 w 538480"/>
                <a:gd name="csY3" fmla="*/ 4988560 h 49885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38480" h="4988560">
                  <a:moveTo>
                    <a:pt x="538480" y="0"/>
                  </a:moveTo>
                  <a:lnTo>
                    <a:pt x="0" y="20320"/>
                  </a:lnTo>
                  <a:lnTo>
                    <a:pt x="40640" y="4988560"/>
                  </a:lnTo>
                  <a:lnTo>
                    <a:pt x="436880" y="4988560"/>
                  </a:lnTo>
                </a:path>
              </a:pathLst>
            </a:cu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0807" y="2107154"/>
            <a:ext cx="15276541" cy="806554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40830" y="224413"/>
            <a:ext cx="15006339" cy="157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6090"/>
              </a:lnSpc>
              <a:spcBef>
                <a:spcPts val="100"/>
              </a:spcBef>
            </a:pPr>
            <a:r>
              <a:rPr sz="5400" spc="180" dirty="0"/>
              <a:t>les</a:t>
            </a:r>
            <a:r>
              <a:rPr sz="5400" spc="-145" dirty="0"/>
              <a:t> </a:t>
            </a:r>
            <a:r>
              <a:rPr sz="5400" spc="-10" dirty="0"/>
              <a:t>IMPACTS</a:t>
            </a:r>
            <a:endParaRPr sz="5400" dirty="0"/>
          </a:p>
          <a:p>
            <a:pPr algn="ctr">
              <a:lnSpc>
                <a:spcPts val="6090"/>
              </a:lnSpc>
            </a:pPr>
            <a:r>
              <a:rPr sz="5400" spc="420" dirty="0"/>
              <a:t>sur</a:t>
            </a:r>
            <a:r>
              <a:rPr sz="5400" spc="-150" dirty="0"/>
              <a:t> </a:t>
            </a:r>
            <a:r>
              <a:rPr sz="5400" spc="180" dirty="0"/>
              <a:t>les</a:t>
            </a:r>
            <a:r>
              <a:rPr sz="5400" spc="-145" dirty="0"/>
              <a:t> </a:t>
            </a:r>
            <a:r>
              <a:rPr sz="5400" spc="385" dirty="0"/>
              <a:t>mouvements</a:t>
            </a:r>
            <a:r>
              <a:rPr sz="5400" spc="-145" dirty="0"/>
              <a:t> </a:t>
            </a:r>
            <a:r>
              <a:rPr sz="5400" spc="355" dirty="0"/>
              <a:t>de</a:t>
            </a:r>
            <a:r>
              <a:rPr sz="5400" spc="-145" dirty="0"/>
              <a:t> </a:t>
            </a:r>
            <a:r>
              <a:rPr sz="5400" spc="365" dirty="0"/>
              <a:t>terrain</a:t>
            </a:r>
            <a:endParaRPr sz="5400" dirty="0"/>
          </a:p>
        </p:txBody>
      </p:sp>
      <p:pic>
        <p:nvPicPr>
          <p:cNvPr id="4" name="Image 3" descr="Une image contenant logo, symbole, Graphique&#10;&#10;Le contenu généré par l’IA peut être incorrect.">
            <a:extLst>
              <a:ext uri="{FF2B5EF4-FFF2-40B4-BE49-F238E27FC236}">
                <a16:creationId xmlns:a16="http://schemas.microsoft.com/office/drawing/2014/main" id="{9C342A91-9F24-6718-2975-D4E52AEF2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07" y="273267"/>
            <a:ext cx="1800000" cy="180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72F7C8-37DD-68E6-BAF7-B2F3332A92EA}"/>
              </a:ext>
            </a:extLst>
          </p:cNvPr>
          <p:cNvSpPr/>
          <p:nvPr/>
        </p:nvSpPr>
        <p:spPr>
          <a:xfrm>
            <a:off x="11277600" y="6591300"/>
            <a:ext cx="5943600" cy="419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*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F41AB58-3399-EC53-E17C-616E8C903A6A}"/>
              </a:ext>
            </a:extLst>
          </p:cNvPr>
          <p:cNvSpPr txBox="1"/>
          <p:nvPr/>
        </p:nvSpPr>
        <p:spPr>
          <a:xfrm>
            <a:off x="9387840" y="3385820"/>
            <a:ext cx="2392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&gt; 2700 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0" y="2563087"/>
            <a:ext cx="15022894" cy="772391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40830" y="99917"/>
            <a:ext cx="15006339" cy="235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6090"/>
              </a:lnSpc>
              <a:spcBef>
                <a:spcPts val="100"/>
              </a:spcBef>
            </a:pPr>
            <a:r>
              <a:rPr sz="5400" spc="180" dirty="0"/>
              <a:t>les</a:t>
            </a:r>
            <a:r>
              <a:rPr sz="5400" spc="-145" dirty="0"/>
              <a:t> </a:t>
            </a:r>
            <a:r>
              <a:rPr sz="5400" spc="-10" dirty="0"/>
              <a:t>IMPACTS</a:t>
            </a:r>
            <a:endParaRPr sz="5400" dirty="0"/>
          </a:p>
          <a:p>
            <a:pPr algn="ctr">
              <a:lnSpc>
                <a:spcPts val="6090"/>
              </a:lnSpc>
            </a:pPr>
            <a:r>
              <a:rPr sz="5400" spc="420" dirty="0"/>
              <a:t>sur</a:t>
            </a:r>
            <a:r>
              <a:rPr sz="5400" spc="-135" dirty="0"/>
              <a:t> </a:t>
            </a:r>
            <a:r>
              <a:rPr sz="5400" spc="180" dirty="0"/>
              <a:t>les</a:t>
            </a:r>
            <a:r>
              <a:rPr sz="5400" spc="-135" dirty="0"/>
              <a:t> </a:t>
            </a:r>
            <a:r>
              <a:rPr sz="5400" spc="305" dirty="0" err="1"/>
              <a:t>risques</a:t>
            </a:r>
            <a:r>
              <a:rPr sz="5400" spc="-130" dirty="0"/>
              <a:t> </a:t>
            </a:r>
            <a:r>
              <a:rPr sz="5400" spc="145" dirty="0"/>
              <a:t>d</a:t>
            </a:r>
            <a:r>
              <a:rPr lang="fr-FR" sz="5400" spc="145" dirty="0"/>
              <a:t>'</a:t>
            </a:r>
            <a:r>
              <a:rPr sz="5400" spc="145" dirty="0"/>
              <a:t>origine</a:t>
            </a:r>
            <a:r>
              <a:rPr sz="5400" spc="-135" dirty="0"/>
              <a:t> </a:t>
            </a:r>
            <a:r>
              <a:rPr sz="5400" spc="185" dirty="0" err="1"/>
              <a:t>glaciaire</a:t>
            </a:r>
            <a:r>
              <a:rPr sz="5400" spc="-130" dirty="0"/>
              <a:t> </a:t>
            </a:r>
            <a:br>
              <a:rPr lang="fr-FR" sz="5400" spc="-130" dirty="0"/>
            </a:br>
            <a:r>
              <a:rPr sz="5400" spc="409" dirty="0"/>
              <a:t>et</a:t>
            </a:r>
            <a:r>
              <a:rPr sz="5400" spc="-135" dirty="0"/>
              <a:t> </a:t>
            </a:r>
            <a:r>
              <a:rPr sz="5400" spc="280" dirty="0"/>
              <a:t>péri-</a:t>
            </a:r>
            <a:r>
              <a:rPr sz="5400" spc="175" dirty="0"/>
              <a:t>glaciaire</a:t>
            </a:r>
            <a:endParaRPr sz="5400" dirty="0"/>
          </a:p>
        </p:txBody>
      </p:sp>
      <p:pic>
        <p:nvPicPr>
          <p:cNvPr id="5" name="Image 4" descr="Une image contenant symbole, Graphique, cercle, logo&#10;&#10;Le contenu généré par l’IA peut être incorrect.">
            <a:extLst>
              <a:ext uri="{FF2B5EF4-FFF2-40B4-BE49-F238E27FC236}">
                <a16:creationId xmlns:a16="http://schemas.microsoft.com/office/drawing/2014/main" id="{D3BB7753-E0A3-C77D-52AE-B0E8AAE7D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79727"/>
            <a:ext cx="1800000" cy="180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78B4946-CEFD-F5BA-393D-2D5C04851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6838058"/>
            <a:ext cx="5562600" cy="332997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00F013F-C794-EB08-BB5B-580ED298EB1A}"/>
              </a:ext>
            </a:extLst>
          </p:cNvPr>
          <p:cNvSpPr txBox="1"/>
          <p:nvPr/>
        </p:nvSpPr>
        <p:spPr>
          <a:xfrm>
            <a:off x="269230" y="9225654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i="1" dirty="0"/>
              <a:t>Travaux de vidange du lac glaciaire des bossons</a:t>
            </a:r>
          </a:p>
          <a:p>
            <a:pPr algn="r"/>
            <a:r>
              <a:rPr lang="fr-FR" sz="1600" i="1" dirty="0"/>
              <a:t>Eté 2023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093A6-040E-9A76-ABBB-6710CD1E6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3669AE-1230-2D7B-3B75-961996565321}"/>
              </a:ext>
            </a:extLst>
          </p:cNvPr>
          <p:cNvSpPr/>
          <p:nvPr/>
        </p:nvSpPr>
        <p:spPr>
          <a:xfrm>
            <a:off x="0" y="1927197"/>
            <a:ext cx="18440400" cy="59754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3082" name="Picture 2" descr="C:\Users\Vincent\LOGO\logo_parn_2012.tif">
            <a:extLst>
              <a:ext uri="{FF2B5EF4-FFF2-40B4-BE49-F238E27FC236}">
                <a16:creationId xmlns:a16="http://schemas.microsoft.com/office/drawing/2014/main" id="{7FED4404-B025-E6D3-CD7D-FD85E8CBE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7220"/>
            <a:ext cx="5361526" cy="77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AutoShape 15">
            <a:extLst>
              <a:ext uri="{FF2B5EF4-FFF2-40B4-BE49-F238E27FC236}">
                <a16:creationId xmlns:a16="http://schemas.microsoft.com/office/drawing/2014/main" id="{7F68C2C9-B388-4F96-E3B9-3D826926BD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700">
              <a:latin typeface="Arial" panose="020B0604020202020204" pitchFamily="34" charset="0"/>
            </a:endParaRPr>
          </a:p>
        </p:txBody>
      </p:sp>
      <p:sp>
        <p:nvSpPr>
          <p:cNvPr id="3086" name="AutoShape 17">
            <a:extLst>
              <a:ext uri="{FF2B5EF4-FFF2-40B4-BE49-F238E27FC236}">
                <a16:creationId xmlns:a16="http://schemas.microsoft.com/office/drawing/2014/main" id="{ACC887A8-6DB8-EB62-2E24-89D8E4F8F4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700">
              <a:latin typeface="Arial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8E7E6FD-B425-8C68-DFD5-E70C67D3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2428" y="4292040"/>
            <a:ext cx="13723144" cy="984885"/>
          </a:xfrm>
        </p:spPr>
        <p:txBody>
          <a:bodyPr/>
          <a:lstStyle/>
          <a:p>
            <a:pPr algn="ctr" eaLnBrk="1" hangingPunct="1"/>
            <a:r>
              <a:rPr lang="fr-FR" altLang="fr-FR" sz="2000" b="1" dirty="0"/>
              <a:t> </a:t>
            </a:r>
            <a:br>
              <a:rPr lang="fr-FR" altLang="fr-FR" sz="2000" b="1" dirty="0"/>
            </a:br>
            <a: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Merci pour votre attention !</a:t>
            </a:r>
            <a:endParaRPr lang="fr-FR" altLang="fr-FR" sz="24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129B00AF-A65A-7CF6-84EE-EED2DBB2D2E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21759" y="5542"/>
            <a:ext cx="3100906" cy="2003522"/>
          </a:xfrm>
          <a:prstGeom prst="rect">
            <a:avLst/>
          </a:prstGeom>
        </p:spPr>
      </p:pic>
      <p:pic>
        <p:nvPicPr>
          <p:cNvPr id="9" name="Image 8" descr="Une image contenant Graphique, Police, graphisme, logo&#10;&#10;Le contenu généré par l’IA peut être incorrect.">
            <a:extLst>
              <a:ext uri="{FF2B5EF4-FFF2-40B4-BE49-F238E27FC236}">
                <a16:creationId xmlns:a16="http://schemas.microsoft.com/office/drawing/2014/main" id="{A72AC8DB-E810-C0FB-DCEB-8F98BA313E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023" y="607220"/>
            <a:ext cx="2974854" cy="1085090"/>
          </a:xfrm>
          <a:prstGeom prst="rect">
            <a:avLst/>
          </a:prstGeom>
        </p:spPr>
      </p:pic>
      <p:grpSp>
        <p:nvGrpSpPr>
          <p:cNvPr id="57" name="Groupe 56">
            <a:extLst>
              <a:ext uri="{FF2B5EF4-FFF2-40B4-BE49-F238E27FC236}">
                <a16:creationId xmlns:a16="http://schemas.microsoft.com/office/drawing/2014/main" id="{1EF458E0-A699-7366-B0B8-9EC3E1026E3B}"/>
              </a:ext>
            </a:extLst>
          </p:cNvPr>
          <p:cNvGrpSpPr/>
          <p:nvPr/>
        </p:nvGrpSpPr>
        <p:grpSpPr>
          <a:xfrm>
            <a:off x="529926" y="8596964"/>
            <a:ext cx="7313289" cy="1511713"/>
            <a:chOff x="609600" y="7940989"/>
            <a:chExt cx="7313289" cy="1511713"/>
          </a:xfrm>
        </p:grpSpPr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889A37F6-8272-5DF7-1F48-12D04DF4A26A}"/>
                </a:ext>
              </a:extLst>
            </p:cNvPr>
            <p:cNvSpPr/>
            <p:nvPr/>
          </p:nvSpPr>
          <p:spPr>
            <a:xfrm>
              <a:off x="6226784" y="8373567"/>
              <a:ext cx="165100" cy="259079"/>
            </a:xfrm>
            <a:custGeom>
              <a:avLst/>
              <a:gdLst/>
              <a:ahLst/>
              <a:cxnLst/>
              <a:rect l="l" t="t" r="r" b="b"/>
              <a:pathLst>
                <a:path w="165100" h="259079">
                  <a:moveTo>
                    <a:pt x="164579" y="213144"/>
                  </a:moveTo>
                  <a:lnTo>
                    <a:pt x="58877" y="213144"/>
                  </a:lnTo>
                  <a:lnTo>
                    <a:pt x="58877" y="0"/>
                  </a:lnTo>
                  <a:lnTo>
                    <a:pt x="0" y="0"/>
                  </a:lnTo>
                  <a:lnTo>
                    <a:pt x="0" y="213144"/>
                  </a:lnTo>
                  <a:lnTo>
                    <a:pt x="0" y="258826"/>
                  </a:lnTo>
                  <a:lnTo>
                    <a:pt x="164579" y="258826"/>
                  </a:lnTo>
                  <a:lnTo>
                    <a:pt x="164579" y="213144"/>
                  </a:lnTo>
                  <a:close/>
                </a:path>
              </a:pathLst>
            </a:custGeom>
            <a:solidFill>
              <a:srgbClr val="343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6BE5D2AF-C6BF-6600-BF82-DE99E2F0EA3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20560" y="8438495"/>
              <a:ext cx="172199" cy="197982"/>
            </a:xfrm>
            <a:prstGeom prst="rect">
              <a:avLst/>
            </a:prstGeom>
          </p:spPr>
        </p:pic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687C8BFA-63CF-7A70-B8A6-20A6A582DD62}"/>
                </a:ext>
              </a:extLst>
            </p:cNvPr>
            <p:cNvSpPr/>
            <p:nvPr/>
          </p:nvSpPr>
          <p:spPr>
            <a:xfrm>
              <a:off x="6225835" y="8737618"/>
              <a:ext cx="100330" cy="118745"/>
            </a:xfrm>
            <a:custGeom>
              <a:avLst/>
              <a:gdLst/>
              <a:ahLst/>
              <a:cxnLst/>
              <a:rect l="l" t="t" r="r" b="b"/>
              <a:pathLst>
                <a:path w="100329" h="118745">
                  <a:moveTo>
                    <a:pt x="13622" y="118722"/>
                  </a:moveTo>
                  <a:lnTo>
                    <a:pt x="0" y="118722"/>
                  </a:lnTo>
                  <a:lnTo>
                    <a:pt x="40909" y="0"/>
                  </a:lnTo>
                  <a:lnTo>
                    <a:pt x="59869" y="0"/>
                  </a:lnTo>
                  <a:lnTo>
                    <a:pt x="63921" y="11945"/>
                  </a:lnTo>
                  <a:lnTo>
                    <a:pt x="49727" y="11945"/>
                  </a:lnTo>
                  <a:lnTo>
                    <a:pt x="29101" y="73054"/>
                  </a:lnTo>
                  <a:lnTo>
                    <a:pt x="84648" y="73054"/>
                  </a:lnTo>
                  <a:lnTo>
                    <a:pt x="88534" y="84512"/>
                  </a:lnTo>
                  <a:lnTo>
                    <a:pt x="25109" y="84512"/>
                  </a:lnTo>
                  <a:lnTo>
                    <a:pt x="13622" y="118722"/>
                  </a:lnTo>
                  <a:close/>
                </a:path>
                <a:path w="100329" h="118745">
                  <a:moveTo>
                    <a:pt x="84648" y="73054"/>
                  </a:moveTo>
                  <a:lnTo>
                    <a:pt x="70374" y="73054"/>
                  </a:lnTo>
                  <a:lnTo>
                    <a:pt x="49727" y="11945"/>
                  </a:lnTo>
                  <a:lnTo>
                    <a:pt x="63921" y="11945"/>
                  </a:lnTo>
                  <a:lnTo>
                    <a:pt x="84648" y="73054"/>
                  </a:lnTo>
                  <a:close/>
                </a:path>
                <a:path w="100329" h="118745">
                  <a:moveTo>
                    <a:pt x="100138" y="118722"/>
                  </a:moveTo>
                  <a:lnTo>
                    <a:pt x="85811" y="118722"/>
                  </a:lnTo>
                  <a:lnTo>
                    <a:pt x="74196" y="84512"/>
                  </a:lnTo>
                  <a:lnTo>
                    <a:pt x="88534" y="84512"/>
                  </a:lnTo>
                  <a:lnTo>
                    <a:pt x="100138" y="118722"/>
                  </a:lnTo>
                  <a:close/>
                </a:path>
              </a:pathLst>
            </a:custGeom>
            <a:solidFill>
              <a:srgbClr val="343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8">
              <a:extLst>
                <a:ext uri="{FF2B5EF4-FFF2-40B4-BE49-F238E27FC236}">
                  <a16:creationId xmlns:a16="http://schemas.microsoft.com/office/drawing/2014/main" id="{9B0489D3-B483-6CEA-A490-E1D0E93672E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16662" y="8359449"/>
              <a:ext cx="1206227" cy="527096"/>
            </a:xfrm>
            <a:prstGeom prst="rect">
              <a:avLst/>
            </a:prstGeom>
          </p:spPr>
        </p:pic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4DB75E26-62E8-52CB-3C96-D1568FF8D7B7}"/>
                </a:ext>
              </a:extLst>
            </p:cNvPr>
            <p:cNvSpPr/>
            <p:nvPr/>
          </p:nvSpPr>
          <p:spPr>
            <a:xfrm>
              <a:off x="6336512" y="8768005"/>
              <a:ext cx="588010" cy="120650"/>
            </a:xfrm>
            <a:custGeom>
              <a:avLst/>
              <a:gdLst/>
              <a:ahLst/>
              <a:cxnLst/>
              <a:rect l="l" t="t" r="r" b="b"/>
              <a:pathLst>
                <a:path w="588009" h="120650">
                  <a:moveTo>
                    <a:pt x="71704" y="1498"/>
                  </a:moveTo>
                  <a:lnTo>
                    <a:pt x="57912" y="1498"/>
                  </a:lnTo>
                  <a:lnTo>
                    <a:pt x="57912" y="54127"/>
                  </a:lnTo>
                  <a:lnTo>
                    <a:pt x="55892" y="64414"/>
                  </a:lnTo>
                  <a:lnTo>
                    <a:pt x="50546" y="71843"/>
                  </a:lnTo>
                  <a:lnTo>
                    <a:pt x="42887" y="76339"/>
                  </a:lnTo>
                  <a:lnTo>
                    <a:pt x="33947" y="77851"/>
                  </a:lnTo>
                  <a:lnTo>
                    <a:pt x="25044" y="76555"/>
                  </a:lnTo>
                  <a:lnTo>
                    <a:pt x="18757" y="72555"/>
                  </a:lnTo>
                  <a:lnTo>
                    <a:pt x="15036" y="65684"/>
                  </a:lnTo>
                  <a:lnTo>
                    <a:pt x="13817" y="55791"/>
                  </a:lnTo>
                  <a:lnTo>
                    <a:pt x="13817" y="1498"/>
                  </a:lnTo>
                  <a:lnTo>
                    <a:pt x="0" y="1498"/>
                  </a:lnTo>
                  <a:lnTo>
                    <a:pt x="0" y="56451"/>
                  </a:lnTo>
                  <a:lnTo>
                    <a:pt x="2298" y="71755"/>
                  </a:lnTo>
                  <a:lnTo>
                    <a:pt x="8648" y="82105"/>
                  </a:lnTo>
                  <a:lnTo>
                    <a:pt x="18237" y="87972"/>
                  </a:lnTo>
                  <a:lnTo>
                    <a:pt x="30276" y="89814"/>
                  </a:lnTo>
                  <a:lnTo>
                    <a:pt x="39928" y="88582"/>
                  </a:lnTo>
                  <a:lnTo>
                    <a:pt x="47828" y="85242"/>
                  </a:lnTo>
                  <a:lnTo>
                    <a:pt x="53873" y="80378"/>
                  </a:lnTo>
                  <a:lnTo>
                    <a:pt x="57912" y="74549"/>
                  </a:lnTo>
                  <a:lnTo>
                    <a:pt x="57912" y="88328"/>
                  </a:lnTo>
                  <a:lnTo>
                    <a:pt x="71704" y="88328"/>
                  </a:lnTo>
                  <a:lnTo>
                    <a:pt x="71704" y="1498"/>
                  </a:lnTo>
                  <a:close/>
                </a:path>
                <a:path w="588009" h="120650">
                  <a:moveTo>
                    <a:pt x="165112" y="1498"/>
                  </a:moveTo>
                  <a:lnTo>
                    <a:pt x="150825" y="1498"/>
                  </a:lnTo>
                  <a:lnTo>
                    <a:pt x="125374" y="74383"/>
                  </a:lnTo>
                  <a:lnTo>
                    <a:pt x="99580" y="1498"/>
                  </a:lnTo>
                  <a:lnTo>
                    <a:pt x="84620" y="1498"/>
                  </a:lnTo>
                  <a:lnTo>
                    <a:pt x="116217" y="88328"/>
                  </a:lnTo>
                  <a:lnTo>
                    <a:pt x="133832" y="88328"/>
                  </a:lnTo>
                  <a:lnTo>
                    <a:pt x="138861" y="74383"/>
                  </a:lnTo>
                  <a:lnTo>
                    <a:pt x="165112" y="1498"/>
                  </a:lnTo>
                  <a:close/>
                </a:path>
                <a:path w="588009" h="120650">
                  <a:moveTo>
                    <a:pt x="249021" y="43180"/>
                  </a:moveTo>
                  <a:lnTo>
                    <a:pt x="234911" y="8674"/>
                  </a:lnTo>
                  <a:lnTo>
                    <a:pt x="234911" y="36525"/>
                  </a:lnTo>
                  <a:lnTo>
                    <a:pt x="184010" y="36525"/>
                  </a:lnTo>
                  <a:lnTo>
                    <a:pt x="187045" y="26098"/>
                  </a:lnTo>
                  <a:lnTo>
                    <a:pt x="192532" y="18199"/>
                  </a:lnTo>
                  <a:lnTo>
                    <a:pt x="200253" y="13208"/>
                  </a:lnTo>
                  <a:lnTo>
                    <a:pt x="209956" y="11455"/>
                  </a:lnTo>
                  <a:lnTo>
                    <a:pt x="219710" y="12852"/>
                  </a:lnTo>
                  <a:lnTo>
                    <a:pt x="227304" y="17272"/>
                  </a:lnTo>
                  <a:lnTo>
                    <a:pt x="232473" y="25044"/>
                  </a:lnTo>
                  <a:lnTo>
                    <a:pt x="234911" y="36525"/>
                  </a:lnTo>
                  <a:lnTo>
                    <a:pt x="234911" y="8674"/>
                  </a:lnTo>
                  <a:lnTo>
                    <a:pt x="224574" y="2400"/>
                  </a:lnTo>
                  <a:lnTo>
                    <a:pt x="209969" y="25"/>
                  </a:lnTo>
                  <a:lnTo>
                    <a:pt x="193497" y="3276"/>
                  </a:lnTo>
                  <a:lnTo>
                    <a:pt x="180606" y="12420"/>
                  </a:lnTo>
                  <a:lnTo>
                    <a:pt x="172212" y="26479"/>
                  </a:lnTo>
                  <a:lnTo>
                    <a:pt x="169214" y="44488"/>
                  </a:lnTo>
                  <a:lnTo>
                    <a:pt x="169214" y="45821"/>
                  </a:lnTo>
                  <a:lnTo>
                    <a:pt x="172326" y="63969"/>
                  </a:lnTo>
                  <a:lnTo>
                    <a:pt x="181013" y="77851"/>
                  </a:lnTo>
                  <a:lnTo>
                    <a:pt x="194322" y="86702"/>
                  </a:lnTo>
                  <a:lnTo>
                    <a:pt x="211302" y="89827"/>
                  </a:lnTo>
                  <a:lnTo>
                    <a:pt x="224942" y="88125"/>
                  </a:lnTo>
                  <a:lnTo>
                    <a:pt x="236067" y="83083"/>
                  </a:lnTo>
                  <a:lnTo>
                    <a:pt x="240614" y="78359"/>
                  </a:lnTo>
                  <a:lnTo>
                    <a:pt x="244081" y="74764"/>
                  </a:lnTo>
                  <a:lnTo>
                    <a:pt x="244132" y="74612"/>
                  </a:lnTo>
                  <a:lnTo>
                    <a:pt x="248386" y="63258"/>
                  </a:lnTo>
                  <a:lnTo>
                    <a:pt x="234569" y="63258"/>
                  </a:lnTo>
                  <a:lnTo>
                    <a:pt x="232079" y="69900"/>
                  </a:lnTo>
                  <a:lnTo>
                    <a:pt x="227380" y="74612"/>
                  </a:lnTo>
                  <a:lnTo>
                    <a:pt x="220497" y="77431"/>
                  </a:lnTo>
                  <a:lnTo>
                    <a:pt x="211467" y="78359"/>
                  </a:lnTo>
                  <a:lnTo>
                    <a:pt x="199669" y="76339"/>
                  </a:lnTo>
                  <a:lnTo>
                    <a:pt x="191058" y="70421"/>
                  </a:lnTo>
                  <a:lnTo>
                    <a:pt x="185648" y="60782"/>
                  </a:lnTo>
                  <a:lnTo>
                    <a:pt x="183502" y="47650"/>
                  </a:lnTo>
                  <a:lnTo>
                    <a:pt x="249021" y="47650"/>
                  </a:lnTo>
                  <a:lnTo>
                    <a:pt x="249021" y="43180"/>
                  </a:lnTo>
                  <a:close/>
                </a:path>
                <a:path w="588009" h="120650">
                  <a:moveTo>
                    <a:pt x="308508" y="0"/>
                  </a:moveTo>
                  <a:lnTo>
                    <a:pt x="298208" y="1511"/>
                  </a:lnTo>
                  <a:lnTo>
                    <a:pt x="290398" y="5067"/>
                  </a:lnTo>
                  <a:lnTo>
                    <a:pt x="284480" y="10375"/>
                  </a:lnTo>
                  <a:lnTo>
                    <a:pt x="279895" y="17106"/>
                  </a:lnTo>
                  <a:lnTo>
                    <a:pt x="279895" y="1498"/>
                  </a:lnTo>
                  <a:lnTo>
                    <a:pt x="266090" y="1498"/>
                  </a:lnTo>
                  <a:lnTo>
                    <a:pt x="266090" y="88328"/>
                  </a:lnTo>
                  <a:lnTo>
                    <a:pt x="279895" y="88328"/>
                  </a:lnTo>
                  <a:lnTo>
                    <a:pt x="279895" y="40678"/>
                  </a:lnTo>
                  <a:lnTo>
                    <a:pt x="281914" y="27432"/>
                  </a:lnTo>
                  <a:lnTo>
                    <a:pt x="287655" y="19100"/>
                  </a:lnTo>
                  <a:lnTo>
                    <a:pt x="296672" y="14630"/>
                  </a:lnTo>
                  <a:lnTo>
                    <a:pt x="308508" y="12954"/>
                  </a:lnTo>
                  <a:lnTo>
                    <a:pt x="308508" y="0"/>
                  </a:lnTo>
                  <a:close/>
                </a:path>
                <a:path w="588009" h="120650">
                  <a:moveTo>
                    <a:pt x="397332" y="1498"/>
                  </a:moveTo>
                  <a:lnTo>
                    <a:pt x="384035" y="1498"/>
                  </a:lnTo>
                  <a:lnTo>
                    <a:pt x="384035" y="42176"/>
                  </a:lnTo>
                  <a:lnTo>
                    <a:pt x="383946" y="43840"/>
                  </a:lnTo>
                  <a:lnTo>
                    <a:pt x="383857" y="44335"/>
                  </a:lnTo>
                  <a:lnTo>
                    <a:pt x="381850" y="56324"/>
                  </a:lnTo>
                  <a:lnTo>
                    <a:pt x="375869" y="65976"/>
                  </a:lnTo>
                  <a:lnTo>
                    <a:pt x="366839" y="71983"/>
                  </a:lnTo>
                  <a:lnTo>
                    <a:pt x="355587" y="74041"/>
                  </a:lnTo>
                  <a:lnTo>
                    <a:pt x="345211" y="71983"/>
                  </a:lnTo>
                  <a:lnTo>
                    <a:pt x="328841" y="42176"/>
                  </a:lnTo>
                  <a:lnTo>
                    <a:pt x="330669" y="29959"/>
                  </a:lnTo>
                  <a:lnTo>
                    <a:pt x="336118" y="20142"/>
                  </a:lnTo>
                  <a:lnTo>
                    <a:pt x="344792" y="13741"/>
                  </a:lnTo>
                  <a:lnTo>
                    <a:pt x="356400" y="11455"/>
                  </a:lnTo>
                  <a:lnTo>
                    <a:pt x="367893" y="13525"/>
                  </a:lnTo>
                  <a:lnTo>
                    <a:pt x="376593" y="19532"/>
                  </a:lnTo>
                  <a:lnTo>
                    <a:pt x="382104" y="29184"/>
                  </a:lnTo>
                  <a:lnTo>
                    <a:pt x="382219" y="29959"/>
                  </a:lnTo>
                  <a:lnTo>
                    <a:pt x="384035" y="42176"/>
                  </a:lnTo>
                  <a:lnTo>
                    <a:pt x="384035" y="1498"/>
                  </a:lnTo>
                  <a:lnTo>
                    <a:pt x="383514" y="1498"/>
                  </a:lnTo>
                  <a:lnTo>
                    <a:pt x="383514" y="15443"/>
                  </a:lnTo>
                  <a:lnTo>
                    <a:pt x="380517" y="11455"/>
                  </a:lnTo>
                  <a:lnTo>
                    <a:pt x="379006" y="9461"/>
                  </a:lnTo>
                  <a:lnTo>
                    <a:pt x="372859" y="4546"/>
                  </a:lnTo>
                  <a:lnTo>
                    <a:pt x="364934" y="1219"/>
                  </a:lnTo>
                  <a:lnTo>
                    <a:pt x="355104" y="0"/>
                  </a:lnTo>
                  <a:lnTo>
                    <a:pt x="338645" y="3429"/>
                  </a:lnTo>
                  <a:lnTo>
                    <a:pt x="325818" y="12738"/>
                  </a:lnTo>
                  <a:lnTo>
                    <a:pt x="317474" y="26479"/>
                  </a:lnTo>
                  <a:lnTo>
                    <a:pt x="314629" y="42506"/>
                  </a:lnTo>
                  <a:lnTo>
                    <a:pt x="314515" y="44335"/>
                  </a:lnTo>
                  <a:lnTo>
                    <a:pt x="317487" y="60858"/>
                  </a:lnTo>
                  <a:lnTo>
                    <a:pt x="325742" y="73888"/>
                  </a:lnTo>
                  <a:lnTo>
                    <a:pt x="338277" y="82435"/>
                  </a:lnTo>
                  <a:lnTo>
                    <a:pt x="354076" y="85509"/>
                  </a:lnTo>
                  <a:lnTo>
                    <a:pt x="363308" y="84124"/>
                  </a:lnTo>
                  <a:lnTo>
                    <a:pt x="371665" y="80454"/>
                  </a:lnTo>
                  <a:lnTo>
                    <a:pt x="378599" y="75209"/>
                  </a:lnTo>
                  <a:lnTo>
                    <a:pt x="379526" y="74041"/>
                  </a:lnTo>
                  <a:lnTo>
                    <a:pt x="383514" y="69075"/>
                  </a:lnTo>
                  <a:lnTo>
                    <a:pt x="367182" y="106857"/>
                  </a:lnTo>
                  <a:lnTo>
                    <a:pt x="355587" y="108419"/>
                  </a:lnTo>
                  <a:lnTo>
                    <a:pt x="345694" y="107467"/>
                  </a:lnTo>
                  <a:lnTo>
                    <a:pt x="338226" y="104609"/>
                  </a:lnTo>
                  <a:lnTo>
                    <a:pt x="333146" y="99885"/>
                  </a:lnTo>
                  <a:lnTo>
                    <a:pt x="330454" y="93319"/>
                  </a:lnTo>
                  <a:lnTo>
                    <a:pt x="316318" y="93319"/>
                  </a:lnTo>
                  <a:lnTo>
                    <a:pt x="319836" y="103657"/>
                  </a:lnTo>
                  <a:lnTo>
                    <a:pt x="327240" y="112153"/>
                  </a:lnTo>
                  <a:lnTo>
                    <a:pt x="339039" y="117906"/>
                  </a:lnTo>
                  <a:lnTo>
                    <a:pt x="355739" y="120027"/>
                  </a:lnTo>
                  <a:lnTo>
                    <a:pt x="372465" y="117716"/>
                  </a:lnTo>
                  <a:lnTo>
                    <a:pt x="385597" y="110731"/>
                  </a:lnTo>
                  <a:lnTo>
                    <a:pt x="387286" y="108419"/>
                  </a:lnTo>
                  <a:lnTo>
                    <a:pt x="394182" y="99021"/>
                  </a:lnTo>
                  <a:lnTo>
                    <a:pt x="397027" y="84124"/>
                  </a:lnTo>
                  <a:lnTo>
                    <a:pt x="397332" y="82435"/>
                  </a:lnTo>
                  <a:lnTo>
                    <a:pt x="397332" y="69075"/>
                  </a:lnTo>
                  <a:lnTo>
                    <a:pt x="397332" y="15443"/>
                  </a:lnTo>
                  <a:lnTo>
                    <a:pt x="397332" y="1498"/>
                  </a:lnTo>
                  <a:close/>
                </a:path>
                <a:path w="588009" h="120650">
                  <a:moveTo>
                    <a:pt x="491858" y="35039"/>
                  </a:moveTo>
                  <a:lnTo>
                    <a:pt x="489597" y="18910"/>
                  </a:lnTo>
                  <a:lnTo>
                    <a:pt x="483285" y="8051"/>
                  </a:lnTo>
                  <a:lnTo>
                    <a:pt x="473608" y="1930"/>
                  </a:lnTo>
                  <a:lnTo>
                    <a:pt x="461238" y="0"/>
                  </a:lnTo>
                  <a:lnTo>
                    <a:pt x="451408" y="1244"/>
                  </a:lnTo>
                  <a:lnTo>
                    <a:pt x="443407" y="4597"/>
                  </a:lnTo>
                  <a:lnTo>
                    <a:pt x="437337" y="9461"/>
                  </a:lnTo>
                  <a:lnTo>
                    <a:pt x="433285" y="15278"/>
                  </a:lnTo>
                  <a:lnTo>
                    <a:pt x="433285" y="1498"/>
                  </a:lnTo>
                  <a:lnTo>
                    <a:pt x="419493" y="1498"/>
                  </a:lnTo>
                  <a:lnTo>
                    <a:pt x="419493" y="88328"/>
                  </a:lnTo>
                  <a:lnTo>
                    <a:pt x="433285" y="88328"/>
                  </a:lnTo>
                  <a:lnTo>
                    <a:pt x="433285" y="35687"/>
                  </a:lnTo>
                  <a:lnTo>
                    <a:pt x="435279" y="25400"/>
                  </a:lnTo>
                  <a:lnTo>
                    <a:pt x="440626" y="17970"/>
                  </a:lnTo>
                  <a:lnTo>
                    <a:pt x="448386" y="13462"/>
                  </a:lnTo>
                  <a:lnTo>
                    <a:pt x="457581" y="11950"/>
                  </a:lnTo>
                  <a:lnTo>
                    <a:pt x="466686" y="13258"/>
                  </a:lnTo>
                  <a:lnTo>
                    <a:pt x="473062" y="17272"/>
                  </a:lnTo>
                  <a:lnTo>
                    <a:pt x="476808" y="24155"/>
                  </a:lnTo>
                  <a:lnTo>
                    <a:pt x="478040" y="34048"/>
                  </a:lnTo>
                  <a:lnTo>
                    <a:pt x="478040" y="88328"/>
                  </a:lnTo>
                  <a:lnTo>
                    <a:pt x="491858" y="88328"/>
                  </a:lnTo>
                  <a:lnTo>
                    <a:pt x="491858" y="35039"/>
                  </a:lnTo>
                  <a:close/>
                </a:path>
                <a:path w="588009" h="120650">
                  <a:moveTo>
                    <a:pt x="587933" y="43180"/>
                  </a:moveTo>
                  <a:lnTo>
                    <a:pt x="573824" y="8674"/>
                  </a:lnTo>
                  <a:lnTo>
                    <a:pt x="573824" y="36525"/>
                  </a:lnTo>
                  <a:lnTo>
                    <a:pt x="522922" y="36525"/>
                  </a:lnTo>
                  <a:lnTo>
                    <a:pt x="525957" y="26098"/>
                  </a:lnTo>
                  <a:lnTo>
                    <a:pt x="531444" y="18199"/>
                  </a:lnTo>
                  <a:lnTo>
                    <a:pt x="539165" y="13208"/>
                  </a:lnTo>
                  <a:lnTo>
                    <a:pt x="548868" y="11455"/>
                  </a:lnTo>
                  <a:lnTo>
                    <a:pt x="558622" y="12852"/>
                  </a:lnTo>
                  <a:lnTo>
                    <a:pt x="566216" y="17272"/>
                  </a:lnTo>
                  <a:lnTo>
                    <a:pt x="571373" y="25044"/>
                  </a:lnTo>
                  <a:lnTo>
                    <a:pt x="573824" y="36525"/>
                  </a:lnTo>
                  <a:lnTo>
                    <a:pt x="573824" y="8674"/>
                  </a:lnTo>
                  <a:lnTo>
                    <a:pt x="563460" y="2400"/>
                  </a:lnTo>
                  <a:lnTo>
                    <a:pt x="548868" y="25"/>
                  </a:lnTo>
                  <a:lnTo>
                    <a:pt x="532384" y="3276"/>
                  </a:lnTo>
                  <a:lnTo>
                    <a:pt x="519493" y="12420"/>
                  </a:lnTo>
                  <a:lnTo>
                    <a:pt x="511098" y="26479"/>
                  </a:lnTo>
                  <a:lnTo>
                    <a:pt x="508101" y="44488"/>
                  </a:lnTo>
                  <a:lnTo>
                    <a:pt x="508101" y="45821"/>
                  </a:lnTo>
                  <a:lnTo>
                    <a:pt x="511213" y="63969"/>
                  </a:lnTo>
                  <a:lnTo>
                    <a:pt x="519912" y="77851"/>
                  </a:lnTo>
                  <a:lnTo>
                    <a:pt x="533234" y="86702"/>
                  </a:lnTo>
                  <a:lnTo>
                    <a:pt x="550202" y="89827"/>
                  </a:lnTo>
                  <a:lnTo>
                    <a:pt x="563854" y="88125"/>
                  </a:lnTo>
                  <a:lnTo>
                    <a:pt x="574979" y="83083"/>
                  </a:lnTo>
                  <a:lnTo>
                    <a:pt x="579526" y="78359"/>
                  </a:lnTo>
                  <a:lnTo>
                    <a:pt x="582993" y="74764"/>
                  </a:lnTo>
                  <a:lnTo>
                    <a:pt x="583044" y="74612"/>
                  </a:lnTo>
                  <a:lnTo>
                    <a:pt x="587298" y="63258"/>
                  </a:lnTo>
                  <a:lnTo>
                    <a:pt x="573481" y="63258"/>
                  </a:lnTo>
                  <a:lnTo>
                    <a:pt x="570992" y="69900"/>
                  </a:lnTo>
                  <a:lnTo>
                    <a:pt x="566280" y="74612"/>
                  </a:lnTo>
                  <a:lnTo>
                    <a:pt x="559409" y="77431"/>
                  </a:lnTo>
                  <a:lnTo>
                    <a:pt x="550379" y="78359"/>
                  </a:lnTo>
                  <a:lnTo>
                    <a:pt x="538581" y="76339"/>
                  </a:lnTo>
                  <a:lnTo>
                    <a:pt x="529958" y="70421"/>
                  </a:lnTo>
                  <a:lnTo>
                    <a:pt x="524560" y="60782"/>
                  </a:lnTo>
                  <a:lnTo>
                    <a:pt x="522427" y="47650"/>
                  </a:lnTo>
                  <a:lnTo>
                    <a:pt x="587933" y="47650"/>
                  </a:lnTo>
                  <a:lnTo>
                    <a:pt x="587933" y="43180"/>
                  </a:lnTo>
                  <a:close/>
                </a:path>
              </a:pathLst>
            </a:custGeom>
            <a:solidFill>
              <a:srgbClr val="343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FB1D01BF-5D7C-A78C-7D31-AB35A00A62A5}"/>
                </a:ext>
              </a:extLst>
            </p:cNvPr>
            <p:cNvSpPr/>
            <p:nvPr/>
          </p:nvSpPr>
          <p:spPr>
            <a:xfrm>
              <a:off x="5625732" y="8372758"/>
              <a:ext cx="484505" cy="483870"/>
            </a:xfrm>
            <a:custGeom>
              <a:avLst/>
              <a:gdLst/>
              <a:ahLst/>
              <a:cxnLst/>
              <a:rect l="l" t="t" r="r" b="b"/>
              <a:pathLst>
                <a:path w="484504" h="483870">
                  <a:moveTo>
                    <a:pt x="242189" y="483414"/>
                  </a:moveTo>
                  <a:lnTo>
                    <a:pt x="193376" y="478503"/>
                  </a:lnTo>
                  <a:lnTo>
                    <a:pt x="147914" y="464419"/>
                  </a:lnTo>
                  <a:lnTo>
                    <a:pt x="106774" y="442134"/>
                  </a:lnTo>
                  <a:lnTo>
                    <a:pt x="70932" y="412619"/>
                  </a:lnTo>
                  <a:lnTo>
                    <a:pt x="41359" y="376847"/>
                  </a:lnTo>
                  <a:lnTo>
                    <a:pt x="19031" y="335789"/>
                  </a:lnTo>
                  <a:lnTo>
                    <a:pt x="4920" y="290419"/>
                  </a:lnTo>
                  <a:lnTo>
                    <a:pt x="0" y="241707"/>
                  </a:lnTo>
                  <a:lnTo>
                    <a:pt x="4920" y="192995"/>
                  </a:lnTo>
                  <a:lnTo>
                    <a:pt x="19031" y="147624"/>
                  </a:lnTo>
                  <a:lnTo>
                    <a:pt x="41359" y="106566"/>
                  </a:lnTo>
                  <a:lnTo>
                    <a:pt x="70932" y="70794"/>
                  </a:lnTo>
                  <a:lnTo>
                    <a:pt x="106774" y="41280"/>
                  </a:lnTo>
                  <a:lnTo>
                    <a:pt x="147914" y="18994"/>
                  </a:lnTo>
                  <a:lnTo>
                    <a:pt x="193376" y="4910"/>
                  </a:lnTo>
                  <a:lnTo>
                    <a:pt x="242189" y="0"/>
                  </a:lnTo>
                  <a:lnTo>
                    <a:pt x="291001" y="4910"/>
                  </a:lnTo>
                  <a:lnTo>
                    <a:pt x="336464" y="18994"/>
                  </a:lnTo>
                  <a:lnTo>
                    <a:pt x="377603" y="41280"/>
                  </a:lnTo>
                  <a:lnTo>
                    <a:pt x="413446" y="70794"/>
                  </a:lnTo>
                  <a:lnTo>
                    <a:pt x="443018" y="106566"/>
                  </a:lnTo>
                  <a:lnTo>
                    <a:pt x="465347" y="147624"/>
                  </a:lnTo>
                  <a:lnTo>
                    <a:pt x="479458" y="192995"/>
                  </a:lnTo>
                  <a:lnTo>
                    <a:pt x="484378" y="241707"/>
                  </a:lnTo>
                  <a:lnTo>
                    <a:pt x="479458" y="290419"/>
                  </a:lnTo>
                  <a:lnTo>
                    <a:pt x="465347" y="335789"/>
                  </a:lnTo>
                  <a:lnTo>
                    <a:pt x="443018" y="376847"/>
                  </a:lnTo>
                  <a:lnTo>
                    <a:pt x="413446" y="412619"/>
                  </a:lnTo>
                  <a:lnTo>
                    <a:pt x="377603" y="442134"/>
                  </a:lnTo>
                  <a:lnTo>
                    <a:pt x="336464" y="464419"/>
                  </a:lnTo>
                  <a:lnTo>
                    <a:pt x="291001" y="478503"/>
                  </a:lnTo>
                  <a:lnTo>
                    <a:pt x="242189" y="483414"/>
                  </a:lnTo>
                  <a:close/>
                </a:path>
              </a:pathLst>
            </a:custGeom>
            <a:solidFill>
              <a:srgbClr val="009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1">
              <a:extLst>
                <a:ext uri="{FF2B5EF4-FFF2-40B4-BE49-F238E27FC236}">
                  <a16:creationId xmlns:a16="http://schemas.microsoft.com/office/drawing/2014/main" id="{844C02FD-F92E-9F99-9667-B5E31AF05F7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03152" y="8474628"/>
              <a:ext cx="315385" cy="237313"/>
            </a:xfrm>
            <a:prstGeom prst="rect">
              <a:avLst/>
            </a:prstGeom>
          </p:spPr>
        </p:pic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D165DFA0-CD2E-30D0-1E1C-05954E500630}"/>
                </a:ext>
              </a:extLst>
            </p:cNvPr>
            <p:cNvSpPr/>
            <p:nvPr/>
          </p:nvSpPr>
          <p:spPr>
            <a:xfrm>
              <a:off x="609600" y="8004427"/>
              <a:ext cx="1572895" cy="1052830"/>
            </a:xfrm>
            <a:custGeom>
              <a:avLst/>
              <a:gdLst/>
              <a:ahLst/>
              <a:cxnLst/>
              <a:rect l="l" t="t" r="r" b="b"/>
              <a:pathLst>
                <a:path w="1572895" h="1052829">
                  <a:moveTo>
                    <a:pt x="1572444" y="1052404"/>
                  </a:moveTo>
                  <a:lnTo>
                    <a:pt x="0" y="1052404"/>
                  </a:lnTo>
                  <a:lnTo>
                    <a:pt x="0" y="0"/>
                  </a:lnTo>
                  <a:lnTo>
                    <a:pt x="1572444" y="0"/>
                  </a:lnTo>
                  <a:lnTo>
                    <a:pt x="1572444" y="1052404"/>
                  </a:lnTo>
                  <a:close/>
                </a:path>
              </a:pathLst>
            </a:custGeom>
            <a:solidFill>
              <a:srgbClr val="07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3">
              <a:extLst>
                <a:ext uri="{FF2B5EF4-FFF2-40B4-BE49-F238E27FC236}">
                  <a16:creationId xmlns:a16="http://schemas.microsoft.com/office/drawing/2014/main" id="{61CFC4B1-CB83-4C6B-000E-A3A7781E4D3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02142" y="8665885"/>
              <a:ext cx="422842" cy="101553"/>
            </a:xfrm>
            <a:prstGeom prst="rect">
              <a:avLst/>
            </a:prstGeom>
          </p:spPr>
        </p:pic>
        <p:pic>
          <p:nvPicPr>
            <p:cNvPr id="20" name="object 14">
              <a:extLst>
                <a:ext uri="{FF2B5EF4-FFF2-40B4-BE49-F238E27FC236}">
                  <a16:creationId xmlns:a16="http://schemas.microsoft.com/office/drawing/2014/main" id="{208E5BC1-D106-160B-718D-88069CBFC4A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44864" y="8666017"/>
              <a:ext cx="264350" cy="101283"/>
            </a:xfrm>
            <a:prstGeom prst="rect">
              <a:avLst/>
            </a:prstGeom>
          </p:spPr>
        </p:pic>
        <p:pic>
          <p:nvPicPr>
            <p:cNvPr id="21" name="object 15">
              <a:extLst>
                <a:ext uri="{FF2B5EF4-FFF2-40B4-BE49-F238E27FC236}">
                  <a16:creationId xmlns:a16="http://schemas.microsoft.com/office/drawing/2014/main" id="{7079B882-881E-D483-33D3-AC4D8110F21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27090" y="8805243"/>
              <a:ext cx="384539" cy="101283"/>
            </a:xfrm>
            <a:prstGeom prst="rect">
              <a:avLst/>
            </a:prstGeom>
          </p:spPr>
        </p:pic>
        <p:pic>
          <p:nvPicPr>
            <p:cNvPr id="22" name="object 16">
              <a:extLst>
                <a:ext uri="{FF2B5EF4-FFF2-40B4-BE49-F238E27FC236}">
                  <a16:creationId xmlns:a16="http://schemas.microsoft.com/office/drawing/2014/main" id="{63DCEC9B-9D43-FF8B-3C9F-DA85B347ED5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47558" y="8911449"/>
              <a:ext cx="352429" cy="134442"/>
            </a:xfrm>
            <a:prstGeom prst="rect">
              <a:avLst/>
            </a:prstGeom>
          </p:spPr>
        </p:pic>
        <p:pic>
          <p:nvPicPr>
            <p:cNvPr id="23" name="object 17">
              <a:extLst>
                <a:ext uri="{FF2B5EF4-FFF2-40B4-BE49-F238E27FC236}">
                  <a16:creationId xmlns:a16="http://schemas.microsoft.com/office/drawing/2014/main" id="{6860AE8B-F616-F356-3B9B-72A9A960086E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42025" y="8939895"/>
              <a:ext cx="373778" cy="105996"/>
            </a:xfrm>
            <a:prstGeom prst="rect">
              <a:avLst/>
            </a:prstGeom>
          </p:spPr>
        </p:pic>
        <p:pic>
          <p:nvPicPr>
            <p:cNvPr id="26" name="object 18">
              <a:extLst>
                <a:ext uri="{FF2B5EF4-FFF2-40B4-BE49-F238E27FC236}">
                  <a16:creationId xmlns:a16="http://schemas.microsoft.com/office/drawing/2014/main" id="{7B49ADE4-A52E-2210-6289-53163BB8587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36365" y="8945857"/>
              <a:ext cx="76523" cy="98932"/>
            </a:xfrm>
            <a:prstGeom prst="rect">
              <a:avLst/>
            </a:prstGeom>
          </p:spPr>
        </p:pic>
        <p:pic>
          <p:nvPicPr>
            <p:cNvPr id="27" name="object 19">
              <a:extLst>
                <a:ext uri="{FF2B5EF4-FFF2-40B4-BE49-F238E27FC236}">
                  <a16:creationId xmlns:a16="http://schemas.microsoft.com/office/drawing/2014/main" id="{69FB66E7-586D-6A22-D340-34DB65CB2D4E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89337" y="8004065"/>
              <a:ext cx="212487" cy="247245"/>
            </a:xfrm>
            <a:prstGeom prst="rect">
              <a:avLst/>
            </a:prstGeom>
          </p:spPr>
        </p:pic>
        <p:sp>
          <p:nvSpPr>
            <p:cNvPr id="28" name="object 20">
              <a:extLst>
                <a:ext uri="{FF2B5EF4-FFF2-40B4-BE49-F238E27FC236}">
                  <a16:creationId xmlns:a16="http://schemas.microsoft.com/office/drawing/2014/main" id="{54038D3E-80EC-4B1A-B9E9-F943548CEE9C}"/>
                </a:ext>
              </a:extLst>
            </p:cNvPr>
            <p:cNvSpPr/>
            <p:nvPr/>
          </p:nvSpPr>
          <p:spPr>
            <a:xfrm>
              <a:off x="2933052" y="8004366"/>
              <a:ext cx="156210" cy="245110"/>
            </a:xfrm>
            <a:custGeom>
              <a:avLst/>
              <a:gdLst/>
              <a:ahLst/>
              <a:cxnLst/>
              <a:rect l="l" t="t" r="r" b="b"/>
              <a:pathLst>
                <a:path w="156210" h="245109">
                  <a:moveTo>
                    <a:pt x="155930" y="191579"/>
                  </a:moveTo>
                  <a:lnTo>
                    <a:pt x="65024" y="191579"/>
                  </a:lnTo>
                  <a:lnTo>
                    <a:pt x="65024" y="147167"/>
                  </a:lnTo>
                  <a:lnTo>
                    <a:pt x="141173" y="147167"/>
                  </a:lnTo>
                  <a:lnTo>
                    <a:pt x="141173" y="95148"/>
                  </a:lnTo>
                  <a:lnTo>
                    <a:pt x="65024" y="95148"/>
                  </a:lnTo>
                  <a:lnTo>
                    <a:pt x="65024" y="52019"/>
                  </a:lnTo>
                  <a:lnTo>
                    <a:pt x="147434" y="52019"/>
                  </a:lnTo>
                  <a:lnTo>
                    <a:pt x="147434" y="0"/>
                  </a:lnTo>
                  <a:lnTo>
                    <a:pt x="0" y="0"/>
                  </a:lnTo>
                  <a:lnTo>
                    <a:pt x="0" y="52019"/>
                  </a:lnTo>
                  <a:lnTo>
                    <a:pt x="0" y="95148"/>
                  </a:lnTo>
                  <a:lnTo>
                    <a:pt x="0" y="147167"/>
                  </a:lnTo>
                  <a:lnTo>
                    <a:pt x="0" y="191579"/>
                  </a:lnTo>
                  <a:lnTo>
                    <a:pt x="0" y="244868"/>
                  </a:lnTo>
                  <a:lnTo>
                    <a:pt x="155930" y="244868"/>
                  </a:lnTo>
                  <a:lnTo>
                    <a:pt x="155930" y="19157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1">
              <a:extLst>
                <a:ext uri="{FF2B5EF4-FFF2-40B4-BE49-F238E27FC236}">
                  <a16:creationId xmlns:a16="http://schemas.microsoft.com/office/drawing/2014/main" id="{1101A37D-1859-66DA-B71B-80685AFEA5E3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16278" y="8000607"/>
              <a:ext cx="226730" cy="251728"/>
            </a:xfrm>
            <a:prstGeom prst="rect">
              <a:avLst/>
            </a:prstGeom>
          </p:spPr>
        </p:pic>
        <p:sp>
          <p:nvSpPr>
            <p:cNvPr id="30" name="object 22">
              <a:extLst>
                <a:ext uri="{FF2B5EF4-FFF2-40B4-BE49-F238E27FC236}">
                  <a16:creationId xmlns:a16="http://schemas.microsoft.com/office/drawing/2014/main" id="{B6797CE6-9B34-0E77-A575-7522155FAEC9}"/>
                </a:ext>
              </a:extLst>
            </p:cNvPr>
            <p:cNvSpPr/>
            <p:nvPr/>
          </p:nvSpPr>
          <p:spPr>
            <a:xfrm>
              <a:off x="3384333" y="8000607"/>
              <a:ext cx="359410" cy="252095"/>
            </a:xfrm>
            <a:custGeom>
              <a:avLst/>
              <a:gdLst/>
              <a:ahLst/>
              <a:cxnLst/>
              <a:rect l="l" t="t" r="r" b="b"/>
              <a:pathLst>
                <a:path w="359410" h="252095">
                  <a:moveTo>
                    <a:pt x="65024" y="3467"/>
                  </a:moveTo>
                  <a:lnTo>
                    <a:pt x="0" y="3467"/>
                  </a:lnTo>
                  <a:lnTo>
                    <a:pt x="0" y="248297"/>
                  </a:lnTo>
                  <a:lnTo>
                    <a:pt x="65024" y="248297"/>
                  </a:lnTo>
                  <a:lnTo>
                    <a:pt x="65024" y="3467"/>
                  </a:lnTo>
                  <a:close/>
                </a:path>
                <a:path w="359410" h="252095">
                  <a:moveTo>
                    <a:pt x="359219" y="120357"/>
                  </a:moveTo>
                  <a:lnTo>
                    <a:pt x="350012" y="70713"/>
                  </a:lnTo>
                  <a:lnTo>
                    <a:pt x="337896" y="53111"/>
                  </a:lnTo>
                  <a:lnTo>
                    <a:pt x="323888" y="32766"/>
                  </a:lnTo>
                  <a:lnTo>
                    <a:pt x="292455" y="14109"/>
                  </a:lnTo>
                  <a:lnTo>
                    <a:pt x="292455" y="124142"/>
                  </a:lnTo>
                  <a:lnTo>
                    <a:pt x="288391" y="153301"/>
                  </a:lnTo>
                  <a:lnTo>
                    <a:pt x="276326" y="177076"/>
                  </a:lnTo>
                  <a:lnTo>
                    <a:pt x="256514" y="193103"/>
                  </a:lnTo>
                  <a:lnTo>
                    <a:pt x="229171" y="198983"/>
                  </a:lnTo>
                  <a:lnTo>
                    <a:pt x="227076" y="198983"/>
                  </a:lnTo>
                  <a:lnTo>
                    <a:pt x="200355" y="192659"/>
                  </a:lnTo>
                  <a:lnTo>
                    <a:pt x="180213" y="175577"/>
                  </a:lnTo>
                  <a:lnTo>
                    <a:pt x="167513" y="150533"/>
                  </a:lnTo>
                  <a:lnTo>
                    <a:pt x="163093" y="120357"/>
                  </a:lnTo>
                  <a:lnTo>
                    <a:pt x="167284" y="93560"/>
                  </a:lnTo>
                  <a:lnTo>
                    <a:pt x="179476" y="72250"/>
                  </a:lnTo>
                  <a:lnTo>
                    <a:pt x="199034" y="58191"/>
                  </a:lnTo>
                  <a:lnTo>
                    <a:pt x="225323" y="53111"/>
                  </a:lnTo>
                  <a:lnTo>
                    <a:pt x="253657" y="58191"/>
                  </a:lnTo>
                  <a:lnTo>
                    <a:pt x="274815" y="72593"/>
                  </a:lnTo>
                  <a:lnTo>
                    <a:pt x="287934" y="95008"/>
                  </a:lnTo>
                  <a:lnTo>
                    <a:pt x="292455" y="124142"/>
                  </a:lnTo>
                  <a:lnTo>
                    <a:pt x="292455" y="14109"/>
                  </a:lnTo>
                  <a:lnTo>
                    <a:pt x="283083" y="8534"/>
                  </a:lnTo>
                  <a:lnTo>
                    <a:pt x="229857" y="0"/>
                  </a:lnTo>
                  <a:lnTo>
                    <a:pt x="175704" y="8534"/>
                  </a:lnTo>
                  <a:lnTo>
                    <a:pt x="175475" y="8534"/>
                  </a:lnTo>
                  <a:lnTo>
                    <a:pt x="133223" y="33159"/>
                  </a:lnTo>
                  <a:lnTo>
                    <a:pt x="105981" y="72021"/>
                  </a:lnTo>
                  <a:lnTo>
                    <a:pt x="105879" y="72593"/>
                  </a:lnTo>
                  <a:lnTo>
                    <a:pt x="96316" y="123456"/>
                  </a:lnTo>
                  <a:lnTo>
                    <a:pt x="96443" y="124142"/>
                  </a:lnTo>
                  <a:lnTo>
                    <a:pt x="105740" y="176085"/>
                  </a:lnTo>
                  <a:lnTo>
                    <a:pt x="132232" y="216560"/>
                  </a:lnTo>
                  <a:lnTo>
                    <a:pt x="173202" y="242557"/>
                  </a:lnTo>
                  <a:lnTo>
                    <a:pt x="226034" y="251739"/>
                  </a:lnTo>
                  <a:lnTo>
                    <a:pt x="270865" y="245579"/>
                  </a:lnTo>
                  <a:lnTo>
                    <a:pt x="307759" y="228028"/>
                  </a:lnTo>
                  <a:lnTo>
                    <a:pt x="335572" y="200418"/>
                  </a:lnTo>
                  <a:lnTo>
                    <a:pt x="336270" y="198983"/>
                  </a:lnTo>
                  <a:lnTo>
                    <a:pt x="353110" y="164071"/>
                  </a:lnTo>
                  <a:lnTo>
                    <a:pt x="359219" y="12035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23">
              <a:extLst>
                <a:ext uri="{FF2B5EF4-FFF2-40B4-BE49-F238E27FC236}">
                  <a16:creationId xmlns:a16="http://schemas.microsoft.com/office/drawing/2014/main" id="{E5E02876-1D28-1673-6426-5F7E6B50E63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74820" y="8004059"/>
              <a:ext cx="237513" cy="244831"/>
            </a:xfrm>
            <a:prstGeom prst="rect">
              <a:avLst/>
            </a:prstGeom>
          </p:spPr>
        </p:pic>
        <p:pic>
          <p:nvPicPr>
            <p:cNvPr id="32" name="object 24">
              <a:extLst>
                <a:ext uri="{FF2B5EF4-FFF2-40B4-BE49-F238E27FC236}">
                  <a16:creationId xmlns:a16="http://schemas.microsoft.com/office/drawing/2014/main" id="{6E714238-6E90-5200-8778-068875754D5B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15850" y="8326304"/>
              <a:ext cx="174227" cy="251728"/>
            </a:xfrm>
            <a:prstGeom prst="rect">
              <a:avLst/>
            </a:prstGeom>
          </p:spPr>
        </p:pic>
        <p:pic>
          <p:nvPicPr>
            <p:cNvPr id="33" name="object 25">
              <a:extLst>
                <a:ext uri="{FF2B5EF4-FFF2-40B4-BE49-F238E27FC236}">
                  <a16:creationId xmlns:a16="http://schemas.microsoft.com/office/drawing/2014/main" id="{7EC8B08B-49ED-851B-EEB3-4FAB402AC453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23087" y="8329754"/>
              <a:ext cx="226026" cy="248626"/>
            </a:xfrm>
            <a:prstGeom prst="rect">
              <a:avLst/>
            </a:prstGeom>
          </p:spPr>
        </p:pic>
        <p:pic>
          <p:nvPicPr>
            <p:cNvPr id="34" name="object 26">
              <a:extLst>
                <a:ext uri="{FF2B5EF4-FFF2-40B4-BE49-F238E27FC236}">
                  <a16:creationId xmlns:a16="http://schemas.microsoft.com/office/drawing/2014/main" id="{5D91148D-1286-D96B-7DB1-E82F100FB662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90812" y="8329762"/>
              <a:ext cx="232303" cy="245026"/>
            </a:xfrm>
            <a:prstGeom prst="rect">
              <a:avLst/>
            </a:prstGeom>
          </p:spPr>
        </p:pic>
        <p:sp>
          <p:nvSpPr>
            <p:cNvPr id="35" name="object 27">
              <a:extLst>
                <a:ext uri="{FF2B5EF4-FFF2-40B4-BE49-F238E27FC236}">
                  <a16:creationId xmlns:a16="http://schemas.microsoft.com/office/drawing/2014/main" id="{945F6220-5BE4-44E2-CC46-EE1D82FDB09A}"/>
                </a:ext>
              </a:extLst>
            </p:cNvPr>
            <p:cNvSpPr/>
            <p:nvPr/>
          </p:nvSpPr>
          <p:spPr>
            <a:xfrm>
              <a:off x="2932592" y="7940989"/>
              <a:ext cx="147955" cy="43815"/>
            </a:xfrm>
            <a:custGeom>
              <a:avLst/>
              <a:gdLst/>
              <a:ahLst/>
              <a:cxnLst/>
              <a:rect l="l" t="t" r="r" b="b"/>
              <a:pathLst>
                <a:path w="147955" h="43815">
                  <a:moveTo>
                    <a:pt x="147837" y="43445"/>
                  </a:moveTo>
                  <a:lnTo>
                    <a:pt x="0" y="43445"/>
                  </a:lnTo>
                  <a:lnTo>
                    <a:pt x="147837" y="0"/>
                  </a:lnTo>
                  <a:lnTo>
                    <a:pt x="147837" y="43445"/>
                  </a:lnTo>
                  <a:close/>
                </a:path>
              </a:pathLst>
            </a:custGeom>
            <a:solidFill>
              <a:srgbClr val="FBAF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28">
              <a:extLst>
                <a:ext uri="{FF2B5EF4-FFF2-40B4-BE49-F238E27FC236}">
                  <a16:creationId xmlns:a16="http://schemas.microsoft.com/office/drawing/2014/main" id="{9AECFCB2-24CF-4574-A51B-A649A0848F7F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1115" y="9134063"/>
              <a:ext cx="93672" cy="110983"/>
            </a:xfrm>
            <a:prstGeom prst="rect">
              <a:avLst/>
            </a:prstGeom>
          </p:spPr>
        </p:pic>
        <p:pic>
          <p:nvPicPr>
            <p:cNvPr id="37" name="object 29">
              <a:extLst>
                <a:ext uri="{FF2B5EF4-FFF2-40B4-BE49-F238E27FC236}">
                  <a16:creationId xmlns:a16="http://schemas.microsoft.com/office/drawing/2014/main" id="{FC210FA8-3C98-738F-C127-7611F86EC23F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57523" y="9134057"/>
              <a:ext cx="185197" cy="110912"/>
            </a:xfrm>
            <a:prstGeom prst="rect">
              <a:avLst/>
            </a:prstGeom>
          </p:spPr>
        </p:pic>
        <p:pic>
          <p:nvPicPr>
            <p:cNvPr id="38" name="object 30">
              <a:extLst>
                <a:ext uri="{FF2B5EF4-FFF2-40B4-BE49-F238E27FC236}">
                  <a16:creationId xmlns:a16="http://schemas.microsoft.com/office/drawing/2014/main" id="{578762CB-09C0-56C9-C178-CEAC25EC44D3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72711" y="9163715"/>
              <a:ext cx="71004" cy="79498"/>
            </a:xfrm>
            <a:prstGeom prst="rect">
              <a:avLst/>
            </a:prstGeom>
          </p:spPr>
        </p:pic>
        <p:pic>
          <p:nvPicPr>
            <p:cNvPr id="39" name="object 31">
              <a:extLst>
                <a:ext uri="{FF2B5EF4-FFF2-40B4-BE49-F238E27FC236}">
                  <a16:creationId xmlns:a16="http://schemas.microsoft.com/office/drawing/2014/main" id="{A7C0D5EA-0D90-B5B5-0C70-BFC337C5F977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68214" y="9163708"/>
              <a:ext cx="73135" cy="81254"/>
            </a:xfrm>
            <a:prstGeom prst="rect">
              <a:avLst/>
            </a:prstGeom>
          </p:spPr>
        </p:pic>
        <p:pic>
          <p:nvPicPr>
            <p:cNvPr id="40" name="object 32">
              <a:extLst>
                <a:ext uri="{FF2B5EF4-FFF2-40B4-BE49-F238E27FC236}">
                  <a16:creationId xmlns:a16="http://schemas.microsoft.com/office/drawing/2014/main" id="{8E5ABDE6-4517-2114-EA7B-0AEF45A01C45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66057" y="9163715"/>
              <a:ext cx="71004" cy="79498"/>
            </a:xfrm>
            <a:prstGeom prst="rect">
              <a:avLst/>
            </a:prstGeom>
          </p:spPr>
        </p:pic>
        <p:pic>
          <p:nvPicPr>
            <p:cNvPr id="41" name="object 33">
              <a:extLst>
                <a:ext uri="{FF2B5EF4-FFF2-40B4-BE49-F238E27FC236}">
                  <a16:creationId xmlns:a16="http://schemas.microsoft.com/office/drawing/2014/main" id="{10B1FED8-29A0-3083-EB09-7DC6D736C9EA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62431" y="9134057"/>
              <a:ext cx="163865" cy="110912"/>
            </a:xfrm>
            <a:prstGeom prst="rect">
              <a:avLst/>
            </a:prstGeom>
          </p:spPr>
        </p:pic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0D9F8213-DF80-506B-EC16-73F61717E383}"/>
                </a:ext>
              </a:extLst>
            </p:cNvPr>
            <p:cNvSpPr/>
            <p:nvPr/>
          </p:nvSpPr>
          <p:spPr>
            <a:xfrm>
              <a:off x="621994" y="9315806"/>
              <a:ext cx="71120" cy="107950"/>
            </a:xfrm>
            <a:custGeom>
              <a:avLst/>
              <a:gdLst/>
              <a:ahLst/>
              <a:cxnLst/>
              <a:rect l="l" t="t" r="r" b="b"/>
              <a:pathLst>
                <a:path w="71120" h="107950">
                  <a:moveTo>
                    <a:pt x="20612" y="0"/>
                  </a:moveTo>
                  <a:lnTo>
                    <a:pt x="0" y="0"/>
                  </a:lnTo>
                  <a:lnTo>
                    <a:pt x="0" y="107327"/>
                  </a:lnTo>
                  <a:lnTo>
                    <a:pt x="20612" y="107327"/>
                  </a:lnTo>
                  <a:lnTo>
                    <a:pt x="20612" y="0"/>
                  </a:lnTo>
                  <a:close/>
                </a:path>
                <a:path w="71120" h="107950">
                  <a:moveTo>
                    <a:pt x="70853" y="304"/>
                  </a:moveTo>
                  <a:lnTo>
                    <a:pt x="50241" y="304"/>
                  </a:lnTo>
                  <a:lnTo>
                    <a:pt x="50241" y="20866"/>
                  </a:lnTo>
                  <a:lnTo>
                    <a:pt x="60223" y="20866"/>
                  </a:lnTo>
                  <a:lnTo>
                    <a:pt x="60121" y="25019"/>
                  </a:lnTo>
                  <a:lnTo>
                    <a:pt x="59194" y="28295"/>
                  </a:lnTo>
                  <a:lnTo>
                    <a:pt x="55664" y="33070"/>
                  </a:lnTo>
                  <a:lnTo>
                    <a:pt x="52717" y="34950"/>
                  </a:lnTo>
                  <a:lnTo>
                    <a:pt x="48552" y="36309"/>
                  </a:lnTo>
                  <a:lnTo>
                    <a:pt x="52590" y="44818"/>
                  </a:lnTo>
                  <a:lnTo>
                    <a:pt x="70853" y="20866"/>
                  </a:lnTo>
                  <a:lnTo>
                    <a:pt x="70853" y="304"/>
                  </a:lnTo>
                  <a:close/>
                </a:path>
              </a:pathLst>
            </a:custGeom>
            <a:solidFill>
              <a:srgbClr val="07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35">
              <a:extLst>
                <a:ext uri="{FF2B5EF4-FFF2-40B4-BE49-F238E27FC236}">
                  <a16:creationId xmlns:a16="http://schemas.microsoft.com/office/drawing/2014/main" id="{D1D15ACC-3E4C-3D73-54DD-CCD9C4E44C5C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3505" y="9315799"/>
              <a:ext cx="85749" cy="109156"/>
            </a:xfrm>
            <a:prstGeom prst="rect">
              <a:avLst/>
            </a:prstGeom>
          </p:spPr>
        </p:pic>
        <p:pic>
          <p:nvPicPr>
            <p:cNvPr id="44" name="object 36">
              <a:extLst>
                <a:ext uri="{FF2B5EF4-FFF2-40B4-BE49-F238E27FC236}">
                  <a16:creationId xmlns:a16="http://schemas.microsoft.com/office/drawing/2014/main" id="{997B2695-B29E-8BF3-CBA5-0612129C4BFA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40865" y="9343632"/>
              <a:ext cx="71004" cy="79498"/>
            </a:xfrm>
            <a:prstGeom prst="rect">
              <a:avLst/>
            </a:prstGeom>
          </p:spPr>
        </p:pic>
        <p:sp>
          <p:nvSpPr>
            <p:cNvPr id="45" name="object 37">
              <a:extLst>
                <a:ext uri="{FF2B5EF4-FFF2-40B4-BE49-F238E27FC236}">
                  <a16:creationId xmlns:a16="http://schemas.microsoft.com/office/drawing/2014/main" id="{50430263-D8CE-F8F0-6CD0-F1DD5D7C56C1}"/>
                </a:ext>
              </a:extLst>
            </p:cNvPr>
            <p:cNvSpPr/>
            <p:nvPr/>
          </p:nvSpPr>
          <p:spPr>
            <a:xfrm>
              <a:off x="941780" y="9315806"/>
              <a:ext cx="20955" cy="107950"/>
            </a:xfrm>
            <a:custGeom>
              <a:avLst/>
              <a:gdLst/>
              <a:ahLst/>
              <a:cxnLst/>
              <a:rect l="l" t="t" r="r" b="b"/>
              <a:pathLst>
                <a:path w="20955" h="107950">
                  <a:moveTo>
                    <a:pt x="20612" y="29578"/>
                  </a:moveTo>
                  <a:lnTo>
                    <a:pt x="0" y="29578"/>
                  </a:lnTo>
                  <a:lnTo>
                    <a:pt x="0" y="107327"/>
                  </a:lnTo>
                  <a:lnTo>
                    <a:pt x="20612" y="107327"/>
                  </a:lnTo>
                  <a:lnTo>
                    <a:pt x="20612" y="29578"/>
                  </a:lnTo>
                  <a:close/>
                </a:path>
                <a:path w="20955" h="107950">
                  <a:moveTo>
                    <a:pt x="20612" y="0"/>
                  </a:moveTo>
                  <a:lnTo>
                    <a:pt x="0" y="0"/>
                  </a:lnTo>
                  <a:lnTo>
                    <a:pt x="0" y="19037"/>
                  </a:lnTo>
                  <a:lnTo>
                    <a:pt x="20612" y="19037"/>
                  </a:lnTo>
                  <a:lnTo>
                    <a:pt x="20612" y="0"/>
                  </a:lnTo>
                  <a:close/>
                </a:path>
              </a:pathLst>
            </a:custGeom>
            <a:solidFill>
              <a:srgbClr val="07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38">
              <a:extLst>
                <a:ext uri="{FF2B5EF4-FFF2-40B4-BE49-F238E27FC236}">
                  <a16:creationId xmlns:a16="http://schemas.microsoft.com/office/drawing/2014/main" id="{40B790F2-4E81-2E45-08BE-A8F097D314CD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93175" y="9343632"/>
              <a:ext cx="71004" cy="79498"/>
            </a:xfrm>
            <a:prstGeom prst="rect">
              <a:avLst/>
            </a:prstGeom>
          </p:spPr>
        </p:pic>
        <p:pic>
          <p:nvPicPr>
            <p:cNvPr id="47" name="object 39">
              <a:extLst>
                <a:ext uri="{FF2B5EF4-FFF2-40B4-BE49-F238E27FC236}">
                  <a16:creationId xmlns:a16="http://schemas.microsoft.com/office/drawing/2014/main" id="{7CFF5E93-8B1C-3FFE-C1D7-C49B5DCFC228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87772" y="9343632"/>
              <a:ext cx="80369" cy="81263"/>
            </a:xfrm>
            <a:prstGeom prst="rect">
              <a:avLst/>
            </a:prstGeom>
          </p:spPr>
        </p:pic>
        <p:pic>
          <p:nvPicPr>
            <p:cNvPr id="48" name="object 40">
              <a:extLst>
                <a:ext uri="{FF2B5EF4-FFF2-40B4-BE49-F238E27FC236}">
                  <a16:creationId xmlns:a16="http://schemas.microsoft.com/office/drawing/2014/main" id="{EA181EE4-A1B8-B1E0-9E1D-E9BDC4DB65CB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38832" y="9163708"/>
              <a:ext cx="921824" cy="288994"/>
            </a:xfrm>
            <a:prstGeom prst="rect">
              <a:avLst/>
            </a:prstGeom>
          </p:spPr>
        </p:pic>
        <p:pic>
          <p:nvPicPr>
            <p:cNvPr id="49" name="object 41">
              <a:extLst>
                <a:ext uri="{FF2B5EF4-FFF2-40B4-BE49-F238E27FC236}">
                  <a16:creationId xmlns:a16="http://schemas.microsoft.com/office/drawing/2014/main" id="{1579FD2F-7803-B9A3-A5F7-0595DF4899BA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41069" y="8130146"/>
              <a:ext cx="110658" cy="99917"/>
            </a:xfrm>
            <a:prstGeom prst="rect">
              <a:avLst/>
            </a:prstGeom>
          </p:spPr>
        </p:pic>
        <p:pic>
          <p:nvPicPr>
            <p:cNvPr id="50" name="object 42">
              <a:extLst>
                <a:ext uri="{FF2B5EF4-FFF2-40B4-BE49-F238E27FC236}">
                  <a16:creationId xmlns:a16="http://schemas.microsoft.com/office/drawing/2014/main" id="{E57B58BB-D42C-9582-4C9A-29DE4691BC19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341069" y="8815619"/>
              <a:ext cx="110658" cy="99908"/>
            </a:xfrm>
            <a:prstGeom prst="rect">
              <a:avLst/>
            </a:prstGeom>
          </p:spPr>
        </p:pic>
        <p:pic>
          <p:nvPicPr>
            <p:cNvPr id="51" name="object 43">
              <a:extLst>
                <a:ext uri="{FF2B5EF4-FFF2-40B4-BE49-F238E27FC236}">
                  <a16:creationId xmlns:a16="http://schemas.microsoft.com/office/drawing/2014/main" id="{D9A45B8A-6926-8653-FE89-77BE172DDC32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69637" y="8176200"/>
              <a:ext cx="110667" cy="99915"/>
            </a:xfrm>
            <a:prstGeom prst="rect">
              <a:avLst/>
            </a:prstGeom>
          </p:spPr>
        </p:pic>
        <p:pic>
          <p:nvPicPr>
            <p:cNvPr id="52" name="object 44">
              <a:extLst>
                <a:ext uri="{FF2B5EF4-FFF2-40B4-BE49-F238E27FC236}">
                  <a16:creationId xmlns:a16="http://schemas.microsoft.com/office/drawing/2014/main" id="{D525A0CE-4B8D-AAA0-BCB0-892B2279114E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12754" y="8176200"/>
              <a:ext cx="110673" cy="99915"/>
            </a:xfrm>
            <a:prstGeom prst="rect">
              <a:avLst/>
            </a:prstGeom>
          </p:spPr>
        </p:pic>
        <p:pic>
          <p:nvPicPr>
            <p:cNvPr id="53" name="object 45">
              <a:extLst>
                <a:ext uri="{FF2B5EF4-FFF2-40B4-BE49-F238E27FC236}">
                  <a16:creationId xmlns:a16="http://schemas.microsoft.com/office/drawing/2014/main" id="{B0DFAAB3-9C56-F31F-A705-D0B49B8224B0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69637" y="8769378"/>
              <a:ext cx="110658" cy="99917"/>
            </a:xfrm>
            <a:prstGeom prst="rect">
              <a:avLst/>
            </a:prstGeom>
          </p:spPr>
        </p:pic>
        <p:pic>
          <p:nvPicPr>
            <p:cNvPr id="54" name="object 46">
              <a:extLst>
                <a:ext uri="{FF2B5EF4-FFF2-40B4-BE49-F238E27FC236}">
                  <a16:creationId xmlns:a16="http://schemas.microsoft.com/office/drawing/2014/main" id="{C2EC3494-9641-ADB2-6DAC-6568ADE450D9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44075" y="8644266"/>
              <a:ext cx="110658" cy="99887"/>
            </a:xfrm>
            <a:prstGeom prst="rect">
              <a:avLst/>
            </a:prstGeom>
          </p:spPr>
        </p:pic>
        <p:pic>
          <p:nvPicPr>
            <p:cNvPr id="55" name="object 47">
              <a:extLst>
                <a:ext uri="{FF2B5EF4-FFF2-40B4-BE49-F238E27FC236}">
                  <a16:creationId xmlns:a16="http://schemas.microsoft.com/office/drawing/2014/main" id="{4F6C4A13-A1FF-D095-BA9C-872D8C839D5C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638601" y="8644266"/>
              <a:ext cx="110658" cy="99887"/>
            </a:xfrm>
            <a:prstGeom prst="rect">
              <a:avLst/>
            </a:prstGeom>
          </p:spPr>
        </p:pic>
        <p:pic>
          <p:nvPicPr>
            <p:cNvPr id="56" name="object 48">
              <a:extLst>
                <a:ext uri="{FF2B5EF4-FFF2-40B4-BE49-F238E27FC236}">
                  <a16:creationId xmlns:a16="http://schemas.microsoft.com/office/drawing/2014/main" id="{00E7C04D-CE4A-D88C-3583-A1903648458B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44075" y="8301351"/>
              <a:ext cx="110667" cy="99910"/>
            </a:xfrm>
            <a:prstGeom prst="rect">
              <a:avLst/>
            </a:prstGeom>
          </p:spPr>
        </p:pic>
        <p:pic>
          <p:nvPicPr>
            <p:cNvPr id="58" name="object 49">
              <a:extLst>
                <a:ext uri="{FF2B5EF4-FFF2-40B4-BE49-F238E27FC236}">
                  <a16:creationId xmlns:a16="http://schemas.microsoft.com/office/drawing/2014/main" id="{DBF322B7-16B8-D762-C93A-DE0F451279F8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97352" y="8472740"/>
              <a:ext cx="110664" cy="99923"/>
            </a:xfrm>
            <a:prstGeom prst="rect">
              <a:avLst/>
            </a:prstGeom>
          </p:spPr>
        </p:pic>
        <p:pic>
          <p:nvPicPr>
            <p:cNvPr id="59" name="object 50">
              <a:extLst>
                <a:ext uri="{FF2B5EF4-FFF2-40B4-BE49-F238E27FC236}">
                  <a16:creationId xmlns:a16="http://schemas.microsoft.com/office/drawing/2014/main" id="{D007D03F-EED1-7BCF-D3F2-9C328F1FFA47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84522" y="8472740"/>
              <a:ext cx="110670" cy="99908"/>
            </a:xfrm>
            <a:prstGeom prst="rect">
              <a:avLst/>
            </a:prstGeom>
          </p:spPr>
        </p:pic>
        <p:pic>
          <p:nvPicPr>
            <p:cNvPr id="60" name="object 51">
              <a:extLst>
                <a:ext uri="{FF2B5EF4-FFF2-40B4-BE49-F238E27FC236}">
                  <a16:creationId xmlns:a16="http://schemas.microsoft.com/office/drawing/2014/main" id="{57136B1D-A18B-1BDB-DB40-AF6B0B42C86C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38601" y="8301351"/>
              <a:ext cx="110667" cy="99910"/>
            </a:xfrm>
            <a:prstGeom prst="rect">
              <a:avLst/>
            </a:prstGeom>
          </p:spPr>
        </p:pic>
        <p:pic>
          <p:nvPicPr>
            <p:cNvPr id="61" name="object 52">
              <a:extLst>
                <a:ext uri="{FF2B5EF4-FFF2-40B4-BE49-F238E27FC236}">
                  <a16:creationId xmlns:a16="http://schemas.microsoft.com/office/drawing/2014/main" id="{E7EFEF8E-C4B7-5CB3-F5BB-4F0B90A73EFE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12754" y="8769378"/>
              <a:ext cx="110664" cy="99917"/>
            </a:xfrm>
            <a:prstGeom prst="rect">
              <a:avLst/>
            </a:prstGeom>
          </p:spPr>
        </p:pic>
        <p:pic>
          <p:nvPicPr>
            <p:cNvPr id="62" name="object 53">
              <a:extLst>
                <a:ext uri="{FF2B5EF4-FFF2-40B4-BE49-F238E27FC236}">
                  <a16:creationId xmlns:a16="http://schemas.microsoft.com/office/drawing/2014/main" id="{6F3AC7ED-F7B1-6CDA-1317-B84DD475D6F1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130674" y="7999164"/>
              <a:ext cx="1004195" cy="1264793"/>
            </a:xfrm>
            <a:prstGeom prst="rect">
              <a:avLst/>
            </a:prstGeom>
          </p:spPr>
        </p:pic>
      </p:grpSp>
      <p:cxnSp>
        <p:nvCxnSpPr>
          <p:cNvPr id="3072" name="Connecteur droit 3071">
            <a:extLst>
              <a:ext uri="{FF2B5EF4-FFF2-40B4-BE49-F238E27FC236}">
                <a16:creationId xmlns:a16="http://schemas.microsoft.com/office/drawing/2014/main" id="{374F0F4F-5E3E-BBEA-B834-AEF51A4B6782}"/>
              </a:ext>
            </a:extLst>
          </p:cNvPr>
          <p:cNvCxnSpPr>
            <a:cxnSpLocks/>
          </p:cNvCxnSpPr>
          <p:nvPr/>
        </p:nvCxnSpPr>
        <p:spPr>
          <a:xfrm>
            <a:off x="-1676400" y="8267700"/>
            <a:ext cx="20878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68AE9A22-92DD-BD58-3F99-E02A72A6F367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0" y="8665688"/>
            <a:ext cx="4498277" cy="10911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5158B0-C4E9-79D1-F05A-68DCEF79EB07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8730081"/>
            <a:ext cx="2574560" cy="94748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75475AF-CBAA-EDA7-562C-59C52E0C8A9B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8452737"/>
            <a:ext cx="1346058" cy="171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16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5">
            <a:extLst>
              <a:ext uri="{FF2B5EF4-FFF2-40B4-BE49-F238E27FC236}">
                <a16:creationId xmlns:a16="http://schemas.microsoft.com/office/drawing/2014/main" id="{A3233744-96F9-AC8C-F605-FBA91243B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53" y="810071"/>
            <a:ext cx="121402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800" b="1" dirty="0">
                <a:solidFill>
                  <a:srgbClr val="2F5496"/>
                </a:solidFill>
                <a:latin typeface="Gill Sans MT" panose="020B0502020104020203" pitchFamily="34" charset="0"/>
              </a:rPr>
              <a:t>Programme de l’après-midi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C24EFF-2A9C-76B6-9BA6-D2B93C84436B}"/>
              </a:ext>
            </a:extLst>
          </p:cNvPr>
          <p:cNvSpPr txBox="1"/>
          <p:nvPr/>
        </p:nvSpPr>
        <p:spPr>
          <a:xfrm>
            <a:off x="585153" y="3044399"/>
            <a:ext cx="99060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F5496"/>
                </a:solidFill>
                <a:latin typeface="Gill Sans MT" panose="020B0502020104020203" pitchFamily="34" charset="0"/>
              </a:rPr>
              <a:t>13h45 : Départ pour la visite de terrain le long des torrents du </a:t>
            </a:r>
            <a:r>
              <a:rPr lang="fr-FR" sz="3200" b="1" dirty="0" err="1">
                <a:solidFill>
                  <a:srgbClr val="2F5496"/>
                </a:solidFill>
                <a:latin typeface="Gill Sans MT" panose="020B0502020104020203" pitchFamily="34" charset="0"/>
              </a:rPr>
              <a:t>Cristillan</a:t>
            </a:r>
            <a:r>
              <a:rPr lang="fr-FR" sz="3200" b="1" dirty="0">
                <a:solidFill>
                  <a:srgbClr val="2F5496"/>
                </a:solidFill>
                <a:latin typeface="Gill Sans MT" panose="020B0502020104020203" pitchFamily="34" charset="0"/>
              </a:rPr>
              <a:t> et des Aiguillettes. </a:t>
            </a:r>
          </a:p>
          <a:p>
            <a:endParaRPr lang="fr-FR" sz="3200" b="1" dirty="0">
              <a:solidFill>
                <a:srgbClr val="2F5496"/>
              </a:solidFill>
              <a:latin typeface="Gill Sans MT" panose="020B0502020104020203" pitchFamily="34" charset="0"/>
            </a:endParaRPr>
          </a:p>
          <a:p>
            <a:r>
              <a:rPr lang="fr-FR" sz="3200" b="1" dirty="0">
                <a:solidFill>
                  <a:srgbClr val="2F5496"/>
                </a:solidFill>
                <a:latin typeface="Gill Sans MT" panose="020B0502020104020203" pitchFamily="34" charset="0"/>
              </a:rPr>
              <a:t>Les aléas naturels spécifiques à la montagne (chutes de rochers, crues torrentielles, glissements de terrain) et les systèmes de protection associés </a:t>
            </a:r>
          </a:p>
          <a:p>
            <a:br>
              <a:rPr lang="fr-FR" sz="3600" b="1" dirty="0">
                <a:solidFill>
                  <a:srgbClr val="2F5496"/>
                </a:solidFill>
                <a:latin typeface="Gill Sans MT" panose="020B0502020104020203" pitchFamily="34" charset="0"/>
              </a:rPr>
            </a:br>
            <a:r>
              <a:rPr lang="fr-FR" sz="2400" b="1" i="1" dirty="0">
                <a:solidFill>
                  <a:srgbClr val="7030A0"/>
                </a:solidFill>
                <a:latin typeface="Arial" panose="020B0604020202020204" pitchFamily="34" charset="0"/>
              </a:rPr>
              <a:t>Olivier DECOMBAS</a:t>
            </a:r>
            <a:r>
              <a:rPr lang="fr-FR" sz="1800" dirty="0"/>
              <a:t>, </a:t>
            </a:r>
            <a:r>
              <a:rPr lang="fr-FR" sz="2400" i="1" dirty="0">
                <a:solidFill>
                  <a:srgbClr val="7030A0"/>
                </a:solidFill>
                <a:latin typeface="Arial" panose="020B0604020202020204" pitchFamily="34" charset="0"/>
              </a:rPr>
              <a:t>Responsable du secteur Argentière-Guillestrois- Queyras, service ONF RTM des Hautes-Alpes</a:t>
            </a:r>
            <a:r>
              <a:rPr lang="fr-FR" sz="1800" dirty="0"/>
              <a:t> </a:t>
            </a:r>
          </a:p>
          <a:p>
            <a:endParaRPr lang="fr-FR" sz="1800" dirty="0"/>
          </a:p>
          <a:p>
            <a:pPr>
              <a:buNone/>
            </a:pPr>
            <a:r>
              <a:rPr lang="fr-FR" sz="2400" b="1" i="1" dirty="0">
                <a:solidFill>
                  <a:srgbClr val="7030A0"/>
                </a:solidFill>
                <a:latin typeface="Arial" panose="020B0604020202020204" pitchFamily="34" charset="0"/>
              </a:rPr>
              <a:t>Marie DEVEVEY</a:t>
            </a:r>
            <a:r>
              <a:rPr lang="fr-FR" sz="2400" i="1" dirty="0">
                <a:solidFill>
                  <a:srgbClr val="7030A0"/>
                </a:solidFill>
                <a:latin typeface="Arial" panose="020B0604020202020204" pitchFamily="34" charset="0"/>
              </a:rPr>
              <a:t>, Service GEMAPI de la Communauté de Communes du Guillestrois Queyras</a:t>
            </a:r>
          </a:p>
          <a:p>
            <a:pPr>
              <a:buNone/>
            </a:pPr>
            <a:endParaRPr lang="fr-FR" sz="1000" i="1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>
              <a:buNone/>
            </a:pPr>
            <a:endParaRPr lang="fr-FR" sz="1000" i="1" dirty="0"/>
          </a:p>
          <a:p>
            <a:pPr>
              <a:buNone/>
            </a:pPr>
            <a:r>
              <a:rPr lang="fr-FR" sz="3200" b="1" dirty="0">
                <a:solidFill>
                  <a:srgbClr val="2F5496"/>
                </a:solidFill>
                <a:latin typeface="Gill Sans MT" panose="020B0502020104020203" pitchFamily="34" charset="0"/>
              </a:rPr>
              <a:t>17h00 : Fin de la journée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D22046-F9FB-7E6A-B10D-9AB976A94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600" y="3256266"/>
            <a:ext cx="6981801" cy="529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13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95622-EB03-DE5D-7068-BB5E01F39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C0DE60-C84E-1909-E749-F3A38ACC2B88}"/>
              </a:ext>
            </a:extLst>
          </p:cNvPr>
          <p:cNvSpPr/>
          <p:nvPr/>
        </p:nvSpPr>
        <p:spPr>
          <a:xfrm>
            <a:off x="0" y="1874354"/>
            <a:ext cx="18288000" cy="59754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3082" name="Picture 2" descr="C:\Users\Vincent\LOGO\logo_parn_2012.tif">
            <a:extLst>
              <a:ext uri="{FF2B5EF4-FFF2-40B4-BE49-F238E27FC236}">
                <a16:creationId xmlns:a16="http://schemas.microsoft.com/office/drawing/2014/main" id="{2C328EA8-ADDE-700A-C231-6ED12D2E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7220"/>
            <a:ext cx="5361526" cy="77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AutoShape 15">
            <a:extLst>
              <a:ext uri="{FF2B5EF4-FFF2-40B4-BE49-F238E27FC236}">
                <a16:creationId xmlns:a16="http://schemas.microsoft.com/office/drawing/2014/main" id="{B8F142E5-BC32-642B-25ED-24C4A8E625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700">
              <a:latin typeface="Arial" panose="020B0604020202020204" pitchFamily="34" charset="0"/>
            </a:endParaRPr>
          </a:p>
        </p:txBody>
      </p:sp>
      <p:sp>
        <p:nvSpPr>
          <p:cNvPr id="3086" name="AutoShape 17">
            <a:extLst>
              <a:ext uri="{FF2B5EF4-FFF2-40B4-BE49-F238E27FC236}">
                <a16:creationId xmlns:a16="http://schemas.microsoft.com/office/drawing/2014/main" id="{01DAF6DD-771C-31DC-DE91-EF9DEC255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700">
              <a:latin typeface="Arial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8BBB066-B9EF-AFF0-17EE-249C0B8F8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627615"/>
            <a:ext cx="18288000" cy="4447371"/>
          </a:xfrm>
        </p:spPr>
        <p:txBody>
          <a:bodyPr/>
          <a:lstStyle/>
          <a:p>
            <a:pPr algn="ctr" eaLnBrk="1" hangingPunct="1"/>
            <a:r>
              <a:rPr lang="fr-FR" altLang="fr-FR" sz="2000" b="1" dirty="0"/>
              <a:t> </a:t>
            </a:r>
            <a:br>
              <a:rPr lang="fr-FR" altLang="fr-FR" sz="2000" b="1" dirty="0"/>
            </a:br>
            <a:b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RESSOURCES DOCUMENTAIRES </a:t>
            </a:r>
            <a:b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SUR LES RISQUES NATURELS</a:t>
            </a:r>
            <a:b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br>
              <a:rPr lang="fr-FR" altLang="fr-FR" sz="2500" i="1" dirty="0">
                <a:solidFill>
                  <a:schemeClr val="tx1"/>
                </a:solidFill>
                <a:latin typeface="+mj-lt"/>
              </a:rPr>
            </a:br>
            <a:endParaRPr lang="fr-FR" altLang="fr-FR" sz="24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0AD3FFF7-452B-1D2B-5876-828C48B603A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35109" y="-17592"/>
            <a:ext cx="3100906" cy="2003522"/>
          </a:xfrm>
          <a:prstGeom prst="rect">
            <a:avLst/>
          </a:prstGeom>
        </p:spPr>
      </p:pic>
      <p:pic>
        <p:nvPicPr>
          <p:cNvPr id="9" name="Image 8" descr="Une image contenant Graphique, Police, graphisme, logo&#10;&#10;Le contenu généré par l’IA peut être incorrect.">
            <a:extLst>
              <a:ext uri="{FF2B5EF4-FFF2-40B4-BE49-F238E27FC236}">
                <a16:creationId xmlns:a16="http://schemas.microsoft.com/office/drawing/2014/main" id="{22313539-E940-039F-6462-41C75CA43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373" y="584086"/>
            <a:ext cx="2974854" cy="1085090"/>
          </a:xfrm>
          <a:prstGeom prst="rect">
            <a:avLst/>
          </a:prstGeom>
        </p:spPr>
      </p:pic>
      <p:grpSp>
        <p:nvGrpSpPr>
          <p:cNvPr id="57" name="Groupe 56">
            <a:extLst>
              <a:ext uri="{FF2B5EF4-FFF2-40B4-BE49-F238E27FC236}">
                <a16:creationId xmlns:a16="http://schemas.microsoft.com/office/drawing/2014/main" id="{B14871EC-60F8-6C0E-CAAF-18E6861020FB}"/>
              </a:ext>
            </a:extLst>
          </p:cNvPr>
          <p:cNvGrpSpPr/>
          <p:nvPr/>
        </p:nvGrpSpPr>
        <p:grpSpPr>
          <a:xfrm>
            <a:off x="529926" y="8596964"/>
            <a:ext cx="7313289" cy="1511713"/>
            <a:chOff x="609600" y="7940989"/>
            <a:chExt cx="7313289" cy="1511713"/>
          </a:xfrm>
        </p:grpSpPr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2623EACF-D6BC-DCF4-3C27-4A29F40B9BD6}"/>
                </a:ext>
              </a:extLst>
            </p:cNvPr>
            <p:cNvSpPr/>
            <p:nvPr/>
          </p:nvSpPr>
          <p:spPr>
            <a:xfrm>
              <a:off x="6226784" y="8373567"/>
              <a:ext cx="165100" cy="259079"/>
            </a:xfrm>
            <a:custGeom>
              <a:avLst/>
              <a:gdLst/>
              <a:ahLst/>
              <a:cxnLst/>
              <a:rect l="l" t="t" r="r" b="b"/>
              <a:pathLst>
                <a:path w="165100" h="259079">
                  <a:moveTo>
                    <a:pt x="164579" y="213144"/>
                  </a:moveTo>
                  <a:lnTo>
                    <a:pt x="58877" y="213144"/>
                  </a:lnTo>
                  <a:lnTo>
                    <a:pt x="58877" y="0"/>
                  </a:lnTo>
                  <a:lnTo>
                    <a:pt x="0" y="0"/>
                  </a:lnTo>
                  <a:lnTo>
                    <a:pt x="0" y="213144"/>
                  </a:lnTo>
                  <a:lnTo>
                    <a:pt x="0" y="258826"/>
                  </a:lnTo>
                  <a:lnTo>
                    <a:pt x="164579" y="258826"/>
                  </a:lnTo>
                  <a:lnTo>
                    <a:pt x="164579" y="213144"/>
                  </a:lnTo>
                  <a:close/>
                </a:path>
              </a:pathLst>
            </a:custGeom>
            <a:solidFill>
              <a:srgbClr val="343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53FFF099-A33A-14B3-C7E6-18A914048C4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20560" y="8438495"/>
              <a:ext cx="172199" cy="197982"/>
            </a:xfrm>
            <a:prstGeom prst="rect">
              <a:avLst/>
            </a:prstGeom>
          </p:spPr>
        </p:pic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B52243C4-3388-AB6B-A615-072C6A468B3F}"/>
                </a:ext>
              </a:extLst>
            </p:cNvPr>
            <p:cNvSpPr/>
            <p:nvPr/>
          </p:nvSpPr>
          <p:spPr>
            <a:xfrm>
              <a:off x="6225835" y="8737618"/>
              <a:ext cx="100330" cy="118745"/>
            </a:xfrm>
            <a:custGeom>
              <a:avLst/>
              <a:gdLst/>
              <a:ahLst/>
              <a:cxnLst/>
              <a:rect l="l" t="t" r="r" b="b"/>
              <a:pathLst>
                <a:path w="100329" h="118745">
                  <a:moveTo>
                    <a:pt x="13622" y="118722"/>
                  </a:moveTo>
                  <a:lnTo>
                    <a:pt x="0" y="118722"/>
                  </a:lnTo>
                  <a:lnTo>
                    <a:pt x="40909" y="0"/>
                  </a:lnTo>
                  <a:lnTo>
                    <a:pt x="59869" y="0"/>
                  </a:lnTo>
                  <a:lnTo>
                    <a:pt x="63921" y="11945"/>
                  </a:lnTo>
                  <a:lnTo>
                    <a:pt x="49727" y="11945"/>
                  </a:lnTo>
                  <a:lnTo>
                    <a:pt x="29101" y="73054"/>
                  </a:lnTo>
                  <a:lnTo>
                    <a:pt x="84648" y="73054"/>
                  </a:lnTo>
                  <a:lnTo>
                    <a:pt x="88534" y="84512"/>
                  </a:lnTo>
                  <a:lnTo>
                    <a:pt x="25109" y="84512"/>
                  </a:lnTo>
                  <a:lnTo>
                    <a:pt x="13622" y="118722"/>
                  </a:lnTo>
                  <a:close/>
                </a:path>
                <a:path w="100329" h="118745">
                  <a:moveTo>
                    <a:pt x="84648" y="73054"/>
                  </a:moveTo>
                  <a:lnTo>
                    <a:pt x="70374" y="73054"/>
                  </a:lnTo>
                  <a:lnTo>
                    <a:pt x="49727" y="11945"/>
                  </a:lnTo>
                  <a:lnTo>
                    <a:pt x="63921" y="11945"/>
                  </a:lnTo>
                  <a:lnTo>
                    <a:pt x="84648" y="73054"/>
                  </a:lnTo>
                  <a:close/>
                </a:path>
                <a:path w="100329" h="118745">
                  <a:moveTo>
                    <a:pt x="100138" y="118722"/>
                  </a:moveTo>
                  <a:lnTo>
                    <a:pt x="85811" y="118722"/>
                  </a:lnTo>
                  <a:lnTo>
                    <a:pt x="74196" y="84512"/>
                  </a:lnTo>
                  <a:lnTo>
                    <a:pt x="88534" y="84512"/>
                  </a:lnTo>
                  <a:lnTo>
                    <a:pt x="100138" y="118722"/>
                  </a:lnTo>
                  <a:close/>
                </a:path>
              </a:pathLst>
            </a:custGeom>
            <a:solidFill>
              <a:srgbClr val="343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8">
              <a:extLst>
                <a:ext uri="{FF2B5EF4-FFF2-40B4-BE49-F238E27FC236}">
                  <a16:creationId xmlns:a16="http://schemas.microsoft.com/office/drawing/2014/main" id="{7F582086-114A-CA80-92DC-7BDD47A858E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16662" y="8359449"/>
              <a:ext cx="1206227" cy="527096"/>
            </a:xfrm>
            <a:prstGeom prst="rect">
              <a:avLst/>
            </a:prstGeom>
          </p:spPr>
        </p:pic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C609A1BB-714C-01FA-F327-F10B4353BC3E}"/>
                </a:ext>
              </a:extLst>
            </p:cNvPr>
            <p:cNvSpPr/>
            <p:nvPr/>
          </p:nvSpPr>
          <p:spPr>
            <a:xfrm>
              <a:off x="6336512" y="8768005"/>
              <a:ext cx="588010" cy="120650"/>
            </a:xfrm>
            <a:custGeom>
              <a:avLst/>
              <a:gdLst/>
              <a:ahLst/>
              <a:cxnLst/>
              <a:rect l="l" t="t" r="r" b="b"/>
              <a:pathLst>
                <a:path w="588009" h="120650">
                  <a:moveTo>
                    <a:pt x="71704" y="1498"/>
                  </a:moveTo>
                  <a:lnTo>
                    <a:pt x="57912" y="1498"/>
                  </a:lnTo>
                  <a:lnTo>
                    <a:pt x="57912" y="54127"/>
                  </a:lnTo>
                  <a:lnTo>
                    <a:pt x="55892" y="64414"/>
                  </a:lnTo>
                  <a:lnTo>
                    <a:pt x="50546" y="71843"/>
                  </a:lnTo>
                  <a:lnTo>
                    <a:pt x="42887" y="76339"/>
                  </a:lnTo>
                  <a:lnTo>
                    <a:pt x="33947" y="77851"/>
                  </a:lnTo>
                  <a:lnTo>
                    <a:pt x="25044" y="76555"/>
                  </a:lnTo>
                  <a:lnTo>
                    <a:pt x="18757" y="72555"/>
                  </a:lnTo>
                  <a:lnTo>
                    <a:pt x="15036" y="65684"/>
                  </a:lnTo>
                  <a:lnTo>
                    <a:pt x="13817" y="55791"/>
                  </a:lnTo>
                  <a:lnTo>
                    <a:pt x="13817" y="1498"/>
                  </a:lnTo>
                  <a:lnTo>
                    <a:pt x="0" y="1498"/>
                  </a:lnTo>
                  <a:lnTo>
                    <a:pt x="0" y="56451"/>
                  </a:lnTo>
                  <a:lnTo>
                    <a:pt x="2298" y="71755"/>
                  </a:lnTo>
                  <a:lnTo>
                    <a:pt x="8648" y="82105"/>
                  </a:lnTo>
                  <a:lnTo>
                    <a:pt x="18237" y="87972"/>
                  </a:lnTo>
                  <a:lnTo>
                    <a:pt x="30276" y="89814"/>
                  </a:lnTo>
                  <a:lnTo>
                    <a:pt x="39928" y="88582"/>
                  </a:lnTo>
                  <a:lnTo>
                    <a:pt x="47828" y="85242"/>
                  </a:lnTo>
                  <a:lnTo>
                    <a:pt x="53873" y="80378"/>
                  </a:lnTo>
                  <a:lnTo>
                    <a:pt x="57912" y="74549"/>
                  </a:lnTo>
                  <a:lnTo>
                    <a:pt x="57912" y="88328"/>
                  </a:lnTo>
                  <a:lnTo>
                    <a:pt x="71704" y="88328"/>
                  </a:lnTo>
                  <a:lnTo>
                    <a:pt x="71704" y="1498"/>
                  </a:lnTo>
                  <a:close/>
                </a:path>
                <a:path w="588009" h="120650">
                  <a:moveTo>
                    <a:pt x="165112" y="1498"/>
                  </a:moveTo>
                  <a:lnTo>
                    <a:pt x="150825" y="1498"/>
                  </a:lnTo>
                  <a:lnTo>
                    <a:pt x="125374" y="74383"/>
                  </a:lnTo>
                  <a:lnTo>
                    <a:pt x="99580" y="1498"/>
                  </a:lnTo>
                  <a:lnTo>
                    <a:pt x="84620" y="1498"/>
                  </a:lnTo>
                  <a:lnTo>
                    <a:pt x="116217" y="88328"/>
                  </a:lnTo>
                  <a:lnTo>
                    <a:pt x="133832" y="88328"/>
                  </a:lnTo>
                  <a:lnTo>
                    <a:pt x="138861" y="74383"/>
                  </a:lnTo>
                  <a:lnTo>
                    <a:pt x="165112" y="1498"/>
                  </a:lnTo>
                  <a:close/>
                </a:path>
                <a:path w="588009" h="120650">
                  <a:moveTo>
                    <a:pt x="249021" y="43180"/>
                  </a:moveTo>
                  <a:lnTo>
                    <a:pt x="234911" y="8674"/>
                  </a:lnTo>
                  <a:lnTo>
                    <a:pt x="234911" y="36525"/>
                  </a:lnTo>
                  <a:lnTo>
                    <a:pt x="184010" y="36525"/>
                  </a:lnTo>
                  <a:lnTo>
                    <a:pt x="187045" y="26098"/>
                  </a:lnTo>
                  <a:lnTo>
                    <a:pt x="192532" y="18199"/>
                  </a:lnTo>
                  <a:lnTo>
                    <a:pt x="200253" y="13208"/>
                  </a:lnTo>
                  <a:lnTo>
                    <a:pt x="209956" y="11455"/>
                  </a:lnTo>
                  <a:lnTo>
                    <a:pt x="219710" y="12852"/>
                  </a:lnTo>
                  <a:lnTo>
                    <a:pt x="227304" y="17272"/>
                  </a:lnTo>
                  <a:lnTo>
                    <a:pt x="232473" y="25044"/>
                  </a:lnTo>
                  <a:lnTo>
                    <a:pt x="234911" y="36525"/>
                  </a:lnTo>
                  <a:lnTo>
                    <a:pt x="234911" y="8674"/>
                  </a:lnTo>
                  <a:lnTo>
                    <a:pt x="224574" y="2400"/>
                  </a:lnTo>
                  <a:lnTo>
                    <a:pt x="209969" y="25"/>
                  </a:lnTo>
                  <a:lnTo>
                    <a:pt x="193497" y="3276"/>
                  </a:lnTo>
                  <a:lnTo>
                    <a:pt x="180606" y="12420"/>
                  </a:lnTo>
                  <a:lnTo>
                    <a:pt x="172212" y="26479"/>
                  </a:lnTo>
                  <a:lnTo>
                    <a:pt x="169214" y="44488"/>
                  </a:lnTo>
                  <a:lnTo>
                    <a:pt x="169214" y="45821"/>
                  </a:lnTo>
                  <a:lnTo>
                    <a:pt x="172326" y="63969"/>
                  </a:lnTo>
                  <a:lnTo>
                    <a:pt x="181013" y="77851"/>
                  </a:lnTo>
                  <a:lnTo>
                    <a:pt x="194322" y="86702"/>
                  </a:lnTo>
                  <a:lnTo>
                    <a:pt x="211302" y="89827"/>
                  </a:lnTo>
                  <a:lnTo>
                    <a:pt x="224942" y="88125"/>
                  </a:lnTo>
                  <a:lnTo>
                    <a:pt x="236067" y="83083"/>
                  </a:lnTo>
                  <a:lnTo>
                    <a:pt x="240614" y="78359"/>
                  </a:lnTo>
                  <a:lnTo>
                    <a:pt x="244081" y="74764"/>
                  </a:lnTo>
                  <a:lnTo>
                    <a:pt x="244132" y="74612"/>
                  </a:lnTo>
                  <a:lnTo>
                    <a:pt x="248386" y="63258"/>
                  </a:lnTo>
                  <a:lnTo>
                    <a:pt x="234569" y="63258"/>
                  </a:lnTo>
                  <a:lnTo>
                    <a:pt x="232079" y="69900"/>
                  </a:lnTo>
                  <a:lnTo>
                    <a:pt x="227380" y="74612"/>
                  </a:lnTo>
                  <a:lnTo>
                    <a:pt x="220497" y="77431"/>
                  </a:lnTo>
                  <a:lnTo>
                    <a:pt x="211467" y="78359"/>
                  </a:lnTo>
                  <a:lnTo>
                    <a:pt x="199669" y="76339"/>
                  </a:lnTo>
                  <a:lnTo>
                    <a:pt x="191058" y="70421"/>
                  </a:lnTo>
                  <a:lnTo>
                    <a:pt x="185648" y="60782"/>
                  </a:lnTo>
                  <a:lnTo>
                    <a:pt x="183502" y="47650"/>
                  </a:lnTo>
                  <a:lnTo>
                    <a:pt x="249021" y="47650"/>
                  </a:lnTo>
                  <a:lnTo>
                    <a:pt x="249021" y="43180"/>
                  </a:lnTo>
                  <a:close/>
                </a:path>
                <a:path w="588009" h="120650">
                  <a:moveTo>
                    <a:pt x="308508" y="0"/>
                  </a:moveTo>
                  <a:lnTo>
                    <a:pt x="298208" y="1511"/>
                  </a:lnTo>
                  <a:lnTo>
                    <a:pt x="290398" y="5067"/>
                  </a:lnTo>
                  <a:lnTo>
                    <a:pt x="284480" y="10375"/>
                  </a:lnTo>
                  <a:lnTo>
                    <a:pt x="279895" y="17106"/>
                  </a:lnTo>
                  <a:lnTo>
                    <a:pt x="279895" y="1498"/>
                  </a:lnTo>
                  <a:lnTo>
                    <a:pt x="266090" y="1498"/>
                  </a:lnTo>
                  <a:lnTo>
                    <a:pt x="266090" y="88328"/>
                  </a:lnTo>
                  <a:lnTo>
                    <a:pt x="279895" y="88328"/>
                  </a:lnTo>
                  <a:lnTo>
                    <a:pt x="279895" y="40678"/>
                  </a:lnTo>
                  <a:lnTo>
                    <a:pt x="281914" y="27432"/>
                  </a:lnTo>
                  <a:lnTo>
                    <a:pt x="287655" y="19100"/>
                  </a:lnTo>
                  <a:lnTo>
                    <a:pt x="296672" y="14630"/>
                  </a:lnTo>
                  <a:lnTo>
                    <a:pt x="308508" y="12954"/>
                  </a:lnTo>
                  <a:lnTo>
                    <a:pt x="308508" y="0"/>
                  </a:lnTo>
                  <a:close/>
                </a:path>
                <a:path w="588009" h="120650">
                  <a:moveTo>
                    <a:pt x="397332" y="1498"/>
                  </a:moveTo>
                  <a:lnTo>
                    <a:pt x="384035" y="1498"/>
                  </a:lnTo>
                  <a:lnTo>
                    <a:pt x="384035" y="42176"/>
                  </a:lnTo>
                  <a:lnTo>
                    <a:pt x="383946" y="43840"/>
                  </a:lnTo>
                  <a:lnTo>
                    <a:pt x="383857" y="44335"/>
                  </a:lnTo>
                  <a:lnTo>
                    <a:pt x="381850" y="56324"/>
                  </a:lnTo>
                  <a:lnTo>
                    <a:pt x="375869" y="65976"/>
                  </a:lnTo>
                  <a:lnTo>
                    <a:pt x="366839" y="71983"/>
                  </a:lnTo>
                  <a:lnTo>
                    <a:pt x="355587" y="74041"/>
                  </a:lnTo>
                  <a:lnTo>
                    <a:pt x="345211" y="71983"/>
                  </a:lnTo>
                  <a:lnTo>
                    <a:pt x="328841" y="42176"/>
                  </a:lnTo>
                  <a:lnTo>
                    <a:pt x="330669" y="29959"/>
                  </a:lnTo>
                  <a:lnTo>
                    <a:pt x="336118" y="20142"/>
                  </a:lnTo>
                  <a:lnTo>
                    <a:pt x="344792" y="13741"/>
                  </a:lnTo>
                  <a:lnTo>
                    <a:pt x="356400" y="11455"/>
                  </a:lnTo>
                  <a:lnTo>
                    <a:pt x="367893" y="13525"/>
                  </a:lnTo>
                  <a:lnTo>
                    <a:pt x="376593" y="19532"/>
                  </a:lnTo>
                  <a:lnTo>
                    <a:pt x="382104" y="29184"/>
                  </a:lnTo>
                  <a:lnTo>
                    <a:pt x="382219" y="29959"/>
                  </a:lnTo>
                  <a:lnTo>
                    <a:pt x="384035" y="42176"/>
                  </a:lnTo>
                  <a:lnTo>
                    <a:pt x="384035" y="1498"/>
                  </a:lnTo>
                  <a:lnTo>
                    <a:pt x="383514" y="1498"/>
                  </a:lnTo>
                  <a:lnTo>
                    <a:pt x="383514" y="15443"/>
                  </a:lnTo>
                  <a:lnTo>
                    <a:pt x="380517" y="11455"/>
                  </a:lnTo>
                  <a:lnTo>
                    <a:pt x="379006" y="9461"/>
                  </a:lnTo>
                  <a:lnTo>
                    <a:pt x="372859" y="4546"/>
                  </a:lnTo>
                  <a:lnTo>
                    <a:pt x="364934" y="1219"/>
                  </a:lnTo>
                  <a:lnTo>
                    <a:pt x="355104" y="0"/>
                  </a:lnTo>
                  <a:lnTo>
                    <a:pt x="338645" y="3429"/>
                  </a:lnTo>
                  <a:lnTo>
                    <a:pt x="325818" y="12738"/>
                  </a:lnTo>
                  <a:lnTo>
                    <a:pt x="317474" y="26479"/>
                  </a:lnTo>
                  <a:lnTo>
                    <a:pt x="314629" y="42506"/>
                  </a:lnTo>
                  <a:lnTo>
                    <a:pt x="314515" y="44335"/>
                  </a:lnTo>
                  <a:lnTo>
                    <a:pt x="317487" y="60858"/>
                  </a:lnTo>
                  <a:lnTo>
                    <a:pt x="325742" y="73888"/>
                  </a:lnTo>
                  <a:lnTo>
                    <a:pt x="338277" y="82435"/>
                  </a:lnTo>
                  <a:lnTo>
                    <a:pt x="354076" y="85509"/>
                  </a:lnTo>
                  <a:lnTo>
                    <a:pt x="363308" y="84124"/>
                  </a:lnTo>
                  <a:lnTo>
                    <a:pt x="371665" y="80454"/>
                  </a:lnTo>
                  <a:lnTo>
                    <a:pt x="378599" y="75209"/>
                  </a:lnTo>
                  <a:lnTo>
                    <a:pt x="379526" y="74041"/>
                  </a:lnTo>
                  <a:lnTo>
                    <a:pt x="383514" y="69075"/>
                  </a:lnTo>
                  <a:lnTo>
                    <a:pt x="367182" y="106857"/>
                  </a:lnTo>
                  <a:lnTo>
                    <a:pt x="355587" y="108419"/>
                  </a:lnTo>
                  <a:lnTo>
                    <a:pt x="345694" y="107467"/>
                  </a:lnTo>
                  <a:lnTo>
                    <a:pt x="338226" y="104609"/>
                  </a:lnTo>
                  <a:lnTo>
                    <a:pt x="333146" y="99885"/>
                  </a:lnTo>
                  <a:lnTo>
                    <a:pt x="330454" y="93319"/>
                  </a:lnTo>
                  <a:lnTo>
                    <a:pt x="316318" y="93319"/>
                  </a:lnTo>
                  <a:lnTo>
                    <a:pt x="319836" y="103657"/>
                  </a:lnTo>
                  <a:lnTo>
                    <a:pt x="327240" y="112153"/>
                  </a:lnTo>
                  <a:lnTo>
                    <a:pt x="339039" y="117906"/>
                  </a:lnTo>
                  <a:lnTo>
                    <a:pt x="355739" y="120027"/>
                  </a:lnTo>
                  <a:lnTo>
                    <a:pt x="372465" y="117716"/>
                  </a:lnTo>
                  <a:lnTo>
                    <a:pt x="385597" y="110731"/>
                  </a:lnTo>
                  <a:lnTo>
                    <a:pt x="387286" y="108419"/>
                  </a:lnTo>
                  <a:lnTo>
                    <a:pt x="394182" y="99021"/>
                  </a:lnTo>
                  <a:lnTo>
                    <a:pt x="397027" y="84124"/>
                  </a:lnTo>
                  <a:lnTo>
                    <a:pt x="397332" y="82435"/>
                  </a:lnTo>
                  <a:lnTo>
                    <a:pt x="397332" y="69075"/>
                  </a:lnTo>
                  <a:lnTo>
                    <a:pt x="397332" y="15443"/>
                  </a:lnTo>
                  <a:lnTo>
                    <a:pt x="397332" y="1498"/>
                  </a:lnTo>
                  <a:close/>
                </a:path>
                <a:path w="588009" h="120650">
                  <a:moveTo>
                    <a:pt x="491858" y="35039"/>
                  </a:moveTo>
                  <a:lnTo>
                    <a:pt x="489597" y="18910"/>
                  </a:lnTo>
                  <a:lnTo>
                    <a:pt x="483285" y="8051"/>
                  </a:lnTo>
                  <a:lnTo>
                    <a:pt x="473608" y="1930"/>
                  </a:lnTo>
                  <a:lnTo>
                    <a:pt x="461238" y="0"/>
                  </a:lnTo>
                  <a:lnTo>
                    <a:pt x="451408" y="1244"/>
                  </a:lnTo>
                  <a:lnTo>
                    <a:pt x="443407" y="4597"/>
                  </a:lnTo>
                  <a:lnTo>
                    <a:pt x="437337" y="9461"/>
                  </a:lnTo>
                  <a:lnTo>
                    <a:pt x="433285" y="15278"/>
                  </a:lnTo>
                  <a:lnTo>
                    <a:pt x="433285" y="1498"/>
                  </a:lnTo>
                  <a:lnTo>
                    <a:pt x="419493" y="1498"/>
                  </a:lnTo>
                  <a:lnTo>
                    <a:pt x="419493" y="88328"/>
                  </a:lnTo>
                  <a:lnTo>
                    <a:pt x="433285" y="88328"/>
                  </a:lnTo>
                  <a:lnTo>
                    <a:pt x="433285" y="35687"/>
                  </a:lnTo>
                  <a:lnTo>
                    <a:pt x="435279" y="25400"/>
                  </a:lnTo>
                  <a:lnTo>
                    <a:pt x="440626" y="17970"/>
                  </a:lnTo>
                  <a:lnTo>
                    <a:pt x="448386" y="13462"/>
                  </a:lnTo>
                  <a:lnTo>
                    <a:pt x="457581" y="11950"/>
                  </a:lnTo>
                  <a:lnTo>
                    <a:pt x="466686" y="13258"/>
                  </a:lnTo>
                  <a:lnTo>
                    <a:pt x="473062" y="17272"/>
                  </a:lnTo>
                  <a:lnTo>
                    <a:pt x="476808" y="24155"/>
                  </a:lnTo>
                  <a:lnTo>
                    <a:pt x="478040" y="34048"/>
                  </a:lnTo>
                  <a:lnTo>
                    <a:pt x="478040" y="88328"/>
                  </a:lnTo>
                  <a:lnTo>
                    <a:pt x="491858" y="88328"/>
                  </a:lnTo>
                  <a:lnTo>
                    <a:pt x="491858" y="35039"/>
                  </a:lnTo>
                  <a:close/>
                </a:path>
                <a:path w="588009" h="120650">
                  <a:moveTo>
                    <a:pt x="587933" y="43180"/>
                  </a:moveTo>
                  <a:lnTo>
                    <a:pt x="573824" y="8674"/>
                  </a:lnTo>
                  <a:lnTo>
                    <a:pt x="573824" y="36525"/>
                  </a:lnTo>
                  <a:lnTo>
                    <a:pt x="522922" y="36525"/>
                  </a:lnTo>
                  <a:lnTo>
                    <a:pt x="525957" y="26098"/>
                  </a:lnTo>
                  <a:lnTo>
                    <a:pt x="531444" y="18199"/>
                  </a:lnTo>
                  <a:lnTo>
                    <a:pt x="539165" y="13208"/>
                  </a:lnTo>
                  <a:lnTo>
                    <a:pt x="548868" y="11455"/>
                  </a:lnTo>
                  <a:lnTo>
                    <a:pt x="558622" y="12852"/>
                  </a:lnTo>
                  <a:lnTo>
                    <a:pt x="566216" y="17272"/>
                  </a:lnTo>
                  <a:lnTo>
                    <a:pt x="571373" y="25044"/>
                  </a:lnTo>
                  <a:lnTo>
                    <a:pt x="573824" y="36525"/>
                  </a:lnTo>
                  <a:lnTo>
                    <a:pt x="573824" y="8674"/>
                  </a:lnTo>
                  <a:lnTo>
                    <a:pt x="563460" y="2400"/>
                  </a:lnTo>
                  <a:lnTo>
                    <a:pt x="548868" y="25"/>
                  </a:lnTo>
                  <a:lnTo>
                    <a:pt x="532384" y="3276"/>
                  </a:lnTo>
                  <a:lnTo>
                    <a:pt x="519493" y="12420"/>
                  </a:lnTo>
                  <a:lnTo>
                    <a:pt x="511098" y="26479"/>
                  </a:lnTo>
                  <a:lnTo>
                    <a:pt x="508101" y="44488"/>
                  </a:lnTo>
                  <a:lnTo>
                    <a:pt x="508101" y="45821"/>
                  </a:lnTo>
                  <a:lnTo>
                    <a:pt x="511213" y="63969"/>
                  </a:lnTo>
                  <a:lnTo>
                    <a:pt x="519912" y="77851"/>
                  </a:lnTo>
                  <a:lnTo>
                    <a:pt x="533234" y="86702"/>
                  </a:lnTo>
                  <a:lnTo>
                    <a:pt x="550202" y="89827"/>
                  </a:lnTo>
                  <a:lnTo>
                    <a:pt x="563854" y="88125"/>
                  </a:lnTo>
                  <a:lnTo>
                    <a:pt x="574979" y="83083"/>
                  </a:lnTo>
                  <a:lnTo>
                    <a:pt x="579526" y="78359"/>
                  </a:lnTo>
                  <a:lnTo>
                    <a:pt x="582993" y="74764"/>
                  </a:lnTo>
                  <a:lnTo>
                    <a:pt x="583044" y="74612"/>
                  </a:lnTo>
                  <a:lnTo>
                    <a:pt x="587298" y="63258"/>
                  </a:lnTo>
                  <a:lnTo>
                    <a:pt x="573481" y="63258"/>
                  </a:lnTo>
                  <a:lnTo>
                    <a:pt x="570992" y="69900"/>
                  </a:lnTo>
                  <a:lnTo>
                    <a:pt x="566280" y="74612"/>
                  </a:lnTo>
                  <a:lnTo>
                    <a:pt x="559409" y="77431"/>
                  </a:lnTo>
                  <a:lnTo>
                    <a:pt x="550379" y="78359"/>
                  </a:lnTo>
                  <a:lnTo>
                    <a:pt x="538581" y="76339"/>
                  </a:lnTo>
                  <a:lnTo>
                    <a:pt x="529958" y="70421"/>
                  </a:lnTo>
                  <a:lnTo>
                    <a:pt x="524560" y="60782"/>
                  </a:lnTo>
                  <a:lnTo>
                    <a:pt x="522427" y="47650"/>
                  </a:lnTo>
                  <a:lnTo>
                    <a:pt x="587933" y="47650"/>
                  </a:lnTo>
                  <a:lnTo>
                    <a:pt x="587933" y="43180"/>
                  </a:lnTo>
                  <a:close/>
                </a:path>
              </a:pathLst>
            </a:custGeom>
            <a:solidFill>
              <a:srgbClr val="343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B90AEEB8-AC1B-1B8F-ADA9-8DF1F373098D}"/>
                </a:ext>
              </a:extLst>
            </p:cNvPr>
            <p:cNvSpPr/>
            <p:nvPr/>
          </p:nvSpPr>
          <p:spPr>
            <a:xfrm>
              <a:off x="5625732" y="8372758"/>
              <a:ext cx="484505" cy="483870"/>
            </a:xfrm>
            <a:custGeom>
              <a:avLst/>
              <a:gdLst/>
              <a:ahLst/>
              <a:cxnLst/>
              <a:rect l="l" t="t" r="r" b="b"/>
              <a:pathLst>
                <a:path w="484504" h="483870">
                  <a:moveTo>
                    <a:pt x="242189" y="483414"/>
                  </a:moveTo>
                  <a:lnTo>
                    <a:pt x="193376" y="478503"/>
                  </a:lnTo>
                  <a:lnTo>
                    <a:pt x="147914" y="464419"/>
                  </a:lnTo>
                  <a:lnTo>
                    <a:pt x="106774" y="442134"/>
                  </a:lnTo>
                  <a:lnTo>
                    <a:pt x="70932" y="412619"/>
                  </a:lnTo>
                  <a:lnTo>
                    <a:pt x="41359" y="376847"/>
                  </a:lnTo>
                  <a:lnTo>
                    <a:pt x="19031" y="335789"/>
                  </a:lnTo>
                  <a:lnTo>
                    <a:pt x="4920" y="290419"/>
                  </a:lnTo>
                  <a:lnTo>
                    <a:pt x="0" y="241707"/>
                  </a:lnTo>
                  <a:lnTo>
                    <a:pt x="4920" y="192995"/>
                  </a:lnTo>
                  <a:lnTo>
                    <a:pt x="19031" y="147624"/>
                  </a:lnTo>
                  <a:lnTo>
                    <a:pt x="41359" y="106566"/>
                  </a:lnTo>
                  <a:lnTo>
                    <a:pt x="70932" y="70794"/>
                  </a:lnTo>
                  <a:lnTo>
                    <a:pt x="106774" y="41280"/>
                  </a:lnTo>
                  <a:lnTo>
                    <a:pt x="147914" y="18994"/>
                  </a:lnTo>
                  <a:lnTo>
                    <a:pt x="193376" y="4910"/>
                  </a:lnTo>
                  <a:lnTo>
                    <a:pt x="242189" y="0"/>
                  </a:lnTo>
                  <a:lnTo>
                    <a:pt x="291001" y="4910"/>
                  </a:lnTo>
                  <a:lnTo>
                    <a:pt x="336464" y="18994"/>
                  </a:lnTo>
                  <a:lnTo>
                    <a:pt x="377603" y="41280"/>
                  </a:lnTo>
                  <a:lnTo>
                    <a:pt x="413446" y="70794"/>
                  </a:lnTo>
                  <a:lnTo>
                    <a:pt x="443018" y="106566"/>
                  </a:lnTo>
                  <a:lnTo>
                    <a:pt x="465347" y="147624"/>
                  </a:lnTo>
                  <a:lnTo>
                    <a:pt x="479458" y="192995"/>
                  </a:lnTo>
                  <a:lnTo>
                    <a:pt x="484378" y="241707"/>
                  </a:lnTo>
                  <a:lnTo>
                    <a:pt x="479458" y="290419"/>
                  </a:lnTo>
                  <a:lnTo>
                    <a:pt x="465347" y="335789"/>
                  </a:lnTo>
                  <a:lnTo>
                    <a:pt x="443018" y="376847"/>
                  </a:lnTo>
                  <a:lnTo>
                    <a:pt x="413446" y="412619"/>
                  </a:lnTo>
                  <a:lnTo>
                    <a:pt x="377603" y="442134"/>
                  </a:lnTo>
                  <a:lnTo>
                    <a:pt x="336464" y="464419"/>
                  </a:lnTo>
                  <a:lnTo>
                    <a:pt x="291001" y="478503"/>
                  </a:lnTo>
                  <a:lnTo>
                    <a:pt x="242189" y="483414"/>
                  </a:lnTo>
                  <a:close/>
                </a:path>
              </a:pathLst>
            </a:custGeom>
            <a:solidFill>
              <a:srgbClr val="009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1">
              <a:extLst>
                <a:ext uri="{FF2B5EF4-FFF2-40B4-BE49-F238E27FC236}">
                  <a16:creationId xmlns:a16="http://schemas.microsoft.com/office/drawing/2014/main" id="{14340BD9-210E-456A-138A-0D7C2FAF8AE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03152" y="8474628"/>
              <a:ext cx="315385" cy="237313"/>
            </a:xfrm>
            <a:prstGeom prst="rect">
              <a:avLst/>
            </a:prstGeom>
          </p:spPr>
        </p:pic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2564E937-18EE-E168-AA61-7BF6351CF0F5}"/>
                </a:ext>
              </a:extLst>
            </p:cNvPr>
            <p:cNvSpPr/>
            <p:nvPr/>
          </p:nvSpPr>
          <p:spPr>
            <a:xfrm>
              <a:off x="609600" y="8004427"/>
              <a:ext cx="1572895" cy="1052830"/>
            </a:xfrm>
            <a:custGeom>
              <a:avLst/>
              <a:gdLst/>
              <a:ahLst/>
              <a:cxnLst/>
              <a:rect l="l" t="t" r="r" b="b"/>
              <a:pathLst>
                <a:path w="1572895" h="1052829">
                  <a:moveTo>
                    <a:pt x="1572444" y="1052404"/>
                  </a:moveTo>
                  <a:lnTo>
                    <a:pt x="0" y="1052404"/>
                  </a:lnTo>
                  <a:lnTo>
                    <a:pt x="0" y="0"/>
                  </a:lnTo>
                  <a:lnTo>
                    <a:pt x="1572444" y="0"/>
                  </a:lnTo>
                  <a:lnTo>
                    <a:pt x="1572444" y="1052404"/>
                  </a:lnTo>
                  <a:close/>
                </a:path>
              </a:pathLst>
            </a:custGeom>
            <a:solidFill>
              <a:srgbClr val="07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3">
              <a:extLst>
                <a:ext uri="{FF2B5EF4-FFF2-40B4-BE49-F238E27FC236}">
                  <a16:creationId xmlns:a16="http://schemas.microsoft.com/office/drawing/2014/main" id="{48FEAB55-F6B4-3583-4855-2E2D38D7F9B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02142" y="8665885"/>
              <a:ext cx="422842" cy="101553"/>
            </a:xfrm>
            <a:prstGeom prst="rect">
              <a:avLst/>
            </a:prstGeom>
          </p:spPr>
        </p:pic>
        <p:pic>
          <p:nvPicPr>
            <p:cNvPr id="20" name="object 14">
              <a:extLst>
                <a:ext uri="{FF2B5EF4-FFF2-40B4-BE49-F238E27FC236}">
                  <a16:creationId xmlns:a16="http://schemas.microsoft.com/office/drawing/2014/main" id="{9C220ADA-E8CB-A7CE-4568-A601F594986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44864" y="8666017"/>
              <a:ext cx="264350" cy="101283"/>
            </a:xfrm>
            <a:prstGeom prst="rect">
              <a:avLst/>
            </a:prstGeom>
          </p:spPr>
        </p:pic>
        <p:pic>
          <p:nvPicPr>
            <p:cNvPr id="21" name="object 15">
              <a:extLst>
                <a:ext uri="{FF2B5EF4-FFF2-40B4-BE49-F238E27FC236}">
                  <a16:creationId xmlns:a16="http://schemas.microsoft.com/office/drawing/2014/main" id="{39155873-D2F9-9499-0B38-39E75DC6133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27090" y="8805243"/>
              <a:ext cx="384539" cy="101283"/>
            </a:xfrm>
            <a:prstGeom prst="rect">
              <a:avLst/>
            </a:prstGeom>
          </p:spPr>
        </p:pic>
        <p:pic>
          <p:nvPicPr>
            <p:cNvPr id="22" name="object 16">
              <a:extLst>
                <a:ext uri="{FF2B5EF4-FFF2-40B4-BE49-F238E27FC236}">
                  <a16:creationId xmlns:a16="http://schemas.microsoft.com/office/drawing/2014/main" id="{43688994-EC4C-56DE-2FC5-65CF8A1DA772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47558" y="8911449"/>
              <a:ext cx="352429" cy="134442"/>
            </a:xfrm>
            <a:prstGeom prst="rect">
              <a:avLst/>
            </a:prstGeom>
          </p:spPr>
        </p:pic>
        <p:pic>
          <p:nvPicPr>
            <p:cNvPr id="23" name="object 17">
              <a:extLst>
                <a:ext uri="{FF2B5EF4-FFF2-40B4-BE49-F238E27FC236}">
                  <a16:creationId xmlns:a16="http://schemas.microsoft.com/office/drawing/2014/main" id="{2F392F00-DC36-7B8F-75F8-956AC2B2581C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42025" y="8939895"/>
              <a:ext cx="373778" cy="105996"/>
            </a:xfrm>
            <a:prstGeom prst="rect">
              <a:avLst/>
            </a:prstGeom>
          </p:spPr>
        </p:pic>
        <p:pic>
          <p:nvPicPr>
            <p:cNvPr id="26" name="object 18">
              <a:extLst>
                <a:ext uri="{FF2B5EF4-FFF2-40B4-BE49-F238E27FC236}">
                  <a16:creationId xmlns:a16="http://schemas.microsoft.com/office/drawing/2014/main" id="{02258B51-189B-0A21-CC5D-B2AA93DA44A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36365" y="8945857"/>
              <a:ext cx="76523" cy="98932"/>
            </a:xfrm>
            <a:prstGeom prst="rect">
              <a:avLst/>
            </a:prstGeom>
          </p:spPr>
        </p:pic>
        <p:pic>
          <p:nvPicPr>
            <p:cNvPr id="27" name="object 19">
              <a:extLst>
                <a:ext uri="{FF2B5EF4-FFF2-40B4-BE49-F238E27FC236}">
                  <a16:creationId xmlns:a16="http://schemas.microsoft.com/office/drawing/2014/main" id="{0430F4D4-CE57-4328-B857-68303AA674AD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89337" y="8004065"/>
              <a:ext cx="212487" cy="247245"/>
            </a:xfrm>
            <a:prstGeom prst="rect">
              <a:avLst/>
            </a:prstGeom>
          </p:spPr>
        </p:pic>
        <p:sp>
          <p:nvSpPr>
            <p:cNvPr id="28" name="object 20">
              <a:extLst>
                <a:ext uri="{FF2B5EF4-FFF2-40B4-BE49-F238E27FC236}">
                  <a16:creationId xmlns:a16="http://schemas.microsoft.com/office/drawing/2014/main" id="{CBB37192-51A9-390D-7C01-BF89B14512F8}"/>
                </a:ext>
              </a:extLst>
            </p:cNvPr>
            <p:cNvSpPr/>
            <p:nvPr/>
          </p:nvSpPr>
          <p:spPr>
            <a:xfrm>
              <a:off x="2933052" y="8004366"/>
              <a:ext cx="156210" cy="245110"/>
            </a:xfrm>
            <a:custGeom>
              <a:avLst/>
              <a:gdLst/>
              <a:ahLst/>
              <a:cxnLst/>
              <a:rect l="l" t="t" r="r" b="b"/>
              <a:pathLst>
                <a:path w="156210" h="245109">
                  <a:moveTo>
                    <a:pt x="155930" y="191579"/>
                  </a:moveTo>
                  <a:lnTo>
                    <a:pt x="65024" y="191579"/>
                  </a:lnTo>
                  <a:lnTo>
                    <a:pt x="65024" y="147167"/>
                  </a:lnTo>
                  <a:lnTo>
                    <a:pt x="141173" y="147167"/>
                  </a:lnTo>
                  <a:lnTo>
                    <a:pt x="141173" y="95148"/>
                  </a:lnTo>
                  <a:lnTo>
                    <a:pt x="65024" y="95148"/>
                  </a:lnTo>
                  <a:lnTo>
                    <a:pt x="65024" y="52019"/>
                  </a:lnTo>
                  <a:lnTo>
                    <a:pt x="147434" y="52019"/>
                  </a:lnTo>
                  <a:lnTo>
                    <a:pt x="147434" y="0"/>
                  </a:lnTo>
                  <a:lnTo>
                    <a:pt x="0" y="0"/>
                  </a:lnTo>
                  <a:lnTo>
                    <a:pt x="0" y="52019"/>
                  </a:lnTo>
                  <a:lnTo>
                    <a:pt x="0" y="95148"/>
                  </a:lnTo>
                  <a:lnTo>
                    <a:pt x="0" y="147167"/>
                  </a:lnTo>
                  <a:lnTo>
                    <a:pt x="0" y="191579"/>
                  </a:lnTo>
                  <a:lnTo>
                    <a:pt x="0" y="244868"/>
                  </a:lnTo>
                  <a:lnTo>
                    <a:pt x="155930" y="244868"/>
                  </a:lnTo>
                  <a:lnTo>
                    <a:pt x="155930" y="19157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1">
              <a:extLst>
                <a:ext uri="{FF2B5EF4-FFF2-40B4-BE49-F238E27FC236}">
                  <a16:creationId xmlns:a16="http://schemas.microsoft.com/office/drawing/2014/main" id="{FA372694-859B-D4A7-A1F7-94BA327841D9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16278" y="8000607"/>
              <a:ext cx="226730" cy="251728"/>
            </a:xfrm>
            <a:prstGeom prst="rect">
              <a:avLst/>
            </a:prstGeom>
          </p:spPr>
        </p:pic>
        <p:sp>
          <p:nvSpPr>
            <p:cNvPr id="30" name="object 22">
              <a:extLst>
                <a:ext uri="{FF2B5EF4-FFF2-40B4-BE49-F238E27FC236}">
                  <a16:creationId xmlns:a16="http://schemas.microsoft.com/office/drawing/2014/main" id="{9049DF68-CD68-6DA4-4796-DAE8FC5DC825}"/>
                </a:ext>
              </a:extLst>
            </p:cNvPr>
            <p:cNvSpPr/>
            <p:nvPr/>
          </p:nvSpPr>
          <p:spPr>
            <a:xfrm>
              <a:off x="3384333" y="8000607"/>
              <a:ext cx="359410" cy="252095"/>
            </a:xfrm>
            <a:custGeom>
              <a:avLst/>
              <a:gdLst/>
              <a:ahLst/>
              <a:cxnLst/>
              <a:rect l="l" t="t" r="r" b="b"/>
              <a:pathLst>
                <a:path w="359410" h="252095">
                  <a:moveTo>
                    <a:pt x="65024" y="3467"/>
                  </a:moveTo>
                  <a:lnTo>
                    <a:pt x="0" y="3467"/>
                  </a:lnTo>
                  <a:lnTo>
                    <a:pt x="0" y="248297"/>
                  </a:lnTo>
                  <a:lnTo>
                    <a:pt x="65024" y="248297"/>
                  </a:lnTo>
                  <a:lnTo>
                    <a:pt x="65024" y="3467"/>
                  </a:lnTo>
                  <a:close/>
                </a:path>
                <a:path w="359410" h="252095">
                  <a:moveTo>
                    <a:pt x="359219" y="120357"/>
                  </a:moveTo>
                  <a:lnTo>
                    <a:pt x="350012" y="70713"/>
                  </a:lnTo>
                  <a:lnTo>
                    <a:pt x="337896" y="53111"/>
                  </a:lnTo>
                  <a:lnTo>
                    <a:pt x="323888" y="32766"/>
                  </a:lnTo>
                  <a:lnTo>
                    <a:pt x="292455" y="14109"/>
                  </a:lnTo>
                  <a:lnTo>
                    <a:pt x="292455" y="124142"/>
                  </a:lnTo>
                  <a:lnTo>
                    <a:pt x="288391" y="153301"/>
                  </a:lnTo>
                  <a:lnTo>
                    <a:pt x="276326" y="177076"/>
                  </a:lnTo>
                  <a:lnTo>
                    <a:pt x="256514" y="193103"/>
                  </a:lnTo>
                  <a:lnTo>
                    <a:pt x="229171" y="198983"/>
                  </a:lnTo>
                  <a:lnTo>
                    <a:pt x="227076" y="198983"/>
                  </a:lnTo>
                  <a:lnTo>
                    <a:pt x="200355" y="192659"/>
                  </a:lnTo>
                  <a:lnTo>
                    <a:pt x="180213" y="175577"/>
                  </a:lnTo>
                  <a:lnTo>
                    <a:pt x="167513" y="150533"/>
                  </a:lnTo>
                  <a:lnTo>
                    <a:pt x="163093" y="120357"/>
                  </a:lnTo>
                  <a:lnTo>
                    <a:pt x="167284" y="93560"/>
                  </a:lnTo>
                  <a:lnTo>
                    <a:pt x="179476" y="72250"/>
                  </a:lnTo>
                  <a:lnTo>
                    <a:pt x="199034" y="58191"/>
                  </a:lnTo>
                  <a:lnTo>
                    <a:pt x="225323" y="53111"/>
                  </a:lnTo>
                  <a:lnTo>
                    <a:pt x="253657" y="58191"/>
                  </a:lnTo>
                  <a:lnTo>
                    <a:pt x="274815" y="72593"/>
                  </a:lnTo>
                  <a:lnTo>
                    <a:pt x="287934" y="95008"/>
                  </a:lnTo>
                  <a:lnTo>
                    <a:pt x="292455" y="124142"/>
                  </a:lnTo>
                  <a:lnTo>
                    <a:pt x="292455" y="14109"/>
                  </a:lnTo>
                  <a:lnTo>
                    <a:pt x="283083" y="8534"/>
                  </a:lnTo>
                  <a:lnTo>
                    <a:pt x="229857" y="0"/>
                  </a:lnTo>
                  <a:lnTo>
                    <a:pt x="175704" y="8534"/>
                  </a:lnTo>
                  <a:lnTo>
                    <a:pt x="175475" y="8534"/>
                  </a:lnTo>
                  <a:lnTo>
                    <a:pt x="133223" y="33159"/>
                  </a:lnTo>
                  <a:lnTo>
                    <a:pt x="105981" y="72021"/>
                  </a:lnTo>
                  <a:lnTo>
                    <a:pt x="105879" y="72593"/>
                  </a:lnTo>
                  <a:lnTo>
                    <a:pt x="96316" y="123456"/>
                  </a:lnTo>
                  <a:lnTo>
                    <a:pt x="96443" y="124142"/>
                  </a:lnTo>
                  <a:lnTo>
                    <a:pt x="105740" y="176085"/>
                  </a:lnTo>
                  <a:lnTo>
                    <a:pt x="132232" y="216560"/>
                  </a:lnTo>
                  <a:lnTo>
                    <a:pt x="173202" y="242557"/>
                  </a:lnTo>
                  <a:lnTo>
                    <a:pt x="226034" y="251739"/>
                  </a:lnTo>
                  <a:lnTo>
                    <a:pt x="270865" y="245579"/>
                  </a:lnTo>
                  <a:lnTo>
                    <a:pt x="307759" y="228028"/>
                  </a:lnTo>
                  <a:lnTo>
                    <a:pt x="335572" y="200418"/>
                  </a:lnTo>
                  <a:lnTo>
                    <a:pt x="336270" y="198983"/>
                  </a:lnTo>
                  <a:lnTo>
                    <a:pt x="353110" y="164071"/>
                  </a:lnTo>
                  <a:lnTo>
                    <a:pt x="359219" y="12035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23">
              <a:extLst>
                <a:ext uri="{FF2B5EF4-FFF2-40B4-BE49-F238E27FC236}">
                  <a16:creationId xmlns:a16="http://schemas.microsoft.com/office/drawing/2014/main" id="{16FB95AB-EF40-BBF1-4D15-6B8E1188EE3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74820" y="8004059"/>
              <a:ext cx="237513" cy="244831"/>
            </a:xfrm>
            <a:prstGeom prst="rect">
              <a:avLst/>
            </a:prstGeom>
          </p:spPr>
        </p:pic>
        <p:pic>
          <p:nvPicPr>
            <p:cNvPr id="32" name="object 24">
              <a:extLst>
                <a:ext uri="{FF2B5EF4-FFF2-40B4-BE49-F238E27FC236}">
                  <a16:creationId xmlns:a16="http://schemas.microsoft.com/office/drawing/2014/main" id="{FD8C9D03-D386-24FC-C634-5F972EF2949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15850" y="8326304"/>
              <a:ext cx="174227" cy="251728"/>
            </a:xfrm>
            <a:prstGeom prst="rect">
              <a:avLst/>
            </a:prstGeom>
          </p:spPr>
        </p:pic>
        <p:pic>
          <p:nvPicPr>
            <p:cNvPr id="33" name="object 25">
              <a:extLst>
                <a:ext uri="{FF2B5EF4-FFF2-40B4-BE49-F238E27FC236}">
                  <a16:creationId xmlns:a16="http://schemas.microsoft.com/office/drawing/2014/main" id="{69E75FC6-7020-40BC-B702-D38AD5E99A83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23087" y="8329754"/>
              <a:ext cx="226026" cy="248626"/>
            </a:xfrm>
            <a:prstGeom prst="rect">
              <a:avLst/>
            </a:prstGeom>
          </p:spPr>
        </p:pic>
        <p:pic>
          <p:nvPicPr>
            <p:cNvPr id="34" name="object 26">
              <a:extLst>
                <a:ext uri="{FF2B5EF4-FFF2-40B4-BE49-F238E27FC236}">
                  <a16:creationId xmlns:a16="http://schemas.microsoft.com/office/drawing/2014/main" id="{2849161C-CCDD-96CB-0578-A76E95798963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90812" y="8329762"/>
              <a:ext cx="232303" cy="245026"/>
            </a:xfrm>
            <a:prstGeom prst="rect">
              <a:avLst/>
            </a:prstGeom>
          </p:spPr>
        </p:pic>
        <p:sp>
          <p:nvSpPr>
            <p:cNvPr id="35" name="object 27">
              <a:extLst>
                <a:ext uri="{FF2B5EF4-FFF2-40B4-BE49-F238E27FC236}">
                  <a16:creationId xmlns:a16="http://schemas.microsoft.com/office/drawing/2014/main" id="{C182FE84-5411-E414-4132-D0001BB276D9}"/>
                </a:ext>
              </a:extLst>
            </p:cNvPr>
            <p:cNvSpPr/>
            <p:nvPr/>
          </p:nvSpPr>
          <p:spPr>
            <a:xfrm>
              <a:off x="2932592" y="7940989"/>
              <a:ext cx="147955" cy="43815"/>
            </a:xfrm>
            <a:custGeom>
              <a:avLst/>
              <a:gdLst/>
              <a:ahLst/>
              <a:cxnLst/>
              <a:rect l="l" t="t" r="r" b="b"/>
              <a:pathLst>
                <a:path w="147955" h="43815">
                  <a:moveTo>
                    <a:pt x="147837" y="43445"/>
                  </a:moveTo>
                  <a:lnTo>
                    <a:pt x="0" y="43445"/>
                  </a:lnTo>
                  <a:lnTo>
                    <a:pt x="147837" y="0"/>
                  </a:lnTo>
                  <a:lnTo>
                    <a:pt x="147837" y="43445"/>
                  </a:lnTo>
                  <a:close/>
                </a:path>
              </a:pathLst>
            </a:custGeom>
            <a:solidFill>
              <a:srgbClr val="FBAF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28">
              <a:extLst>
                <a:ext uri="{FF2B5EF4-FFF2-40B4-BE49-F238E27FC236}">
                  <a16:creationId xmlns:a16="http://schemas.microsoft.com/office/drawing/2014/main" id="{F14628E5-E3F8-9029-0537-4429B6D1D7B6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1115" y="9134063"/>
              <a:ext cx="93672" cy="110983"/>
            </a:xfrm>
            <a:prstGeom prst="rect">
              <a:avLst/>
            </a:prstGeom>
          </p:spPr>
        </p:pic>
        <p:pic>
          <p:nvPicPr>
            <p:cNvPr id="37" name="object 29">
              <a:extLst>
                <a:ext uri="{FF2B5EF4-FFF2-40B4-BE49-F238E27FC236}">
                  <a16:creationId xmlns:a16="http://schemas.microsoft.com/office/drawing/2014/main" id="{7C67C4C1-BBC2-EED7-D1AB-B6D02A2A2CF8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57523" y="9134057"/>
              <a:ext cx="185197" cy="110912"/>
            </a:xfrm>
            <a:prstGeom prst="rect">
              <a:avLst/>
            </a:prstGeom>
          </p:spPr>
        </p:pic>
        <p:pic>
          <p:nvPicPr>
            <p:cNvPr id="38" name="object 30">
              <a:extLst>
                <a:ext uri="{FF2B5EF4-FFF2-40B4-BE49-F238E27FC236}">
                  <a16:creationId xmlns:a16="http://schemas.microsoft.com/office/drawing/2014/main" id="{5744BB7A-D2C9-BBAF-63E0-7A8C4F313B94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72711" y="9163715"/>
              <a:ext cx="71004" cy="79498"/>
            </a:xfrm>
            <a:prstGeom prst="rect">
              <a:avLst/>
            </a:prstGeom>
          </p:spPr>
        </p:pic>
        <p:pic>
          <p:nvPicPr>
            <p:cNvPr id="39" name="object 31">
              <a:extLst>
                <a:ext uri="{FF2B5EF4-FFF2-40B4-BE49-F238E27FC236}">
                  <a16:creationId xmlns:a16="http://schemas.microsoft.com/office/drawing/2014/main" id="{FE9122D0-A3D3-482F-D7C0-5184B98880B5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68214" y="9163708"/>
              <a:ext cx="73135" cy="81254"/>
            </a:xfrm>
            <a:prstGeom prst="rect">
              <a:avLst/>
            </a:prstGeom>
          </p:spPr>
        </p:pic>
        <p:pic>
          <p:nvPicPr>
            <p:cNvPr id="40" name="object 32">
              <a:extLst>
                <a:ext uri="{FF2B5EF4-FFF2-40B4-BE49-F238E27FC236}">
                  <a16:creationId xmlns:a16="http://schemas.microsoft.com/office/drawing/2014/main" id="{639D264B-AD3E-5800-600F-AB36618D1221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66057" y="9163715"/>
              <a:ext cx="71004" cy="79498"/>
            </a:xfrm>
            <a:prstGeom prst="rect">
              <a:avLst/>
            </a:prstGeom>
          </p:spPr>
        </p:pic>
        <p:pic>
          <p:nvPicPr>
            <p:cNvPr id="41" name="object 33">
              <a:extLst>
                <a:ext uri="{FF2B5EF4-FFF2-40B4-BE49-F238E27FC236}">
                  <a16:creationId xmlns:a16="http://schemas.microsoft.com/office/drawing/2014/main" id="{888D57FA-BFD5-478F-F650-1CA2C911EE55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62431" y="9134057"/>
              <a:ext cx="163865" cy="110912"/>
            </a:xfrm>
            <a:prstGeom prst="rect">
              <a:avLst/>
            </a:prstGeom>
          </p:spPr>
        </p:pic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EC4AFD8C-65FF-B00F-185B-C34510AF02AB}"/>
                </a:ext>
              </a:extLst>
            </p:cNvPr>
            <p:cNvSpPr/>
            <p:nvPr/>
          </p:nvSpPr>
          <p:spPr>
            <a:xfrm>
              <a:off x="621994" y="9315806"/>
              <a:ext cx="71120" cy="107950"/>
            </a:xfrm>
            <a:custGeom>
              <a:avLst/>
              <a:gdLst/>
              <a:ahLst/>
              <a:cxnLst/>
              <a:rect l="l" t="t" r="r" b="b"/>
              <a:pathLst>
                <a:path w="71120" h="107950">
                  <a:moveTo>
                    <a:pt x="20612" y="0"/>
                  </a:moveTo>
                  <a:lnTo>
                    <a:pt x="0" y="0"/>
                  </a:lnTo>
                  <a:lnTo>
                    <a:pt x="0" y="107327"/>
                  </a:lnTo>
                  <a:lnTo>
                    <a:pt x="20612" y="107327"/>
                  </a:lnTo>
                  <a:lnTo>
                    <a:pt x="20612" y="0"/>
                  </a:lnTo>
                  <a:close/>
                </a:path>
                <a:path w="71120" h="107950">
                  <a:moveTo>
                    <a:pt x="70853" y="304"/>
                  </a:moveTo>
                  <a:lnTo>
                    <a:pt x="50241" y="304"/>
                  </a:lnTo>
                  <a:lnTo>
                    <a:pt x="50241" y="20866"/>
                  </a:lnTo>
                  <a:lnTo>
                    <a:pt x="60223" y="20866"/>
                  </a:lnTo>
                  <a:lnTo>
                    <a:pt x="60121" y="25019"/>
                  </a:lnTo>
                  <a:lnTo>
                    <a:pt x="59194" y="28295"/>
                  </a:lnTo>
                  <a:lnTo>
                    <a:pt x="55664" y="33070"/>
                  </a:lnTo>
                  <a:lnTo>
                    <a:pt x="52717" y="34950"/>
                  </a:lnTo>
                  <a:lnTo>
                    <a:pt x="48552" y="36309"/>
                  </a:lnTo>
                  <a:lnTo>
                    <a:pt x="52590" y="44818"/>
                  </a:lnTo>
                  <a:lnTo>
                    <a:pt x="70853" y="20866"/>
                  </a:lnTo>
                  <a:lnTo>
                    <a:pt x="70853" y="304"/>
                  </a:lnTo>
                  <a:close/>
                </a:path>
              </a:pathLst>
            </a:custGeom>
            <a:solidFill>
              <a:srgbClr val="07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35">
              <a:extLst>
                <a:ext uri="{FF2B5EF4-FFF2-40B4-BE49-F238E27FC236}">
                  <a16:creationId xmlns:a16="http://schemas.microsoft.com/office/drawing/2014/main" id="{42FFD40E-DAC5-F519-399F-2D4F0DC9EF1D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3505" y="9315799"/>
              <a:ext cx="85749" cy="109156"/>
            </a:xfrm>
            <a:prstGeom prst="rect">
              <a:avLst/>
            </a:prstGeom>
          </p:spPr>
        </p:pic>
        <p:pic>
          <p:nvPicPr>
            <p:cNvPr id="44" name="object 36">
              <a:extLst>
                <a:ext uri="{FF2B5EF4-FFF2-40B4-BE49-F238E27FC236}">
                  <a16:creationId xmlns:a16="http://schemas.microsoft.com/office/drawing/2014/main" id="{9F14DDAD-0FD5-CEB2-AF34-ED265025998E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40865" y="9343632"/>
              <a:ext cx="71004" cy="79498"/>
            </a:xfrm>
            <a:prstGeom prst="rect">
              <a:avLst/>
            </a:prstGeom>
          </p:spPr>
        </p:pic>
        <p:sp>
          <p:nvSpPr>
            <p:cNvPr id="45" name="object 37">
              <a:extLst>
                <a:ext uri="{FF2B5EF4-FFF2-40B4-BE49-F238E27FC236}">
                  <a16:creationId xmlns:a16="http://schemas.microsoft.com/office/drawing/2014/main" id="{FDCB5A76-6547-9ACE-47F8-170F4707DD72}"/>
                </a:ext>
              </a:extLst>
            </p:cNvPr>
            <p:cNvSpPr/>
            <p:nvPr/>
          </p:nvSpPr>
          <p:spPr>
            <a:xfrm>
              <a:off x="941780" y="9315806"/>
              <a:ext cx="20955" cy="107950"/>
            </a:xfrm>
            <a:custGeom>
              <a:avLst/>
              <a:gdLst/>
              <a:ahLst/>
              <a:cxnLst/>
              <a:rect l="l" t="t" r="r" b="b"/>
              <a:pathLst>
                <a:path w="20955" h="107950">
                  <a:moveTo>
                    <a:pt x="20612" y="29578"/>
                  </a:moveTo>
                  <a:lnTo>
                    <a:pt x="0" y="29578"/>
                  </a:lnTo>
                  <a:lnTo>
                    <a:pt x="0" y="107327"/>
                  </a:lnTo>
                  <a:lnTo>
                    <a:pt x="20612" y="107327"/>
                  </a:lnTo>
                  <a:lnTo>
                    <a:pt x="20612" y="29578"/>
                  </a:lnTo>
                  <a:close/>
                </a:path>
                <a:path w="20955" h="107950">
                  <a:moveTo>
                    <a:pt x="20612" y="0"/>
                  </a:moveTo>
                  <a:lnTo>
                    <a:pt x="0" y="0"/>
                  </a:lnTo>
                  <a:lnTo>
                    <a:pt x="0" y="19037"/>
                  </a:lnTo>
                  <a:lnTo>
                    <a:pt x="20612" y="19037"/>
                  </a:lnTo>
                  <a:lnTo>
                    <a:pt x="20612" y="0"/>
                  </a:lnTo>
                  <a:close/>
                </a:path>
              </a:pathLst>
            </a:custGeom>
            <a:solidFill>
              <a:srgbClr val="07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38">
              <a:extLst>
                <a:ext uri="{FF2B5EF4-FFF2-40B4-BE49-F238E27FC236}">
                  <a16:creationId xmlns:a16="http://schemas.microsoft.com/office/drawing/2014/main" id="{842CBC5C-CF86-1B5F-64AA-41947B98D7FF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93175" y="9343632"/>
              <a:ext cx="71004" cy="79498"/>
            </a:xfrm>
            <a:prstGeom prst="rect">
              <a:avLst/>
            </a:prstGeom>
          </p:spPr>
        </p:pic>
        <p:pic>
          <p:nvPicPr>
            <p:cNvPr id="47" name="object 39">
              <a:extLst>
                <a:ext uri="{FF2B5EF4-FFF2-40B4-BE49-F238E27FC236}">
                  <a16:creationId xmlns:a16="http://schemas.microsoft.com/office/drawing/2014/main" id="{74151DD7-4362-D032-C32D-714CD194F3DA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87772" y="9343632"/>
              <a:ext cx="80369" cy="81263"/>
            </a:xfrm>
            <a:prstGeom prst="rect">
              <a:avLst/>
            </a:prstGeom>
          </p:spPr>
        </p:pic>
        <p:pic>
          <p:nvPicPr>
            <p:cNvPr id="48" name="object 40">
              <a:extLst>
                <a:ext uri="{FF2B5EF4-FFF2-40B4-BE49-F238E27FC236}">
                  <a16:creationId xmlns:a16="http://schemas.microsoft.com/office/drawing/2014/main" id="{0C8C1E65-827F-FB62-A712-A31C83860BEB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38832" y="9163708"/>
              <a:ext cx="921824" cy="288994"/>
            </a:xfrm>
            <a:prstGeom prst="rect">
              <a:avLst/>
            </a:prstGeom>
          </p:spPr>
        </p:pic>
        <p:pic>
          <p:nvPicPr>
            <p:cNvPr id="49" name="object 41">
              <a:extLst>
                <a:ext uri="{FF2B5EF4-FFF2-40B4-BE49-F238E27FC236}">
                  <a16:creationId xmlns:a16="http://schemas.microsoft.com/office/drawing/2014/main" id="{7B752D17-ABE5-0705-00F0-D82FA6CF0EED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41069" y="8130146"/>
              <a:ext cx="110658" cy="99917"/>
            </a:xfrm>
            <a:prstGeom prst="rect">
              <a:avLst/>
            </a:prstGeom>
          </p:spPr>
        </p:pic>
        <p:pic>
          <p:nvPicPr>
            <p:cNvPr id="50" name="object 42">
              <a:extLst>
                <a:ext uri="{FF2B5EF4-FFF2-40B4-BE49-F238E27FC236}">
                  <a16:creationId xmlns:a16="http://schemas.microsoft.com/office/drawing/2014/main" id="{22254D7C-8564-B1E1-68F9-218AABFA4624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341069" y="8815619"/>
              <a:ext cx="110658" cy="99908"/>
            </a:xfrm>
            <a:prstGeom prst="rect">
              <a:avLst/>
            </a:prstGeom>
          </p:spPr>
        </p:pic>
        <p:pic>
          <p:nvPicPr>
            <p:cNvPr id="51" name="object 43">
              <a:extLst>
                <a:ext uri="{FF2B5EF4-FFF2-40B4-BE49-F238E27FC236}">
                  <a16:creationId xmlns:a16="http://schemas.microsoft.com/office/drawing/2014/main" id="{AC217991-73A0-9F84-0B9A-562882522CB6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69637" y="8176200"/>
              <a:ext cx="110667" cy="99915"/>
            </a:xfrm>
            <a:prstGeom prst="rect">
              <a:avLst/>
            </a:prstGeom>
          </p:spPr>
        </p:pic>
        <p:pic>
          <p:nvPicPr>
            <p:cNvPr id="52" name="object 44">
              <a:extLst>
                <a:ext uri="{FF2B5EF4-FFF2-40B4-BE49-F238E27FC236}">
                  <a16:creationId xmlns:a16="http://schemas.microsoft.com/office/drawing/2014/main" id="{2DD67211-A6C8-384E-6BAA-3EFE2430680B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12754" y="8176200"/>
              <a:ext cx="110673" cy="99915"/>
            </a:xfrm>
            <a:prstGeom prst="rect">
              <a:avLst/>
            </a:prstGeom>
          </p:spPr>
        </p:pic>
        <p:pic>
          <p:nvPicPr>
            <p:cNvPr id="53" name="object 45">
              <a:extLst>
                <a:ext uri="{FF2B5EF4-FFF2-40B4-BE49-F238E27FC236}">
                  <a16:creationId xmlns:a16="http://schemas.microsoft.com/office/drawing/2014/main" id="{AB9EA442-F674-50B7-8CC0-ACCF128DFB53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69637" y="8769378"/>
              <a:ext cx="110658" cy="99917"/>
            </a:xfrm>
            <a:prstGeom prst="rect">
              <a:avLst/>
            </a:prstGeom>
          </p:spPr>
        </p:pic>
        <p:pic>
          <p:nvPicPr>
            <p:cNvPr id="54" name="object 46">
              <a:extLst>
                <a:ext uri="{FF2B5EF4-FFF2-40B4-BE49-F238E27FC236}">
                  <a16:creationId xmlns:a16="http://schemas.microsoft.com/office/drawing/2014/main" id="{C0CE9AF1-377B-E45E-52C2-EF37CCBB3AA8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44075" y="8644266"/>
              <a:ext cx="110658" cy="99887"/>
            </a:xfrm>
            <a:prstGeom prst="rect">
              <a:avLst/>
            </a:prstGeom>
          </p:spPr>
        </p:pic>
        <p:pic>
          <p:nvPicPr>
            <p:cNvPr id="55" name="object 47">
              <a:extLst>
                <a:ext uri="{FF2B5EF4-FFF2-40B4-BE49-F238E27FC236}">
                  <a16:creationId xmlns:a16="http://schemas.microsoft.com/office/drawing/2014/main" id="{F47CD6BE-8420-F516-F063-811519155F39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638601" y="8644266"/>
              <a:ext cx="110658" cy="99887"/>
            </a:xfrm>
            <a:prstGeom prst="rect">
              <a:avLst/>
            </a:prstGeom>
          </p:spPr>
        </p:pic>
        <p:pic>
          <p:nvPicPr>
            <p:cNvPr id="56" name="object 48">
              <a:extLst>
                <a:ext uri="{FF2B5EF4-FFF2-40B4-BE49-F238E27FC236}">
                  <a16:creationId xmlns:a16="http://schemas.microsoft.com/office/drawing/2014/main" id="{DE5798B4-79CA-9A1D-C59D-3AF1EDA0CD95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44075" y="8301351"/>
              <a:ext cx="110667" cy="99910"/>
            </a:xfrm>
            <a:prstGeom prst="rect">
              <a:avLst/>
            </a:prstGeom>
          </p:spPr>
        </p:pic>
        <p:pic>
          <p:nvPicPr>
            <p:cNvPr id="58" name="object 49">
              <a:extLst>
                <a:ext uri="{FF2B5EF4-FFF2-40B4-BE49-F238E27FC236}">
                  <a16:creationId xmlns:a16="http://schemas.microsoft.com/office/drawing/2014/main" id="{BDFF98DF-5955-DD7B-D8CA-9D1A66F3B6B9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97352" y="8472740"/>
              <a:ext cx="110664" cy="99923"/>
            </a:xfrm>
            <a:prstGeom prst="rect">
              <a:avLst/>
            </a:prstGeom>
          </p:spPr>
        </p:pic>
        <p:pic>
          <p:nvPicPr>
            <p:cNvPr id="59" name="object 50">
              <a:extLst>
                <a:ext uri="{FF2B5EF4-FFF2-40B4-BE49-F238E27FC236}">
                  <a16:creationId xmlns:a16="http://schemas.microsoft.com/office/drawing/2014/main" id="{02C6E6F1-51AE-DC05-6604-392B5998DB0E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84522" y="8472740"/>
              <a:ext cx="110670" cy="99908"/>
            </a:xfrm>
            <a:prstGeom prst="rect">
              <a:avLst/>
            </a:prstGeom>
          </p:spPr>
        </p:pic>
        <p:pic>
          <p:nvPicPr>
            <p:cNvPr id="60" name="object 51">
              <a:extLst>
                <a:ext uri="{FF2B5EF4-FFF2-40B4-BE49-F238E27FC236}">
                  <a16:creationId xmlns:a16="http://schemas.microsoft.com/office/drawing/2014/main" id="{17884CF6-4A5E-3608-A412-E7D6DF9B1C62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38601" y="8301351"/>
              <a:ext cx="110667" cy="99910"/>
            </a:xfrm>
            <a:prstGeom prst="rect">
              <a:avLst/>
            </a:prstGeom>
          </p:spPr>
        </p:pic>
        <p:pic>
          <p:nvPicPr>
            <p:cNvPr id="61" name="object 52">
              <a:extLst>
                <a:ext uri="{FF2B5EF4-FFF2-40B4-BE49-F238E27FC236}">
                  <a16:creationId xmlns:a16="http://schemas.microsoft.com/office/drawing/2014/main" id="{BC93ACA4-D84B-00BD-8D38-2C19534F8492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12754" y="8769378"/>
              <a:ext cx="110664" cy="99917"/>
            </a:xfrm>
            <a:prstGeom prst="rect">
              <a:avLst/>
            </a:prstGeom>
          </p:spPr>
        </p:pic>
        <p:pic>
          <p:nvPicPr>
            <p:cNvPr id="62" name="object 53">
              <a:extLst>
                <a:ext uri="{FF2B5EF4-FFF2-40B4-BE49-F238E27FC236}">
                  <a16:creationId xmlns:a16="http://schemas.microsoft.com/office/drawing/2014/main" id="{D9CF8FFC-1865-C55E-8502-BFB716A13DB1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130674" y="7999164"/>
              <a:ext cx="1004195" cy="1264793"/>
            </a:xfrm>
            <a:prstGeom prst="rect">
              <a:avLst/>
            </a:prstGeom>
          </p:spPr>
        </p:pic>
      </p:grpSp>
      <p:cxnSp>
        <p:nvCxnSpPr>
          <p:cNvPr id="3072" name="Connecteur droit 3071">
            <a:extLst>
              <a:ext uri="{FF2B5EF4-FFF2-40B4-BE49-F238E27FC236}">
                <a16:creationId xmlns:a16="http://schemas.microsoft.com/office/drawing/2014/main" id="{F24C6BF1-3626-2659-72E0-EF259340E5AA}"/>
              </a:ext>
            </a:extLst>
          </p:cNvPr>
          <p:cNvCxnSpPr>
            <a:cxnSpLocks/>
          </p:cNvCxnSpPr>
          <p:nvPr/>
        </p:nvCxnSpPr>
        <p:spPr>
          <a:xfrm>
            <a:off x="-1676400" y="8267700"/>
            <a:ext cx="20878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image_0">
            <a:extLst>
              <a:ext uri="{FF2B5EF4-FFF2-40B4-BE49-F238E27FC236}">
                <a16:creationId xmlns:a16="http://schemas.microsoft.com/office/drawing/2014/main" id="{D56F42AA-C279-54F5-4079-147753AA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771" y="8440730"/>
            <a:ext cx="2604932" cy="159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412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37427" y="3107405"/>
            <a:ext cx="4777740" cy="2950496"/>
          </a:xfrm>
          <a:custGeom>
            <a:avLst/>
            <a:gdLst/>
            <a:ahLst/>
            <a:cxnLst/>
            <a:rect l="l" t="t" r="r" b="b"/>
            <a:pathLst>
              <a:path w="4777740" h="4086225">
                <a:moveTo>
                  <a:pt x="485214" y="0"/>
                </a:moveTo>
                <a:lnTo>
                  <a:pt x="4292135" y="0"/>
                </a:lnTo>
                <a:lnTo>
                  <a:pt x="4340094" y="2376"/>
                </a:lnTo>
                <a:lnTo>
                  <a:pt x="4387239" y="9414"/>
                </a:lnTo>
                <a:lnTo>
                  <a:pt x="4433253" y="20982"/>
                </a:lnTo>
                <a:lnTo>
                  <a:pt x="4477818" y="36946"/>
                </a:lnTo>
                <a:lnTo>
                  <a:pt x="4520615" y="57174"/>
                </a:lnTo>
                <a:lnTo>
                  <a:pt x="4561329" y="81533"/>
                </a:lnTo>
                <a:lnTo>
                  <a:pt x="4599642" y="109891"/>
                </a:lnTo>
                <a:lnTo>
                  <a:pt x="4635236" y="142118"/>
                </a:lnTo>
                <a:lnTo>
                  <a:pt x="4667468" y="177707"/>
                </a:lnTo>
                <a:lnTo>
                  <a:pt x="4695828" y="216020"/>
                </a:lnTo>
                <a:lnTo>
                  <a:pt x="4720185" y="256735"/>
                </a:lnTo>
                <a:lnTo>
                  <a:pt x="4740409" y="299534"/>
                </a:lnTo>
                <a:lnTo>
                  <a:pt x="4756368" y="344100"/>
                </a:lnTo>
                <a:lnTo>
                  <a:pt x="4767932" y="390113"/>
                </a:lnTo>
                <a:lnTo>
                  <a:pt x="4774968" y="437257"/>
                </a:lnTo>
                <a:lnTo>
                  <a:pt x="4777344" y="485214"/>
                </a:lnTo>
                <a:lnTo>
                  <a:pt x="4777344" y="3600961"/>
                </a:lnTo>
                <a:lnTo>
                  <a:pt x="4774971" y="3648918"/>
                </a:lnTo>
                <a:lnTo>
                  <a:pt x="4767937" y="3696063"/>
                </a:lnTo>
                <a:lnTo>
                  <a:pt x="4756375" y="3742077"/>
                </a:lnTo>
                <a:lnTo>
                  <a:pt x="4740417" y="3786643"/>
                </a:lnTo>
                <a:lnTo>
                  <a:pt x="4720195" y="3829444"/>
                </a:lnTo>
                <a:lnTo>
                  <a:pt x="4695839" y="3870161"/>
                </a:lnTo>
                <a:lnTo>
                  <a:pt x="4667482" y="3908476"/>
                </a:lnTo>
                <a:lnTo>
                  <a:pt x="4635255" y="3944073"/>
                </a:lnTo>
                <a:lnTo>
                  <a:pt x="4599658" y="3976303"/>
                </a:lnTo>
                <a:lnTo>
                  <a:pt x="4561343" y="4004663"/>
                </a:lnTo>
                <a:lnTo>
                  <a:pt x="4520625" y="4029021"/>
                </a:lnTo>
                <a:lnTo>
                  <a:pt x="4477824" y="4049246"/>
                </a:lnTo>
                <a:lnTo>
                  <a:pt x="4433256" y="4065207"/>
                </a:lnTo>
                <a:lnTo>
                  <a:pt x="4387240" y="4076770"/>
                </a:lnTo>
                <a:lnTo>
                  <a:pt x="4340094" y="4083805"/>
                </a:lnTo>
                <a:lnTo>
                  <a:pt x="4292135" y="4086179"/>
                </a:lnTo>
                <a:lnTo>
                  <a:pt x="485214" y="4086179"/>
                </a:lnTo>
                <a:lnTo>
                  <a:pt x="437257" y="4083806"/>
                </a:lnTo>
                <a:lnTo>
                  <a:pt x="390111" y="4076771"/>
                </a:lnTo>
                <a:lnTo>
                  <a:pt x="344096" y="4065208"/>
                </a:lnTo>
                <a:lnTo>
                  <a:pt x="299529" y="4049248"/>
                </a:lnTo>
                <a:lnTo>
                  <a:pt x="256728" y="4029022"/>
                </a:lnTo>
                <a:lnTo>
                  <a:pt x="216012" y="4004661"/>
                </a:lnTo>
                <a:lnTo>
                  <a:pt x="177700" y="3976297"/>
                </a:lnTo>
                <a:lnTo>
                  <a:pt x="142109" y="3944061"/>
                </a:lnTo>
                <a:lnTo>
                  <a:pt x="109878" y="3908470"/>
                </a:lnTo>
                <a:lnTo>
                  <a:pt x="81517" y="3870159"/>
                </a:lnTo>
                <a:lnTo>
                  <a:pt x="57157" y="3829444"/>
                </a:lnTo>
                <a:lnTo>
                  <a:pt x="36931" y="3786646"/>
                </a:lnTo>
                <a:lnTo>
                  <a:pt x="20971" y="3742080"/>
                </a:lnTo>
                <a:lnTo>
                  <a:pt x="9408" y="3696065"/>
                </a:lnTo>
                <a:lnTo>
                  <a:pt x="2373" y="3648920"/>
                </a:lnTo>
                <a:lnTo>
                  <a:pt x="0" y="3600961"/>
                </a:lnTo>
                <a:lnTo>
                  <a:pt x="1" y="485214"/>
                </a:lnTo>
                <a:lnTo>
                  <a:pt x="2377" y="437257"/>
                </a:lnTo>
                <a:lnTo>
                  <a:pt x="9414" y="390113"/>
                </a:lnTo>
                <a:lnTo>
                  <a:pt x="20978" y="344098"/>
                </a:lnTo>
                <a:lnTo>
                  <a:pt x="36940" y="299533"/>
                </a:lnTo>
                <a:lnTo>
                  <a:pt x="57167" y="256734"/>
                </a:lnTo>
                <a:lnTo>
                  <a:pt x="81528" y="216021"/>
                </a:lnTo>
                <a:lnTo>
                  <a:pt x="109892" y="177713"/>
                </a:lnTo>
                <a:lnTo>
                  <a:pt x="142127" y="142128"/>
                </a:lnTo>
                <a:lnTo>
                  <a:pt x="177716" y="109897"/>
                </a:lnTo>
                <a:lnTo>
                  <a:pt x="216025" y="81535"/>
                </a:lnTo>
                <a:lnTo>
                  <a:pt x="256737" y="57173"/>
                </a:lnTo>
                <a:lnTo>
                  <a:pt x="299534" y="36944"/>
                </a:lnTo>
                <a:lnTo>
                  <a:pt x="344098" y="20980"/>
                </a:lnTo>
                <a:lnTo>
                  <a:pt x="390112" y="9412"/>
                </a:lnTo>
                <a:lnTo>
                  <a:pt x="437257" y="2375"/>
                </a:lnTo>
                <a:lnTo>
                  <a:pt x="485214" y="0"/>
                </a:lnTo>
              </a:path>
            </a:pathLst>
          </a:custGeom>
          <a:ln w="171256">
            <a:solidFill>
              <a:srgbClr val="FFF1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1099" y="1740849"/>
            <a:ext cx="11734800" cy="3631251"/>
          </a:xfrm>
          <a:custGeom>
            <a:avLst/>
            <a:gdLst/>
            <a:ahLst/>
            <a:cxnLst/>
            <a:rect l="l" t="t" r="r" b="b"/>
            <a:pathLst>
              <a:path w="11734800" h="4147820">
                <a:moveTo>
                  <a:pt x="485645" y="0"/>
                </a:moveTo>
                <a:lnTo>
                  <a:pt x="11249038" y="0"/>
                </a:lnTo>
                <a:lnTo>
                  <a:pt x="11297050" y="2374"/>
                </a:lnTo>
                <a:lnTo>
                  <a:pt x="11344246" y="9415"/>
                </a:lnTo>
                <a:lnTo>
                  <a:pt x="11390308" y="20989"/>
                </a:lnTo>
                <a:lnTo>
                  <a:pt x="11434919" y="36966"/>
                </a:lnTo>
                <a:lnTo>
                  <a:pt x="11477762" y="57212"/>
                </a:lnTo>
                <a:lnTo>
                  <a:pt x="11518518" y="81597"/>
                </a:lnTo>
                <a:lnTo>
                  <a:pt x="11556870" y="109990"/>
                </a:lnTo>
                <a:lnTo>
                  <a:pt x="11592497" y="142260"/>
                </a:lnTo>
                <a:lnTo>
                  <a:pt x="11624749" y="177874"/>
                </a:lnTo>
                <a:lnTo>
                  <a:pt x="11653129" y="216214"/>
                </a:lnTo>
                <a:lnTo>
                  <a:pt x="11677505" y="256961"/>
                </a:lnTo>
                <a:lnTo>
                  <a:pt x="11697744" y="299796"/>
                </a:lnTo>
                <a:lnTo>
                  <a:pt x="11713716" y="344401"/>
                </a:lnTo>
                <a:lnTo>
                  <a:pt x="11725287" y="390456"/>
                </a:lnTo>
                <a:lnTo>
                  <a:pt x="11732326" y="437644"/>
                </a:lnTo>
                <a:lnTo>
                  <a:pt x="11734702" y="485645"/>
                </a:lnTo>
                <a:lnTo>
                  <a:pt x="11734701" y="3661589"/>
                </a:lnTo>
                <a:lnTo>
                  <a:pt x="11732325" y="3709591"/>
                </a:lnTo>
                <a:lnTo>
                  <a:pt x="11725285" y="3756779"/>
                </a:lnTo>
                <a:lnTo>
                  <a:pt x="11713714" y="3802835"/>
                </a:lnTo>
                <a:lnTo>
                  <a:pt x="11697743" y="3847439"/>
                </a:lnTo>
                <a:lnTo>
                  <a:pt x="11677505" y="3890275"/>
                </a:lnTo>
                <a:lnTo>
                  <a:pt x="11653131" y="3931021"/>
                </a:lnTo>
                <a:lnTo>
                  <a:pt x="11624753" y="3969361"/>
                </a:lnTo>
                <a:lnTo>
                  <a:pt x="11592503" y="4004976"/>
                </a:lnTo>
                <a:lnTo>
                  <a:pt x="11556874" y="4037246"/>
                </a:lnTo>
                <a:lnTo>
                  <a:pt x="11518521" y="4065640"/>
                </a:lnTo>
                <a:lnTo>
                  <a:pt x="11477764" y="4090027"/>
                </a:lnTo>
                <a:lnTo>
                  <a:pt x="11434920" y="4110274"/>
                </a:lnTo>
                <a:lnTo>
                  <a:pt x="11390309" y="4126252"/>
                </a:lnTo>
                <a:lnTo>
                  <a:pt x="11344247" y="4137828"/>
                </a:lnTo>
                <a:lnTo>
                  <a:pt x="11297050" y="4144869"/>
                </a:lnTo>
                <a:lnTo>
                  <a:pt x="11249038" y="4147245"/>
                </a:lnTo>
                <a:lnTo>
                  <a:pt x="485645" y="4147246"/>
                </a:lnTo>
                <a:lnTo>
                  <a:pt x="437644" y="4144869"/>
                </a:lnTo>
                <a:lnTo>
                  <a:pt x="390457" y="4137826"/>
                </a:lnTo>
                <a:lnTo>
                  <a:pt x="344401" y="4126250"/>
                </a:lnTo>
                <a:lnTo>
                  <a:pt x="299795" y="4110273"/>
                </a:lnTo>
                <a:lnTo>
                  <a:pt x="256957" y="4090026"/>
                </a:lnTo>
                <a:lnTo>
                  <a:pt x="216207" y="4065643"/>
                </a:lnTo>
                <a:lnTo>
                  <a:pt x="177861" y="4037255"/>
                </a:lnTo>
                <a:lnTo>
                  <a:pt x="142239" y="4004994"/>
                </a:lnTo>
                <a:lnTo>
                  <a:pt x="109979" y="3969372"/>
                </a:lnTo>
                <a:lnTo>
                  <a:pt x="81593" y="3931027"/>
                </a:lnTo>
                <a:lnTo>
                  <a:pt x="57212" y="3890276"/>
                </a:lnTo>
                <a:lnTo>
                  <a:pt x="36968" y="3847438"/>
                </a:lnTo>
                <a:lnTo>
                  <a:pt x="20993" y="3802832"/>
                </a:lnTo>
                <a:lnTo>
                  <a:pt x="9418" y="3756777"/>
                </a:lnTo>
                <a:lnTo>
                  <a:pt x="2376" y="3709589"/>
                </a:lnTo>
                <a:lnTo>
                  <a:pt x="0" y="3661589"/>
                </a:lnTo>
                <a:lnTo>
                  <a:pt x="0" y="485645"/>
                </a:lnTo>
                <a:lnTo>
                  <a:pt x="2376" y="437645"/>
                </a:lnTo>
                <a:lnTo>
                  <a:pt x="9418" y="390458"/>
                </a:lnTo>
                <a:lnTo>
                  <a:pt x="20992" y="344402"/>
                </a:lnTo>
                <a:lnTo>
                  <a:pt x="36967" y="299797"/>
                </a:lnTo>
                <a:lnTo>
                  <a:pt x="57212" y="256959"/>
                </a:lnTo>
                <a:lnTo>
                  <a:pt x="81594" y="216209"/>
                </a:lnTo>
                <a:lnTo>
                  <a:pt x="109981" y="177864"/>
                </a:lnTo>
                <a:lnTo>
                  <a:pt x="142242" y="142242"/>
                </a:lnTo>
                <a:lnTo>
                  <a:pt x="177864" y="109982"/>
                </a:lnTo>
                <a:lnTo>
                  <a:pt x="216209" y="81594"/>
                </a:lnTo>
                <a:lnTo>
                  <a:pt x="256959" y="57212"/>
                </a:lnTo>
                <a:lnTo>
                  <a:pt x="299797" y="36967"/>
                </a:lnTo>
                <a:lnTo>
                  <a:pt x="344402" y="20992"/>
                </a:lnTo>
                <a:lnTo>
                  <a:pt x="390458" y="9417"/>
                </a:lnTo>
                <a:lnTo>
                  <a:pt x="437645" y="2376"/>
                </a:lnTo>
                <a:lnTo>
                  <a:pt x="485645" y="0"/>
                </a:lnTo>
              </a:path>
            </a:pathLst>
          </a:custGeom>
          <a:ln w="190451">
            <a:solidFill>
              <a:srgbClr val="0194A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1056" y="1740849"/>
            <a:ext cx="11734801" cy="679673"/>
          </a:xfrm>
          <a:prstGeom prst="rect">
            <a:avLst/>
          </a:prstGeom>
          <a:solidFill>
            <a:srgbClr val="0194A5"/>
          </a:solidFill>
        </p:spPr>
        <p:txBody>
          <a:bodyPr vert="horz" wrap="square" lIns="0" tIns="139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0"/>
              </a:spcBef>
            </a:pPr>
            <a:r>
              <a:rPr sz="3500" b="1" spc="-10" dirty="0">
                <a:latin typeface="Arial"/>
                <a:cs typeface="Arial"/>
              </a:rPr>
              <a:t>Démarches</a:t>
            </a:r>
            <a:r>
              <a:rPr sz="3500" b="1" spc="-180" dirty="0">
                <a:latin typeface="Arial"/>
                <a:cs typeface="Arial"/>
              </a:rPr>
              <a:t> </a:t>
            </a:r>
            <a:r>
              <a:rPr sz="3500" b="1" spc="-10" dirty="0" err="1">
                <a:latin typeface="Arial"/>
                <a:cs typeface="Arial"/>
              </a:rPr>
              <a:t>réglementaires</a:t>
            </a:r>
            <a:endParaRPr sz="3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1387636" y="2829517"/>
            <a:ext cx="11220493" cy="21605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69315">
              <a:lnSpc>
                <a:spcPct val="114900"/>
              </a:lnSpc>
            </a:pPr>
            <a:r>
              <a:rPr lang="fr-FR" dirty="0"/>
              <a:t>- </a:t>
            </a:r>
            <a:r>
              <a:rPr dirty="0"/>
              <a:t>DDRM</a:t>
            </a:r>
            <a:r>
              <a:rPr spc="-40" dirty="0"/>
              <a:t> </a:t>
            </a:r>
            <a:r>
              <a:rPr dirty="0"/>
              <a:t>-</a:t>
            </a:r>
            <a:r>
              <a:rPr spc="-40" dirty="0"/>
              <a:t> </a:t>
            </a:r>
            <a:r>
              <a:rPr dirty="0"/>
              <a:t>Dossier</a:t>
            </a:r>
            <a:r>
              <a:rPr spc="-35" dirty="0"/>
              <a:t> </a:t>
            </a:r>
            <a:r>
              <a:rPr dirty="0"/>
              <a:t>Départemental</a:t>
            </a:r>
            <a:r>
              <a:rPr spc="-40" dirty="0"/>
              <a:t> </a:t>
            </a:r>
            <a:r>
              <a:rPr dirty="0"/>
              <a:t>sur</a:t>
            </a:r>
            <a:r>
              <a:rPr spc="-40" dirty="0"/>
              <a:t> </a:t>
            </a:r>
            <a:r>
              <a:rPr dirty="0"/>
              <a:t>les</a:t>
            </a:r>
            <a:r>
              <a:rPr spc="-35" dirty="0"/>
              <a:t> </a:t>
            </a:r>
            <a:r>
              <a:rPr dirty="0" err="1"/>
              <a:t>Risques</a:t>
            </a:r>
            <a:r>
              <a:rPr spc="-40" dirty="0"/>
              <a:t> </a:t>
            </a:r>
            <a:r>
              <a:rPr spc="-10" dirty="0" err="1"/>
              <a:t>Majeurs</a:t>
            </a:r>
            <a:endParaRPr lang="fr-FR" spc="-10" dirty="0"/>
          </a:p>
          <a:p>
            <a:pPr marL="12700" marR="869315">
              <a:lnSpc>
                <a:spcPct val="114900"/>
              </a:lnSpc>
            </a:pPr>
            <a:r>
              <a:rPr lang="fr-FR" dirty="0"/>
              <a:t>- DICRIM</a:t>
            </a:r>
            <a:r>
              <a:rPr lang="fr-FR" spc="-70" dirty="0"/>
              <a:t> </a:t>
            </a:r>
            <a:r>
              <a:rPr lang="fr-FR" dirty="0"/>
              <a:t>-</a:t>
            </a:r>
            <a:r>
              <a:rPr lang="fr-FR" spc="-65" dirty="0"/>
              <a:t> </a:t>
            </a:r>
            <a:r>
              <a:rPr lang="fr-FR" dirty="0"/>
              <a:t>Document</a:t>
            </a:r>
            <a:r>
              <a:rPr lang="fr-FR" spc="-65" dirty="0"/>
              <a:t> </a:t>
            </a:r>
            <a:r>
              <a:rPr lang="fr-FR" dirty="0"/>
              <a:t>d’Information</a:t>
            </a:r>
            <a:r>
              <a:rPr lang="fr-FR" spc="-65" dirty="0"/>
              <a:t> </a:t>
            </a:r>
            <a:r>
              <a:rPr lang="fr-FR" dirty="0"/>
              <a:t>Communal</a:t>
            </a:r>
            <a:r>
              <a:rPr lang="fr-FR" spc="-70" dirty="0"/>
              <a:t> </a:t>
            </a:r>
            <a:r>
              <a:rPr lang="fr-FR" dirty="0"/>
              <a:t>sur</a:t>
            </a:r>
            <a:r>
              <a:rPr lang="fr-FR" spc="-65" dirty="0"/>
              <a:t> </a:t>
            </a:r>
            <a:r>
              <a:rPr lang="fr-FR" dirty="0"/>
              <a:t>les</a:t>
            </a:r>
            <a:r>
              <a:rPr lang="fr-FR" spc="-65" dirty="0"/>
              <a:t> </a:t>
            </a:r>
            <a:r>
              <a:rPr lang="fr-FR" spc="-10" dirty="0"/>
              <a:t>Risques Majeurs</a:t>
            </a:r>
          </a:p>
          <a:p>
            <a:pPr marL="12700" marR="869315">
              <a:lnSpc>
                <a:spcPct val="114900"/>
              </a:lnSpc>
            </a:pPr>
            <a:r>
              <a:rPr lang="fr-FR" spc="-10" dirty="0"/>
              <a:t>- </a:t>
            </a:r>
            <a:r>
              <a:rPr dirty="0"/>
              <a:t>PPR</a:t>
            </a:r>
            <a:r>
              <a:rPr spc="-60" dirty="0"/>
              <a:t> </a:t>
            </a:r>
            <a:r>
              <a:rPr dirty="0"/>
              <a:t>-</a:t>
            </a:r>
            <a:r>
              <a:rPr spc="-55" dirty="0"/>
              <a:t> </a:t>
            </a:r>
            <a:r>
              <a:rPr dirty="0"/>
              <a:t>Plan</a:t>
            </a:r>
            <a:r>
              <a:rPr spc="-60" dirty="0"/>
              <a:t> </a:t>
            </a:r>
            <a:r>
              <a:rPr dirty="0"/>
              <a:t>de</a:t>
            </a:r>
            <a:r>
              <a:rPr spc="-55" dirty="0"/>
              <a:t> </a:t>
            </a:r>
            <a:r>
              <a:rPr spc="-10" dirty="0"/>
              <a:t>Prévention</a:t>
            </a:r>
            <a:r>
              <a:rPr spc="-60" dirty="0"/>
              <a:t> </a:t>
            </a:r>
            <a:r>
              <a:rPr dirty="0"/>
              <a:t>des</a:t>
            </a:r>
            <a:r>
              <a:rPr spc="-55" dirty="0"/>
              <a:t> </a:t>
            </a:r>
            <a:r>
              <a:rPr spc="-10" dirty="0"/>
              <a:t>Risques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4657" rIns="0" bIns="0" rtlCol="0">
            <a:spAutoFit/>
          </a:bodyPr>
          <a:lstStyle/>
          <a:p>
            <a:pPr marL="2822575">
              <a:lnSpc>
                <a:spcPct val="100000"/>
              </a:lnSpc>
              <a:spcBef>
                <a:spcPts val="100"/>
              </a:spcBef>
            </a:pPr>
            <a:r>
              <a:rPr spc="-114" dirty="0"/>
              <a:t>LES</a:t>
            </a:r>
            <a:r>
              <a:rPr spc="-235" dirty="0"/>
              <a:t> </a:t>
            </a:r>
            <a:r>
              <a:rPr spc="-10" dirty="0"/>
              <a:t>DONNÉES</a:t>
            </a:r>
            <a:r>
              <a:rPr spc="-320" dirty="0"/>
              <a:t> </a:t>
            </a:r>
            <a:r>
              <a:rPr spc="-10" dirty="0"/>
              <a:t>DISPONIBLES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3137429" y="3107405"/>
            <a:ext cx="4780915" cy="1271270"/>
          </a:xfrm>
          <a:prstGeom prst="rect">
            <a:avLst/>
          </a:prstGeom>
          <a:solidFill>
            <a:srgbClr val="FFF14A"/>
          </a:solidFill>
        </p:spPr>
        <p:txBody>
          <a:bodyPr vert="horz" wrap="square" lIns="0" tIns="1460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15"/>
              </a:spcBef>
            </a:pPr>
            <a:r>
              <a:rPr sz="3100" b="1" spc="-10" dirty="0">
                <a:latin typeface="Arial"/>
                <a:cs typeface="Arial"/>
              </a:rPr>
              <a:t>Plateformes</a:t>
            </a:r>
            <a:endParaRPr sz="31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555"/>
              </a:spcBef>
            </a:pPr>
            <a:r>
              <a:rPr sz="3100" b="1" spc="-10" dirty="0">
                <a:latin typeface="Arial"/>
                <a:cs typeface="Arial"/>
              </a:rPr>
              <a:t>nationales</a:t>
            </a:r>
            <a:endParaRPr sz="31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96340" y="5011125"/>
            <a:ext cx="95250" cy="9525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96340" y="5554050"/>
            <a:ext cx="95250" cy="9525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3933820" y="4667583"/>
            <a:ext cx="3130550" cy="10633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sz="3100" spc="-10" dirty="0">
                <a:latin typeface="Arial MT"/>
                <a:cs typeface="Arial MT"/>
              </a:rPr>
              <a:t>Géorisques.fr </a:t>
            </a:r>
            <a:r>
              <a:rPr sz="3100" spc="-30" dirty="0">
                <a:latin typeface="Arial MT"/>
                <a:cs typeface="Arial MT"/>
              </a:rPr>
              <a:t>InfoTerre</a:t>
            </a:r>
            <a:r>
              <a:rPr sz="3100" spc="-165" dirty="0">
                <a:latin typeface="Arial MT"/>
                <a:cs typeface="Arial MT"/>
              </a:rPr>
              <a:t> </a:t>
            </a:r>
            <a:r>
              <a:rPr sz="3100" spc="-10" dirty="0">
                <a:latin typeface="Arial MT"/>
                <a:cs typeface="Arial MT"/>
              </a:rPr>
              <a:t>(BRGM)</a:t>
            </a:r>
            <a:endParaRPr sz="3100" dirty="0">
              <a:latin typeface="Arial MT"/>
              <a:cs typeface="Arial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31214" y="6543629"/>
            <a:ext cx="12965125" cy="3138170"/>
          </a:xfrm>
          <a:custGeom>
            <a:avLst/>
            <a:gdLst/>
            <a:ahLst/>
            <a:cxnLst/>
            <a:rect l="l" t="t" r="r" b="b"/>
            <a:pathLst>
              <a:path w="11734800" h="3138170">
                <a:moveTo>
                  <a:pt x="485636" y="0"/>
                </a:moveTo>
                <a:lnTo>
                  <a:pt x="11248847" y="0"/>
                </a:lnTo>
                <a:lnTo>
                  <a:pt x="11296859" y="2378"/>
                </a:lnTo>
                <a:lnTo>
                  <a:pt x="11344052" y="9424"/>
                </a:lnTo>
                <a:lnTo>
                  <a:pt x="11390108" y="21003"/>
                </a:lnTo>
                <a:lnTo>
                  <a:pt x="11434709" y="36981"/>
                </a:lnTo>
                <a:lnTo>
                  <a:pt x="11477539" y="57226"/>
                </a:lnTo>
                <a:lnTo>
                  <a:pt x="11518281" y="81604"/>
                </a:lnTo>
                <a:lnTo>
                  <a:pt x="11556618" y="109985"/>
                </a:lnTo>
                <a:lnTo>
                  <a:pt x="11592233" y="142237"/>
                </a:lnTo>
                <a:lnTo>
                  <a:pt x="11624501" y="177866"/>
                </a:lnTo>
                <a:lnTo>
                  <a:pt x="11652891" y="216214"/>
                </a:lnTo>
                <a:lnTo>
                  <a:pt x="11677274" y="256964"/>
                </a:lnTo>
                <a:lnTo>
                  <a:pt x="11697520" y="299798"/>
                </a:lnTo>
                <a:lnTo>
                  <a:pt x="11713497" y="344400"/>
                </a:lnTo>
                <a:lnTo>
                  <a:pt x="11725074" y="390452"/>
                </a:lnTo>
                <a:lnTo>
                  <a:pt x="11732117" y="437637"/>
                </a:lnTo>
                <a:lnTo>
                  <a:pt x="11734495" y="485636"/>
                </a:lnTo>
                <a:lnTo>
                  <a:pt x="11734495" y="2652203"/>
                </a:lnTo>
                <a:lnTo>
                  <a:pt x="11732120" y="2700203"/>
                </a:lnTo>
                <a:lnTo>
                  <a:pt x="11725079" y="2747390"/>
                </a:lnTo>
                <a:lnTo>
                  <a:pt x="11713504" y="2793444"/>
                </a:lnTo>
                <a:lnTo>
                  <a:pt x="11697528" y="2838048"/>
                </a:lnTo>
                <a:lnTo>
                  <a:pt x="11677282" y="2880884"/>
                </a:lnTo>
                <a:lnTo>
                  <a:pt x="11652898" y="2921635"/>
                </a:lnTo>
                <a:lnTo>
                  <a:pt x="11624506" y="2959983"/>
                </a:lnTo>
                <a:lnTo>
                  <a:pt x="11592236" y="2995612"/>
                </a:lnTo>
                <a:lnTo>
                  <a:pt x="11556623" y="3027865"/>
                </a:lnTo>
                <a:lnTo>
                  <a:pt x="11518287" y="3056248"/>
                </a:lnTo>
                <a:lnTo>
                  <a:pt x="11477545" y="3080628"/>
                </a:lnTo>
                <a:lnTo>
                  <a:pt x="11434714" y="3100873"/>
                </a:lnTo>
                <a:lnTo>
                  <a:pt x="11390112" y="3116853"/>
                </a:lnTo>
                <a:lnTo>
                  <a:pt x="11344054" y="3128432"/>
                </a:lnTo>
                <a:lnTo>
                  <a:pt x="11296860" y="3135477"/>
                </a:lnTo>
                <a:lnTo>
                  <a:pt x="11248847" y="3137855"/>
                </a:lnTo>
                <a:lnTo>
                  <a:pt x="485635" y="3137855"/>
                </a:lnTo>
                <a:lnTo>
                  <a:pt x="437635" y="3135478"/>
                </a:lnTo>
                <a:lnTo>
                  <a:pt x="390449" y="3128435"/>
                </a:lnTo>
                <a:lnTo>
                  <a:pt x="344394" y="3116859"/>
                </a:lnTo>
                <a:lnTo>
                  <a:pt x="299789" y="3100882"/>
                </a:lnTo>
                <a:lnTo>
                  <a:pt x="256953" y="3080637"/>
                </a:lnTo>
                <a:lnTo>
                  <a:pt x="216204" y="3056254"/>
                </a:lnTo>
                <a:lnTo>
                  <a:pt x="177860" y="3027867"/>
                </a:lnTo>
                <a:lnTo>
                  <a:pt x="142239" y="2995606"/>
                </a:lnTo>
                <a:lnTo>
                  <a:pt x="109979" y="2959986"/>
                </a:lnTo>
                <a:lnTo>
                  <a:pt x="81591" y="2921642"/>
                </a:lnTo>
                <a:lnTo>
                  <a:pt x="57208" y="2880892"/>
                </a:lnTo>
                <a:lnTo>
                  <a:pt x="36963" y="2838055"/>
                </a:lnTo>
                <a:lnTo>
                  <a:pt x="20988" y="2793448"/>
                </a:lnTo>
                <a:lnTo>
                  <a:pt x="9415" y="2747392"/>
                </a:lnTo>
                <a:lnTo>
                  <a:pt x="2375" y="2700204"/>
                </a:lnTo>
                <a:lnTo>
                  <a:pt x="0" y="2652203"/>
                </a:lnTo>
                <a:lnTo>
                  <a:pt x="0" y="485636"/>
                </a:lnTo>
                <a:lnTo>
                  <a:pt x="2377" y="437637"/>
                </a:lnTo>
                <a:lnTo>
                  <a:pt x="9420" y="390451"/>
                </a:lnTo>
                <a:lnTo>
                  <a:pt x="20995" y="344397"/>
                </a:lnTo>
                <a:lnTo>
                  <a:pt x="36971" y="299793"/>
                </a:lnTo>
                <a:lnTo>
                  <a:pt x="57216" y="256957"/>
                </a:lnTo>
                <a:lnTo>
                  <a:pt x="81597" y="216208"/>
                </a:lnTo>
                <a:lnTo>
                  <a:pt x="109984" y="177864"/>
                </a:lnTo>
                <a:lnTo>
                  <a:pt x="142244" y="142244"/>
                </a:lnTo>
                <a:lnTo>
                  <a:pt x="177864" y="109985"/>
                </a:lnTo>
                <a:lnTo>
                  <a:pt x="216208" y="81598"/>
                </a:lnTo>
                <a:lnTo>
                  <a:pt x="256957" y="57216"/>
                </a:lnTo>
                <a:lnTo>
                  <a:pt x="299792" y="36971"/>
                </a:lnTo>
                <a:lnTo>
                  <a:pt x="344396" y="20994"/>
                </a:lnTo>
                <a:lnTo>
                  <a:pt x="390450" y="9419"/>
                </a:lnTo>
                <a:lnTo>
                  <a:pt x="437636" y="2376"/>
                </a:lnTo>
                <a:lnTo>
                  <a:pt x="485636" y="0"/>
                </a:lnTo>
              </a:path>
            </a:pathLst>
          </a:custGeom>
          <a:ln w="190451">
            <a:solidFill>
              <a:srgbClr val="D93B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31056" y="6543629"/>
            <a:ext cx="12965125" cy="642484"/>
          </a:xfrm>
          <a:prstGeom prst="rect">
            <a:avLst/>
          </a:prstGeom>
          <a:solidFill>
            <a:srgbClr val="D93B36"/>
          </a:solidFill>
        </p:spPr>
        <p:txBody>
          <a:bodyPr vert="horz" wrap="square" lIns="0" tIns="102870" rIns="0" bIns="0" rtlCol="0">
            <a:spAutoFit/>
          </a:bodyPr>
          <a:lstStyle/>
          <a:p>
            <a:pPr marR="88265" algn="ctr">
              <a:lnSpc>
                <a:spcPct val="100000"/>
              </a:lnSpc>
              <a:spcBef>
                <a:spcPts val="810"/>
              </a:spcBef>
            </a:pPr>
            <a:r>
              <a:rPr sz="3500" b="1" dirty="0">
                <a:latin typeface="Arial"/>
                <a:cs typeface="Arial"/>
              </a:rPr>
              <a:t>Données</a:t>
            </a:r>
            <a:r>
              <a:rPr sz="3500" b="1" spc="-90" dirty="0">
                <a:latin typeface="Arial"/>
                <a:cs typeface="Arial"/>
              </a:rPr>
              <a:t> </a:t>
            </a:r>
            <a:r>
              <a:rPr sz="3500" b="1" dirty="0">
                <a:latin typeface="Arial"/>
                <a:cs typeface="Arial"/>
              </a:rPr>
              <a:t>spécifiques</a:t>
            </a:r>
            <a:r>
              <a:rPr sz="3500" b="1" spc="-85" dirty="0">
                <a:latin typeface="Arial"/>
                <a:cs typeface="Arial"/>
              </a:rPr>
              <a:t> </a:t>
            </a:r>
            <a:r>
              <a:rPr sz="3500" b="1" dirty="0">
                <a:latin typeface="Arial"/>
                <a:cs typeface="Arial"/>
              </a:rPr>
              <a:t>à</a:t>
            </a:r>
            <a:r>
              <a:rPr sz="3500" b="1" spc="-85" dirty="0">
                <a:latin typeface="Arial"/>
                <a:cs typeface="Arial"/>
              </a:rPr>
              <a:t> </a:t>
            </a:r>
            <a:r>
              <a:rPr sz="3500" b="1" dirty="0">
                <a:latin typeface="Arial"/>
                <a:cs typeface="Arial"/>
              </a:rPr>
              <a:t>la</a:t>
            </a:r>
            <a:r>
              <a:rPr sz="3500" b="1" spc="-85" dirty="0">
                <a:latin typeface="Arial"/>
                <a:cs typeface="Arial"/>
              </a:rPr>
              <a:t> </a:t>
            </a:r>
            <a:r>
              <a:rPr sz="3500" b="1" spc="-10" dirty="0">
                <a:latin typeface="Arial"/>
                <a:cs typeface="Arial"/>
              </a:rPr>
              <a:t>montagne</a:t>
            </a:r>
            <a:endParaRPr sz="35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40535" y="7501235"/>
            <a:ext cx="11696892" cy="1611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lang="fr-FR" sz="3100" dirty="0">
                <a:latin typeface="Arial MT"/>
                <a:cs typeface="Arial MT"/>
              </a:rPr>
              <a:t>- Carte</a:t>
            </a:r>
            <a:r>
              <a:rPr lang="fr-FR" sz="3100" spc="-45" dirty="0">
                <a:latin typeface="Arial MT"/>
                <a:cs typeface="Arial MT"/>
              </a:rPr>
              <a:t> </a:t>
            </a:r>
            <a:r>
              <a:rPr lang="fr-FR" sz="3100" dirty="0">
                <a:latin typeface="Arial MT"/>
                <a:cs typeface="Arial MT"/>
              </a:rPr>
              <a:t>de</a:t>
            </a:r>
            <a:r>
              <a:rPr lang="fr-FR" sz="3100" spc="-45" dirty="0">
                <a:latin typeface="Arial MT"/>
                <a:cs typeface="Arial MT"/>
              </a:rPr>
              <a:t> </a:t>
            </a:r>
            <a:r>
              <a:rPr lang="fr-FR" sz="3100" dirty="0">
                <a:latin typeface="Arial MT"/>
                <a:cs typeface="Arial MT"/>
              </a:rPr>
              <a:t>Localisation</a:t>
            </a:r>
            <a:r>
              <a:rPr lang="fr-FR" sz="3100" spc="-45" dirty="0">
                <a:latin typeface="Arial MT"/>
                <a:cs typeface="Arial MT"/>
              </a:rPr>
              <a:t> </a:t>
            </a:r>
            <a:r>
              <a:rPr lang="fr-FR" sz="3100" dirty="0">
                <a:latin typeface="Arial MT"/>
                <a:cs typeface="Arial MT"/>
              </a:rPr>
              <a:t>des</a:t>
            </a:r>
            <a:r>
              <a:rPr lang="fr-FR" sz="3100" spc="-45" dirty="0">
                <a:latin typeface="Arial MT"/>
                <a:cs typeface="Arial MT"/>
              </a:rPr>
              <a:t> </a:t>
            </a:r>
            <a:r>
              <a:rPr lang="fr-FR" sz="3100" dirty="0">
                <a:latin typeface="Arial MT"/>
                <a:cs typeface="Arial MT"/>
              </a:rPr>
              <a:t>Phénomènes</a:t>
            </a:r>
            <a:r>
              <a:rPr lang="fr-FR" sz="3100" spc="-45" dirty="0">
                <a:latin typeface="Arial MT"/>
                <a:cs typeface="Arial MT"/>
              </a:rPr>
              <a:t> </a:t>
            </a:r>
            <a:r>
              <a:rPr lang="fr-FR" sz="3100" spc="-10" dirty="0">
                <a:latin typeface="Arial MT"/>
                <a:cs typeface="Arial MT"/>
              </a:rPr>
              <a:t>d’Avalanches (CLPA)</a:t>
            </a:r>
            <a:endParaRPr lang="fr-FR" sz="3100" dirty="0">
              <a:latin typeface="Arial MT"/>
              <a:cs typeface="Arial MT"/>
            </a:endParaRPr>
          </a:p>
          <a:p>
            <a:pPr marL="12700" marR="1114425">
              <a:lnSpc>
                <a:spcPct val="114900"/>
              </a:lnSpc>
            </a:pPr>
            <a:r>
              <a:rPr lang="fr-FR" sz="3100" dirty="0">
                <a:latin typeface="Arial MT"/>
                <a:cs typeface="Arial MT"/>
              </a:rPr>
              <a:t>- </a:t>
            </a:r>
            <a:r>
              <a:rPr sz="3100" dirty="0" err="1">
                <a:latin typeface="Arial MT"/>
                <a:cs typeface="Arial MT"/>
              </a:rPr>
              <a:t>Enquête</a:t>
            </a:r>
            <a:r>
              <a:rPr sz="3100" spc="-95" dirty="0">
                <a:latin typeface="Arial MT"/>
                <a:cs typeface="Arial MT"/>
              </a:rPr>
              <a:t> </a:t>
            </a:r>
            <a:r>
              <a:rPr sz="3100" spc="-10" dirty="0">
                <a:latin typeface="Arial MT"/>
                <a:cs typeface="Arial MT"/>
              </a:rPr>
              <a:t>Permanente</a:t>
            </a:r>
            <a:r>
              <a:rPr sz="3100" spc="-95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sur</a:t>
            </a:r>
            <a:r>
              <a:rPr sz="3100" spc="-95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les</a:t>
            </a:r>
            <a:r>
              <a:rPr sz="3100" spc="-95" dirty="0">
                <a:latin typeface="Arial MT"/>
                <a:cs typeface="Arial MT"/>
              </a:rPr>
              <a:t> </a:t>
            </a:r>
            <a:r>
              <a:rPr sz="3100" spc="-10" dirty="0">
                <a:latin typeface="Arial MT"/>
                <a:cs typeface="Arial MT"/>
              </a:rPr>
              <a:t>Avalanches</a:t>
            </a:r>
            <a:r>
              <a:rPr sz="3100" spc="-95" dirty="0">
                <a:latin typeface="Arial MT"/>
                <a:cs typeface="Arial MT"/>
              </a:rPr>
              <a:t> </a:t>
            </a:r>
            <a:r>
              <a:rPr sz="3100" spc="-10" dirty="0">
                <a:latin typeface="Arial MT"/>
                <a:cs typeface="Arial MT"/>
              </a:rPr>
              <a:t>(EPA) </a:t>
            </a:r>
            <a:endParaRPr lang="fr-FR" sz="3100" spc="-10" dirty="0">
              <a:latin typeface="Arial MT"/>
              <a:cs typeface="Arial MT"/>
            </a:endParaRPr>
          </a:p>
          <a:p>
            <a:pPr marL="12700" marR="1114425">
              <a:lnSpc>
                <a:spcPct val="114900"/>
              </a:lnSpc>
            </a:pPr>
            <a:r>
              <a:rPr lang="fr-FR" sz="3100" dirty="0">
                <a:latin typeface="Arial MT"/>
                <a:cs typeface="Arial MT"/>
              </a:rPr>
              <a:t>- Base</a:t>
            </a:r>
            <a:r>
              <a:rPr lang="fr-FR" sz="3100" spc="-45" dirty="0">
                <a:latin typeface="Arial MT"/>
                <a:cs typeface="Arial MT"/>
              </a:rPr>
              <a:t> </a:t>
            </a:r>
            <a:r>
              <a:rPr lang="fr-FR" sz="3100" dirty="0">
                <a:latin typeface="Arial MT"/>
                <a:cs typeface="Arial MT"/>
              </a:rPr>
              <a:t>de</a:t>
            </a:r>
            <a:r>
              <a:rPr lang="fr-FR" sz="3100" spc="-45" dirty="0">
                <a:latin typeface="Arial MT"/>
                <a:cs typeface="Arial MT"/>
              </a:rPr>
              <a:t> </a:t>
            </a:r>
            <a:r>
              <a:rPr lang="fr-FR" sz="3100" spc="-10" dirty="0">
                <a:latin typeface="Arial MT"/>
                <a:cs typeface="Arial MT"/>
              </a:rPr>
              <a:t>données </a:t>
            </a:r>
            <a:r>
              <a:rPr lang="fr-FR" sz="3100" spc="-20" dirty="0">
                <a:latin typeface="Arial MT"/>
                <a:cs typeface="Arial MT"/>
              </a:rPr>
              <a:t>ONF-</a:t>
            </a:r>
            <a:r>
              <a:rPr lang="fr-FR" sz="3100" spc="-25" dirty="0">
                <a:latin typeface="Arial MT"/>
                <a:cs typeface="Arial MT"/>
              </a:rPr>
              <a:t>RTM-</a:t>
            </a:r>
            <a:endParaRPr sz="31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9001F8-B898-F629-DD9B-209AC21D0B23}"/>
              </a:ext>
            </a:extLst>
          </p:cNvPr>
          <p:cNvSpPr/>
          <p:nvPr/>
        </p:nvSpPr>
        <p:spPr>
          <a:xfrm>
            <a:off x="533400" y="1874354"/>
            <a:ext cx="17297400" cy="59754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451">
            <a:solidFill>
              <a:srgbClr val="0194A5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1A22D9C-2A96-BF80-0D7F-56B131FB0CE7}"/>
              </a:ext>
            </a:extLst>
          </p:cNvPr>
          <p:cNvSpPr txBox="1">
            <a:spLocks/>
          </p:cNvSpPr>
          <p:nvPr/>
        </p:nvSpPr>
        <p:spPr>
          <a:xfrm>
            <a:off x="228600" y="3315480"/>
            <a:ext cx="18288000" cy="30931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rgbClr val="66B458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fr-FR" altLang="fr-FR" sz="2000" b="1" dirty="0"/>
              <a:t> </a:t>
            </a:r>
            <a:br>
              <a:rPr lang="fr-FR" altLang="fr-FR" sz="2000" b="1" dirty="0"/>
            </a:br>
            <a:b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DEMARCHES REGLEMENTAIRES</a:t>
            </a:r>
            <a:b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br>
              <a:rPr lang="fr-FR" altLang="fr-FR" sz="2500" i="1" dirty="0">
                <a:solidFill>
                  <a:schemeClr val="tx1"/>
                </a:solidFill>
                <a:latin typeface="+mj-lt"/>
              </a:rPr>
            </a:br>
            <a:endParaRPr lang="fr-FR" altLang="fr-FR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3547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160162B-C4F1-173B-056E-98E41B11CAB3}"/>
              </a:ext>
            </a:extLst>
          </p:cNvPr>
          <p:cNvSpPr txBox="1"/>
          <p:nvPr/>
        </p:nvSpPr>
        <p:spPr>
          <a:xfrm>
            <a:off x="1257300" y="723900"/>
            <a:ext cx="1577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Dossier Départemental sur les Risques Majeurs – DDRM</a:t>
            </a:r>
          </a:p>
          <a:p>
            <a:r>
              <a:rPr lang="fr-FR" sz="2800" i="1" dirty="0"/>
              <a:t>Source : Préfecture</a:t>
            </a:r>
            <a:endParaRPr lang="fr-FR" sz="16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10D77C-4253-73CA-EDAC-FA47B395A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" y="2019300"/>
            <a:ext cx="17925098" cy="77289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2C5502-8FA2-A612-BF81-02689FFC87CB}"/>
              </a:ext>
            </a:extLst>
          </p:cNvPr>
          <p:cNvSpPr/>
          <p:nvPr/>
        </p:nvSpPr>
        <p:spPr>
          <a:xfrm>
            <a:off x="304800" y="5676900"/>
            <a:ext cx="178308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295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7C1058C1-55EA-7184-F09F-18424B873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928" y="4026932"/>
            <a:ext cx="7036072" cy="60385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FAD14B7-9599-EA9E-CCCC-DEBF31443C28}"/>
              </a:ext>
            </a:extLst>
          </p:cNvPr>
          <p:cNvSpPr txBox="1"/>
          <p:nvPr/>
        </p:nvSpPr>
        <p:spPr>
          <a:xfrm>
            <a:off x="609600" y="419100"/>
            <a:ext cx="92297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DDRM</a:t>
            </a:r>
            <a:endParaRPr lang="fr-FR" sz="2800" b="1" dirty="0"/>
          </a:p>
          <a:p>
            <a:r>
              <a:rPr lang="fr-FR" sz="2800" b="1" dirty="0"/>
              <a:t>Dossier Départemental sur les Risques Majeurs</a:t>
            </a:r>
          </a:p>
          <a:p>
            <a:r>
              <a:rPr lang="fr-FR" sz="2800" b="1" dirty="0">
                <a:solidFill>
                  <a:srgbClr val="00B050"/>
                </a:solidFill>
              </a:rPr>
              <a:t>Contenu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87F597A-9409-7702-5DC0-C660A34771E5}"/>
              </a:ext>
            </a:extLst>
          </p:cNvPr>
          <p:cNvSpPr txBox="1"/>
          <p:nvPr/>
        </p:nvSpPr>
        <p:spPr>
          <a:xfrm>
            <a:off x="14824828" y="9696152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Extrait DDRM Haute-Savoie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4BB602-7AD1-44E4-1627-524725B4F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400300"/>
            <a:ext cx="10980430" cy="766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67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7014F15-A7BD-DFB8-7FB7-D7A9AA7F9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217" y="2431743"/>
            <a:ext cx="3240000" cy="32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B32B7E-C3A4-46CD-33BB-094A3817A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974" y="6235257"/>
            <a:ext cx="3263143" cy="324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3D88CC4-D02D-10F1-492E-504DA009B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927" y="2816379"/>
            <a:ext cx="4751401" cy="315336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E41E990-BA21-8EE3-2B12-9ABC2AAF8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928" y="6210332"/>
            <a:ext cx="4751400" cy="323138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B56A386-6AB2-09F7-A9FD-B980EFA8C511}"/>
              </a:ext>
            </a:extLst>
          </p:cNvPr>
          <p:cNvSpPr txBox="1"/>
          <p:nvPr/>
        </p:nvSpPr>
        <p:spPr>
          <a:xfrm>
            <a:off x="609600" y="419100"/>
            <a:ext cx="92297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DDRM</a:t>
            </a:r>
            <a:endParaRPr lang="fr-FR" sz="2800" b="1" dirty="0"/>
          </a:p>
          <a:p>
            <a:r>
              <a:rPr lang="fr-FR" sz="2800" b="1" dirty="0"/>
              <a:t>Dossier Départemental sur les Risques Majeurs</a:t>
            </a:r>
          </a:p>
          <a:p>
            <a:r>
              <a:rPr lang="fr-FR" sz="2800" b="1" dirty="0">
                <a:solidFill>
                  <a:srgbClr val="00B050"/>
                </a:solidFill>
              </a:rPr>
              <a:t>Où les retrouver ?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07372F2-7BEB-D0CC-8891-9F06258F0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1106" y="2168158"/>
            <a:ext cx="4748904" cy="335988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652043B-526D-D75B-E2AA-7F0BB6E78E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4800" y="6438900"/>
            <a:ext cx="4751105" cy="3240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rcRect r="44469"/>
          <a:stretch>
            <a:fillRect/>
          </a:stretch>
        </p:blipFill>
        <p:spPr>
          <a:xfrm>
            <a:off x="350429" y="380948"/>
            <a:ext cx="9936572" cy="92860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6B66CF-46F2-2008-05B1-022461BA9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212641"/>
            <a:ext cx="6934200" cy="98617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7D7B087-A93E-1875-6AD7-7018BC9FD7FC}"/>
              </a:ext>
            </a:extLst>
          </p:cNvPr>
          <p:cNvSpPr txBox="1"/>
          <p:nvPr/>
        </p:nvSpPr>
        <p:spPr>
          <a:xfrm>
            <a:off x="350429" y="1714500"/>
            <a:ext cx="388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Source : Commune</a:t>
            </a:r>
            <a:endParaRPr lang="fr-FR" sz="1400" b="1" i="1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566BDB-C51A-186C-7822-49EADA7D5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78422"/>
            <a:ext cx="5943600" cy="83942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BBFE65C-4C32-83E3-0F68-4A49E6DC6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1813921"/>
            <a:ext cx="5928141" cy="83355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6262797-3DE6-69C9-0438-F634831C591F}"/>
              </a:ext>
            </a:extLst>
          </p:cNvPr>
          <p:cNvSpPr txBox="1"/>
          <p:nvPr/>
        </p:nvSpPr>
        <p:spPr>
          <a:xfrm>
            <a:off x="533400" y="375556"/>
            <a:ext cx="9229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DICRIM</a:t>
            </a:r>
            <a:endParaRPr lang="fr-FR" sz="2800" b="1" dirty="0"/>
          </a:p>
          <a:p>
            <a:r>
              <a:rPr lang="fr-FR" sz="2800" b="1" dirty="0">
                <a:solidFill>
                  <a:srgbClr val="00B050"/>
                </a:solidFill>
              </a:rPr>
              <a:t>Contenu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44FDB7-044E-0CAA-2190-3C5BFB151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59" y="2095500"/>
            <a:ext cx="5833496" cy="337102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6A185D5-0D6B-9D16-50BF-1069B94D10E0}"/>
              </a:ext>
            </a:extLst>
          </p:cNvPr>
          <p:cNvSpPr txBox="1"/>
          <p:nvPr/>
        </p:nvSpPr>
        <p:spPr>
          <a:xfrm>
            <a:off x="1544220" y="6362700"/>
            <a:ext cx="3604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B050"/>
                </a:solidFill>
              </a:rPr>
              <a:t>Où les retrouver ?</a:t>
            </a:r>
          </a:p>
          <a:p>
            <a:endParaRPr lang="fr-FR" sz="2800" b="1" dirty="0">
              <a:solidFill>
                <a:srgbClr val="00B050"/>
              </a:solidFill>
            </a:endParaRPr>
          </a:p>
          <a:p>
            <a:r>
              <a:rPr lang="fr-FR" sz="2800" b="1" dirty="0">
                <a:solidFill>
                  <a:schemeClr val="tx1"/>
                </a:solidFill>
              </a:rPr>
              <a:t>1 - Site internet </a:t>
            </a:r>
            <a:br>
              <a:rPr lang="fr-FR" sz="2800" b="1" dirty="0">
                <a:solidFill>
                  <a:schemeClr val="tx1"/>
                </a:solidFill>
              </a:rPr>
            </a:br>
            <a:r>
              <a:rPr lang="fr-FR" sz="2800" b="1" dirty="0">
                <a:solidFill>
                  <a:schemeClr val="tx1"/>
                </a:solidFill>
              </a:rPr>
              <a:t>de la commune</a:t>
            </a:r>
          </a:p>
          <a:p>
            <a:endParaRPr lang="fr-FR" sz="2800" b="1" dirty="0">
              <a:solidFill>
                <a:schemeClr val="tx1"/>
              </a:solidFill>
            </a:endParaRPr>
          </a:p>
          <a:p>
            <a:r>
              <a:rPr lang="fr-FR" sz="2800" b="1" dirty="0">
                <a:solidFill>
                  <a:schemeClr val="tx1"/>
                </a:solidFill>
              </a:rPr>
              <a:t>2 - Géorisques</a:t>
            </a:r>
          </a:p>
        </p:txBody>
      </p:sp>
    </p:spTree>
    <p:extLst>
      <p:ext uri="{BB962C8B-B14F-4D97-AF65-F5344CB8AC3E}">
        <p14:creationId xmlns:p14="http://schemas.microsoft.com/office/powerpoint/2010/main" val="2408880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635B3C2-B570-BDA2-7DE2-C069E6FC52F3}"/>
              </a:ext>
            </a:extLst>
          </p:cNvPr>
          <p:cNvSpPr txBox="1"/>
          <p:nvPr/>
        </p:nvSpPr>
        <p:spPr>
          <a:xfrm>
            <a:off x="7141382" y="2768914"/>
            <a:ext cx="779381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600" b="1" dirty="0"/>
              <a:t>Cartographie des phénomènes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A872D7-DC67-9C41-FE6D-198BDAC5E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83" y="3848100"/>
            <a:ext cx="11146617" cy="5638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1CE308A-FF7E-CC7E-6FE2-36647744A2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8" t="3805" r="2018" b="28270"/>
          <a:stretch>
            <a:fillRect/>
          </a:stretch>
        </p:blipFill>
        <p:spPr>
          <a:xfrm>
            <a:off x="284822" y="5701184"/>
            <a:ext cx="6649378" cy="407147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37542FA-1DEC-5764-90EF-289E47D416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51"/>
          <a:stretch>
            <a:fillRect/>
          </a:stretch>
        </p:blipFill>
        <p:spPr>
          <a:xfrm>
            <a:off x="514350" y="2843684"/>
            <a:ext cx="5290336" cy="28956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C8DBE8E-DC66-1AF0-E1D8-FB8989F6DCC3}"/>
              </a:ext>
            </a:extLst>
          </p:cNvPr>
          <p:cNvSpPr txBox="1"/>
          <p:nvPr/>
        </p:nvSpPr>
        <p:spPr>
          <a:xfrm>
            <a:off x="514350" y="599807"/>
            <a:ext cx="8153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PPRN</a:t>
            </a:r>
            <a:endParaRPr lang="fr-FR" sz="2800" b="1" dirty="0"/>
          </a:p>
          <a:p>
            <a:r>
              <a:rPr lang="fr-FR" sz="2800" b="1" dirty="0"/>
              <a:t>Plan de Prévention des Risques Naturels</a:t>
            </a:r>
          </a:p>
          <a:p>
            <a:r>
              <a:rPr lang="fr-FR" sz="2800" i="1" dirty="0">
                <a:solidFill>
                  <a:srgbClr val="00B050"/>
                </a:solidFill>
                <a:sym typeface="Wingdings" panose="05000000000000000000" pitchFamily="2" charset="2"/>
              </a:rPr>
              <a:t> Exemple de Faverges</a:t>
            </a:r>
            <a:endParaRPr lang="fr-FR" sz="2800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88145F-C0B6-3B86-D538-694BCEE04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300254"/>
            <a:ext cx="12801600" cy="77677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119402D-5EC1-CC4F-ED7F-CA485EDCE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2600" y="2384850"/>
            <a:ext cx="4829753" cy="768319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863BC1D-08A2-44B8-F8C8-94521BE5EAB3}"/>
              </a:ext>
            </a:extLst>
          </p:cNvPr>
          <p:cNvSpPr txBox="1"/>
          <p:nvPr/>
        </p:nvSpPr>
        <p:spPr>
          <a:xfrm>
            <a:off x="381000" y="419100"/>
            <a:ext cx="8153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PPRN</a:t>
            </a:r>
            <a:endParaRPr lang="fr-FR" sz="2800" b="1" dirty="0"/>
          </a:p>
          <a:p>
            <a:r>
              <a:rPr lang="fr-FR" sz="2800" b="1" dirty="0"/>
              <a:t>Plan de Prévention des Risques Naturels</a:t>
            </a:r>
          </a:p>
          <a:p>
            <a:r>
              <a:rPr lang="fr-FR" sz="2800" i="1" dirty="0">
                <a:solidFill>
                  <a:srgbClr val="00B050"/>
                </a:solidFill>
                <a:sym typeface="Wingdings" panose="05000000000000000000" pitchFamily="2" charset="2"/>
              </a:rPr>
              <a:t> Exemple de Faverges</a:t>
            </a:r>
            <a:endParaRPr lang="fr-FR" sz="2800" i="1" dirty="0">
              <a:solidFill>
                <a:srgbClr val="00B05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444182-A1F1-0C18-3D17-38902CC0BA46}"/>
              </a:ext>
            </a:extLst>
          </p:cNvPr>
          <p:cNvSpPr txBox="1"/>
          <p:nvPr/>
        </p:nvSpPr>
        <p:spPr>
          <a:xfrm>
            <a:off x="9296400" y="971371"/>
            <a:ext cx="335280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Documents </a:t>
            </a:r>
          </a:p>
          <a:p>
            <a:pPr algn="ctr"/>
            <a:r>
              <a:rPr lang="fr-FR" sz="3600" b="1" dirty="0"/>
              <a:t>historiques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3081B4-5695-7D61-2CF1-394C3FF8DD3E}"/>
              </a:ext>
            </a:extLst>
          </p:cNvPr>
          <p:cNvSpPr txBox="1"/>
          <p:nvPr/>
        </p:nvSpPr>
        <p:spPr>
          <a:xfrm>
            <a:off x="13921076" y="969926"/>
            <a:ext cx="335280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kern="0"/>
            </a:defPPr>
            <a:lvl1pPr algn="ctr">
              <a:defRPr sz="3600" b="1"/>
            </a:lvl1pPr>
          </a:lstStyle>
          <a:p>
            <a:r>
              <a:rPr lang="fr-FR" dirty="0"/>
              <a:t>Photos d’archives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A8384C4-A1F2-9756-C450-487A761C9FF6}"/>
              </a:ext>
            </a:extLst>
          </p:cNvPr>
          <p:cNvSpPr txBox="1"/>
          <p:nvPr/>
        </p:nvSpPr>
        <p:spPr>
          <a:xfrm>
            <a:off x="5715000" y="9517618"/>
            <a:ext cx="41529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solidFill>
                  <a:srgbClr val="00B050"/>
                </a:solidFill>
              </a:rPr>
              <a:t>Carte des zones inondées en 1737</a:t>
            </a:r>
          </a:p>
        </p:txBody>
      </p:sp>
    </p:spTree>
    <p:extLst>
      <p:ext uri="{BB962C8B-B14F-4D97-AF65-F5344CB8AC3E}">
        <p14:creationId xmlns:p14="http://schemas.microsoft.com/office/powerpoint/2010/main" val="2588853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3131" y="1975086"/>
            <a:ext cx="17605375" cy="8308975"/>
            <a:chOff x="683131" y="1975086"/>
            <a:chExt cx="17605375" cy="8308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131" y="1975086"/>
              <a:ext cx="17092519" cy="75216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25415" y="9150217"/>
              <a:ext cx="8362583" cy="113345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6077" rIns="0" bIns="0" rtlCol="0">
            <a:spAutoFit/>
          </a:bodyPr>
          <a:lstStyle/>
          <a:p>
            <a:pPr marL="2404110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LE</a:t>
            </a:r>
            <a:r>
              <a:rPr spc="-190" dirty="0"/>
              <a:t> </a:t>
            </a:r>
            <a:r>
              <a:rPr spc="-150" dirty="0"/>
              <a:t>PARN,</a:t>
            </a:r>
            <a:r>
              <a:rPr spc="-200" dirty="0"/>
              <a:t> </a:t>
            </a:r>
            <a:r>
              <a:rPr dirty="0"/>
              <a:t>QUI</a:t>
            </a:r>
            <a:r>
              <a:rPr spc="-210" dirty="0"/>
              <a:t> </a:t>
            </a:r>
            <a:r>
              <a:rPr spc="-30" dirty="0"/>
              <a:t>SOMMES-</a:t>
            </a:r>
            <a:r>
              <a:rPr dirty="0"/>
              <a:t>NOUS</a:t>
            </a:r>
            <a:r>
              <a:rPr spc="-195" dirty="0"/>
              <a:t> </a:t>
            </a:r>
            <a:r>
              <a:rPr spc="-50" dirty="0"/>
              <a:t>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4B3071-228E-5020-ACE0-19065966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292" y="6175149"/>
            <a:ext cx="3429479" cy="34866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245806-BDA2-9ADF-996C-497A145FE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919" y="2457450"/>
            <a:ext cx="3419952" cy="34771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704C742-2DFA-2AC1-4E06-49179B4B5F23}"/>
              </a:ext>
            </a:extLst>
          </p:cNvPr>
          <p:cNvSpPr txBox="1"/>
          <p:nvPr/>
        </p:nvSpPr>
        <p:spPr>
          <a:xfrm>
            <a:off x="752477" y="845284"/>
            <a:ext cx="8153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PPRN</a:t>
            </a:r>
            <a:endParaRPr lang="fr-FR" sz="2800" b="1" dirty="0"/>
          </a:p>
          <a:p>
            <a:r>
              <a:rPr lang="fr-FR" sz="2800" b="1" dirty="0"/>
              <a:t>Plan de Prévention des Risques Naturels</a:t>
            </a:r>
          </a:p>
          <a:p>
            <a:r>
              <a:rPr lang="fr-FR" sz="2800" b="1" dirty="0">
                <a:solidFill>
                  <a:srgbClr val="00B050"/>
                </a:solidFill>
              </a:rPr>
              <a:t>Où les retrouver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438CFF-B9EA-5DF1-15F5-3B65FBE4A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848" y="2781196"/>
            <a:ext cx="4751401" cy="31533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5623E77-BCE4-958F-E9D6-B0F2779EC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849" y="6175149"/>
            <a:ext cx="4751400" cy="323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52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195CE-E029-FC94-94C7-5A0130428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B605ED-B838-C072-FE5E-2FF8333F9C73}"/>
              </a:ext>
            </a:extLst>
          </p:cNvPr>
          <p:cNvSpPr/>
          <p:nvPr/>
        </p:nvSpPr>
        <p:spPr>
          <a:xfrm>
            <a:off x="533400" y="1874354"/>
            <a:ext cx="17297400" cy="59754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45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0D74B30-2CD9-AC9D-DD0C-36E00F287D54}"/>
              </a:ext>
            </a:extLst>
          </p:cNvPr>
          <p:cNvSpPr txBox="1">
            <a:spLocks/>
          </p:cNvSpPr>
          <p:nvPr/>
        </p:nvSpPr>
        <p:spPr>
          <a:xfrm>
            <a:off x="38100" y="2638371"/>
            <a:ext cx="18288000" cy="44473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rgbClr val="66B458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fr-FR" altLang="fr-FR" sz="2000" b="1" dirty="0"/>
              <a:t> </a:t>
            </a:r>
            <a:br>
              <a:rPr lang="fr-FR" altLang="fr-FR" sz="2000" b="1" dirty="0"/>
            </a:br>
            <a:b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DONNEES SPECIFIQUES </a:t>
            </a:r>
            <a:b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 LA MONTAGNE</a:t>
            </a:r>
            <a:b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br>
              <a:rPr lang="fr-FR" altLang="fr-FR" sz="2500" i="1" dirty="0">
                <a:solidFill>
                  <a:schemeClr val="tx1"/>
                </a:solidFill>
                <a:latin typeface="+mj-lt"/>
              </a:rPr>
            </a:br>
            <a:endParaRPr lang="fr-FR" altLang="fr-FR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0324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8100" y="2495551"/>
            <a:ext cx="9182100" cy="777239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7497117-49E3-2550-63A5-43CF8A298F6D}"/>
              </a:ext>
            </a:extLst>
          </p:cNvPr>
          <p:cNvSpPr txBox="1"/>
          <p:nvPr/>
        </p:nvSpPr>
        <p:spPr>
          <a:xfrm>
            <a:off x="1143000" y="456337"/>
            <a:ext cx="929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AVALANCHES</a:t>
            </a:r>
          </a:p>
          <a:p>
            <a:endParaRPr lang="fr-FR" sz="2400" dirty="0"/>
          </a:p>
          <a:p>
            <a:r>
              <a:rPr lang="fr-FR" sz="2400" dirty="0"/>
              <a:t>Carte de Localisation des Phénomènes d’Avalanche</a:t>
            </a:r>
          </a:p>
          <a:p>
            <a:r>
              <a:rPr lang="fr-FR" sz="2400" dirty="0"/>
              <a:t>Source : INRAE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813A604-87BB-FFA1-F81C-F6DC5B675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857" y="19050"/>
            <a:ext cx="8605543" cy="54305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0650DEA-EE94-B941-FD35-E06C6D28C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7431" y="5600700"/>
            <a:ext cx="6241969" cy="45730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D79F4E9-E6B4-04CF-C9F4-62DC88ED4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3857" y="8039100"/>
            <a:ext cx="2184434" cy="2134626"/>
          </a:xfrm>
          <a:prstGeom prst="rect">
            <a:avLst/>
          </a:prstGeom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78F5E210-3F2D-F53D-EC92-79E660B76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741" y="7099236"/>
            <a:ext cx="2114550" cy="76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A29063-D95A-5C61-0EF3-913BAB1BE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0" y="227704"/>
            <a:ext cx="6449272" cy="9689094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0492742-2155-AB00-B138-F9D190F711AE}"/>
              </a:ext>
            </a:extLst>
          </p:cNvPr>
          <p:cNvGrpSpPr/>
          <p:nvPr/>
        </p:nvGrpSpPr>
        <p:grpSpPr>
          <a:xfrm>
            <a:off x="1600200" y="2600577"/>
            <a:ext cx="13487400" cy="7316221"/>
            <a:chOff x="1600200" y="2600577"/>
            <a:chExt cx="13487400" cy="731622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123EA25-E905-F6AF-494E-144F483A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2600577"/>
              <a:ext cx="8773749" cy="7316221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952B40-8F37-EECE-A3EE-52E7525E579D}"/>
                </a:ext>
              </a:extLst>
            </p:cNvPr>
            <p:cNvSpPr/>
            <p:nvPr/>
          </p:nvSpPr>
          <p:spPr>
            <a:xfrm>
              <a:off x="13258800" y="8191500"/>
              <a:ext cx="1828800" cy="172529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6F925840-FED9-D022-4C28-F66B1E745B40}"/>
                </a:ext>
              </a:extLst>
            </p:cNvPr>
            <p:cNvCxnSpPr/>
            <p:nvPr/>
          </p:nvCxnSpPr>
          <p:spPr>
            <a:xfrm flipH="1">
              <a:off x="10373949" y="8724900"/>
              <a:ext cx="2884851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9EE491BD-569E-B070-EB12-74BA289B1888}"/>
              </a:ext>
            </a:extLst>
          </p:cNvPr>
          <p:cNvSpPr txBox="1"/>
          <p:nvPr/>
        </p:nvSpPr>
        <p:spPr>
          <a:xfrm>
            <a:off x="1600200" y="495300"/>
            <a:ext cx="754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AVALANCHES</a:t>
            </a:r>
          </a:p>
          <a:p>
            <a:endParaRPr lang="fr-FR" sz="2400" dirty="0"/>
          </a:p>
          <a:p>
            <a:r>
              <a:rPr lang="fr-FR" sz="2400" dirty="0"/>
              <a:t>Enquête Permanente sur les Avalanches – EPA</a:t>
            </a:r>
          </a:p>
          <a:p>
            <a:r>
              <a:rPr lang="fr-FR" sz="2400" dirty="0"/>
              <a:t>Source : INRAE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C8F88F22-922E-6817-790C-7B400BBD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0" y="163399"/>
            <a:ext cx="2514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090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tp://avalanchesftp.grenoble.cemagref.fr/epaclpa/EPA_photos_de_site/73_Savoie/73153_MARTHOD/73153200.jpg">
            <a:extLst>
              <a:ext uri="{FF2B5EF4-FFF2-40B4-BE49-F238E27FC236}">
                <a16:creationId xmlns:a16="http://schemas.microsoft.com/office/drawing/2014/main" id="{19A7FD7D-E158-31A2-75ED-82DEE3C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058291"/>
            <a:ext cx="10725150" cy="824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59C58CB-1F48-81EB-F4BF-8C51998D8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914900"/>
            <a:ext cx="10731832" cy="460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8AF5303-FA5C-1401-5534-8DED1B6CDEB4}"/>
              </a:ext>
            </a:extLst>
          </p:cNvPr>
          <p:cNvSpPr txBox="1"/>
          <p:nvPr/>
        </p:nvSpPr>
        <p:spPr>
          <a:xfrm>
            <a:off x="1581150" y="284915"/>
            <a:ext cx="754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AVALANCHES</a:t>
            </a:r>
          </a:p>
          <a:p>
            <a:endParaRPr lang="fr-FR" sz="2400" dirty="0"/>
          </a:p>
          <a:p>
            <a:r>
              <a:rPr lang="fr-FR" sz="2400" dirty="0"/>
              <a:t>Enquête Permanente sur les Avalanches – EPA</a:t>
            </a:r>
          </a:p>
          <a:p>
            <a:r>
              <a:rPr lang="fr-FR" sz="2400" dirty="0"/>
              <a:t>Source : INRAE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CB506343-B156-D0C4-0286-C62BFDA67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0" y="3561459"/>
            <a:ext cx="31432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833A12-FC3E-6872-D223-922F29442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34" y="1442414"/>
            <a:ext cx="16541531" cy="88064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7CF9E9E-2AB0-CC48-F25C-8A6A1B9B0C95}"/>
              </a:ext>
            </a:extLst>
          </p:cNvPr>
          <p:cNvSpPr txBox="1"/>
          <p:nvPr/>
        </p:nvSpPr>
        <p:spPr>
          <a:xfrm>
            <a:off x="838200" y="458569"/>
            <a:ext cx="550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Base de données - RTM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6B2ED6-5C26-A277-C820-C00B7887B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4054" y="458569"/>
            <a:ext cx="2285746" cy="227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198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B4C939B9-2DCA-8BE8-F18E-6EBFDFD7A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06656"/>
            <a:ext cx="7743825" cy="580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9E59A09-587A-335B-6DF1-F57991D682CF}"/>
              </a:ext>
            </a:extLst>
          </p:cNvPr>
          <p:cNvSpPr txBox="1"/>
          <p:nvPr/>
        </p:nvSpPr>
        <p:spPr>
          <a:xfrm>
            <a:off x="6858000" y="6458105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200" i="1" dirty="0"/>
              <a:t>MARTHOD, Janvier 2024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BBF906-E020-1322-7D1D-DE1EDFE5E087}"/>
              </a:ext>
            </a:extLst>
          </p:cNvPr>
          <p:cNvSpPr txBox="1"/>
          <p:nvPr/>
        </p:nvSpPr>
        <p:spPr>
          <a:xfrm>
            <a:off x="895350" y="876300"/>
            <a:ext cx="550545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PHOTOTHEQUE </a:t>
            </a:r>
            <a:r>
              <a:rPr lang="fr-FR" sz="3600" b="1" dirty="0" err="1"/>
              <a:t>IRMa</a:t>
            </a:r>
            <a:endParaRPr lang="fr-FR" sz="3600" b="1" dirty="0"/>
          </a:p>
          <a:p>
            <a:r>
              <a:rPr lang="fr-FR" sz="2400" dirty="0"/>
              <a:t>Source : Institut des Risques Majeurs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r>
              <a:rPr lang="fr-FR" sz="3200" dirty="0"/>
              <a:t>     </a:t>
            </a:r>
            <a:endParaRPr lang="fr-FR" sz="2000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065E202F-A3CF-45C5-47CD-EBACCBF5F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6" y="603063"/>
            <a:ext cx="8582024" cy="57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4E6B13-6866-148D-FFCC-226A7022B7EC}"/>
              </a:ext>
            </a:extLst>
          </p:cNvPr>
          <p:cNvSpPr txBox="1"/>
          <p:nvPr/>
        </p:nvSpPr>
        <p:spPr>
          <a:xfrm>
            <a:off x="685800" y="3446794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 i="1" dirty="0"/>
              <a:t>LE CHATELARD, Avril 2023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B3CBD8-A624-64BF-F654-E56F661AD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0" y="7620939"/>
            <a:ext cx="2448341" cy="2393586"/>
          </a:xfrm>
          <a:prstGeom prst="rect">
            <a:avLst/>
          </a:prstGeom>
        </p:spPr>
      </p:pic>
      <p:pic>
        <p:nvPicPr>
          <p:cNvPr id="5128" name="Picture 8" descr="Présentation de L'Institut des Risques Majeurs de Grenoble (IRMa)">
            <a:extLst>
              <a:ext uri="{FF2B5EF4-FFF2-40B4-BE49-F238E27FC236}">
                <a16:creationId xmlns:a16="http://schemas.microsoft.com/office/drawing/2014/main" id="{005ED7CA-EAF2-561D-3942-F37E4DE85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571" y="738690"/>
            <a:ext cx="2047704" cy="144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7363F-D864-F858-5755-397936375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B53561-BFBF-E1DB-CA5A-C240BFA7CFDE}"/>
              </a:ext>
            </a:extLst>
          </p:cNvPr>
          <p:cNvSpPr/>
          <p:nvPr/>
        </p:nvSpPr>
        <p:spPr>
          <a:xfrm>
            <a:off x="533400" y="1874354"/>
            <a:ext cx="17297400" cy="59754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451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373D2B8-BECF-1CF4-03E1-BD92E98AFBAB}"/>
              </a:ext>
            </a:extLst>
          </p:cNvPr>
          <p:cNvSpPr txBox="1">
            <a:spLocks/>
          </p:cNvSpPr>
          <p:nvPr/>
        </p:nvSpPr>
        <p:spPr>
          <a:xfrm>
            <a:off x="38100" y="3009900"/>
            <a:ext cx="18288000" cy="270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rgbClr val="66B458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fr-FR" altLang="fr-FR" sz="2000" b="1" dirty="0"/>
              <a:t> </a:t>
            </a:r>
            <a:br>
              <a:rPr lang="fr-FR" altLang="fr-FR" sz="2000" b="1" dirty="0"/>
            </a:br>
            <a:b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PLATEFORMES NATIONALES</a:t>
            </a:r>
            <a:br>
              <a:rPr lang="fr-FR" altLang="fr-FR" sz="2500" i="1" dirty="0">
                <a:solidFill>
                  <a:schemeClr val="tx1"/>
                </a:solidFill>
                <a:latin typeface="+mj-lt"/>
              </a:rPr>
            </a:br>
            <a:endParaRPr lang="fr-FR" altLang="fr-FR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71622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660" y="328659"/>
            <a:ext cx="17985740" cy="7200265"/>
            <a:chOff x="0" y="328659"/>
            <a:chExt cx="17985740" cy="72002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28659"/>
              <a:ext cx="16097249" cy="51530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1911" y="3432565"/>
              <a:ext cx="11163299" cy="409574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12874" y="7329150"/>
            <a:ext cx="18537125" cy="193992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3600" b="1" spc="-10" dirty="0">
                <a:latin typeface="Arial"/>
                <a:cs typeface="Arial"/>
              </a:rPr>
              <a:t>InfoTerre</a:t>
            </a:r>
            <a:endParaRPr sz="3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3600" dirty="0">
                <a:latin typeface="Arial MT"/>
                <a:cs typeface="Arial MT"/>
              </a:rPr>
              <a:t>Base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dirty="0">
                <a:latin typeface="Arial MT"/>
                <a:cs typeface="Arial MT"/>
              </a:rPr>
              <a:t>de données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dirty="0">
                <a:latin typeface="Arial MT"/>
                <a:cs typeface="Arial MT"/>
              </a:rPr>
              <a:t>nationales du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-20" dirty="0">
                <a:latin typeface="Arial MT"/>
                <a:cs typeface="Arial MT"/>
              </a:rPr>
              <a:t>BRGM</a:t>
            </a:r>
            <a:r>
              <a:rPr lang="fr-FR" sz="3600" spc="-20" dirty="0">
                <a:latin typeface="Arial MT"/>
                <a:cs typeface="Arial MT"/>
              </a:rPr>
              <a:t> : Mouvements de terrain</a:t>
            </a:r>
            <a:endParaRPr sz="36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3600" spc="-2125" dirty="0">
                <a:latin typeface="Cambria"/>
                <a:cs typeface="Cambria"/>
              </a:rPr>
              <a:t>⟶</a:t>
            </a:r>
            <a:r>
              <a:rPr sz="3600" spc="204" dirty="0">
                <a:latin typeface="Cambria"/>
                <a:cs typeface="Cambria"/>
              </a:rPr>
              <a:t> </a:t>
            </a:r>
            <a:r>
              <a:rPr lang="fr-FR" sz="3600" spc="204" dirty="0">
                <a:latin typeface="Cambria"/>
                <a:cs typeface="Cambria"/>
              </a:rPr>
              <a:t>  </a:t>
            </a:r>
            <a:r>
              <a:rPr sz="3600" i="1" spc="-10" dirty="0">
                <a:latin typeface="Arial"/>
                <a:cs typeface="Arial"/>
              </a:rPr>
              <a:t>infoterre.brgm.fr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rcRect l="57990" t="-1" b="70381"/>
          <a:stretch>
            <a:fillRect/>
          </a:stretch>
        </p:blipFill>
        <p:spPr>
          <a:xfrm>
            <a:off x="1143000" y="455385"/>
            <a:ext cx="6127549" cy="30289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3E69F1-C6AD-5E61-852C-B75B6F1FD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609" y="879563"/>
            <a:ext cx="2600688" cy="2610214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330452B9-7ABF-81AB-AEDA-B713339412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00" y="3768274"/>
            <a:ext cx="11752325" cy="30289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7316288-E92C-00B3-3BD0-4E21C408A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66" y="7075721"/>
            <a:ext cx="11722191" cy="296076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BE8F08D-11F9-2F08-B53A-043240646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3325" y="259447"/>
            <a:ext cx="6372337" cy="9113378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E70CFEF9-476F-7832-0AF9-2405F623928E}"/>
              </a:ext>
            </a:extLst>
          </p:cNvPr>
          <p:cNvGrpSpPr/>
          <p:nvPr/>
        </p:nvGrpSpPr>
        <p:grpSpPr>
          <a:xfrm>
            <a:off x="11811000" y="4265927"/>
            <a:ext cx="5511541" cy="5666837"/>
            <a:chOff x="11811000" y="4265927"/>
            <a:chExt cx="5511541" cy="566683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97A14EF-CEDC-B6EB-E70F-E661083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335000" y="4265927"/>
              <a:ext cx="3987541" cy="5666837"/>
            </a:xfrm>
            <a:prstGeom prst="rect">
              <a:avLst/>
            </a:prstGeom>
          </p:spPr>
        </p:pic>
        <p:sp>
          <p:nvSpPr>
            <p:cNvPr id="14" name="Flèche : droite 13">
              <a:extLst>
                <a:ext uri="{FF2B5EF4-FFF2-40B4-BE49-F238E27FC236}">
                  <a16:creationId xmlns:a16="http://schemas.microsoft.com/office/drawing/2014/main" id="{FC3A67C9-E787-3263-A846-3DDCD638FCFC}"/>
                </a:ext>
              </a:extLst>
            </p:cNvPr>
            <p:cNvSpPr/>
            <p:nvPr/>
          </p:nvSpPr>
          <p:spPr>
            <a:xfrm>
              <a:off x="11811000" y="7640124"/>
              <a:ext cx="2057400" cy="6096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A3228D0F-1AAC-02A7-D019-6FCD16523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8" b="3824"/>
          <a:stretch>
            <a:fillRect/>
          </a:stretch>
        </p:blipFill>
        <p:spPr>
          <a:xfrm>
            <a:off x="914400" y="114300"/>
            <a:ext cx="16574240" cy="10096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41E229-12EC-5E77-5DFA-0490A1FFD5CA}"/>
              </a:ext>
            </a:extLst>
          </p:cNvPr>
          <p:cNvSpPr/>
          <p:nvPr/>
        </p:nvSpPr>
        <p:spPr>
          <a:xfrm>
            <a:off x="13030200" y="561535"/>
            <a:ext cx="1676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3725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D0C04-6005-50BF-900F-19BDC15EA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122A45-54FE-75C5-5546-24E761FCC393}"/>
              </a:ext>
            </a:extLst>
          </p:cNvPr>
          <p:cNvSpPr/>
          <p:nvPr/>
        </p:nvSpPr>
        <p:spPr>
          <a:xfrm>
            <a:off x="0" y="1874354"/>
            <a:ext cx="18288000" cy="59754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3082" name="Picture 2" descr="C:\Users\Vincent\LOGO\logo_parn_2012.tif">
            <a:extLst>
              <a:ext uri="{FF2B5EF4-FFF2-40B4-BE49-F238E27FC236}">
                <a16:creationId xmlns:a16="http://schemas.microsoft.com/office/drawing/2014/main" id="{8F887FE9-3B86-A50B-DFF2-AEBFD4DAA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7220"/>
            <a:ext cx="5361526" cy="77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AutoShape 15">
            <a:extLst>
              <a:ext uri="{FF2B5EF4-FFF2-40B4-BE49-F238E27FC236}">
                <a16:creationId xmlns:a16="http://schemas.microsoft.com/office/drawing/2014/main" id="{ECC4FFA4-61B0-A544-F4FA-611D90BB1A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700">
              <a:latin typeface="Arial" panose="020B0604020202020204" pitchFamily="34" charset="0"/>
            </a:endParaRPr>
          </a:p>
        </p:txBody>
      </p:sp>
      <p:sp>
        <p:nvSpPr>
          <p:cNvPr id="3086" name="AutoShape 17">
            <a:extLst>
              <a:ext uri="{FF2B5EF4-FFF2-40B4-BE49-F238E27FC236}">
                <a16:creationId xmlns:a16="http://schemas.microsoft.com/office/drawing/2014/main" id="{7DAA835D-55D8-33C8-3E39-36F4A5486B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700">
              <a:latin typeface="Arial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6413F63-B1C0-4A57-D55B-F647C6F28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903166"/>
            <a:ext cx="18288000" cy="5801588"/>
          </a:xfrm>
        </p:spPr>
        <p:txBody>
          <a:bodyPr/>
          <a:lstStyle/>
          <a:p>
            <a:pPr algn="ctr" eaLnBrk="1" hangingPunct="1"/>
            <a:r>
              <a:rPr lang="fr-FR" altLang="fr-FR" sz="2000" b="1" dirty="0"/>
              <a:t> </a:t>
            </a:r>
            <a:br>
              <a:rPr lang="fr-FR" altLang="fr-FR" sz="2000" b="1" dirty="0"/>
            </a:br>
            <a:b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RESSOURCES PEDAGOGIQUES</a:t>
            </a:r>
            <a:b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ET EXEMPLES D’ACTIONS</a:t>
            </a:r>
            <a:b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D’INFORMATION PREVENTIVE</a:t>
            </a:r>
            <a:b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br>
              <a:rPr lang="fr-FR" altLang="fr-FR" sz="2500" i="1" dirty="0">
                <a:solidFill>
                  <a:schemeClr val="tx1"/>
                </a:solidFill>
                <a:latin typeface="+mj-lt"/>
              </a:rPr>
            </a:br>
            <a:endParaRPr lang="fr-FR" altLang="fr-FR" sz="24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658FE582-E0A7-C3D9-2D76-14B10AC8AF7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35109" y="-17592"/>
            <a:ext cx="3100906" cy="2003522"/>
          </a:xfrm>
          <a:prstGeom prst="rect">
            <a:avLst/>
          </a:prstGeom>
        </p:spPr>
      </p:pic>
      <p:pic>
        <p:nvPicPr>
          <p:cNvPr id="9" name="Image 8" descr="Une image contenant Graphique, Police, graphisme, logo&#10;&#10;Le contenu généré par l’IA peut être incorrect.">
            <a:extLst>
              <a:ext uri="{FF2B5EF4-FFF2-40B4-BE49-F238E27FC236}">
                <a16:creationId xmlns:a16="http://schemas.microsoft.com/office/drawing/2014/main" id="{81158E2C-1DF5-4EC8-B7EE-052918C145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373" y="584086"/>
            <a:ext cx="2974854" cy="1085090"/>
          </a:xfrm>
          <a:prstGeom prst="rect">
            <a:avLst/>
          </a:prstGeom>
        </p:spPr>
      </p:pic>
      <p:grpSp>
        <p:nvGrpSpPr>
          <p:cNvPr id="57" name="Groupe 56">
            <a:extLst>
              <a:ext uri="{FF2B5EF4-FFF2-40B4-BE49-F238E27FC236}">
                <a16:creationId xmlns:a16="http://schemas.microsoft.com/office/drawing/2014/main" id="{4052CFF8-E9A6-A7B8-45C3-719C58E07B47}"/>
              </a:ext>
            </a:extLst>
          </p:cNvPr>
          <p:cNvGrpSpPr/>
          <p:nvPr/>
        </p:nvGrpSpPr>
        <p:grpSpPr>
          <a:xfrm>
            <a:off x="529926" y="8596964"/>
            <a:ext cx="7313289" cy="1511713"/>
            <a:chOff x="609600" y="7940989"/>
            <a:chExt cx="7313289" cy="1511713"/>
          </a:xfrm>
        </p:grpSpPr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831E8E46-ED78-D0DF-0054-279D987B9448}"/>
                </a:ext>
              </a:extLst>
            </p:cNvPr>
            <p:cNvSpPr/>
            <p:nvPr/>
          </p:nvSpPr>
          <p:spPr>
            <a:xfrm>
              <a:off x="6226784" y="8373567"/>
              <a:ext cx="165100" cy="259079"/>
            </a:xfrm>
            <a:custGeom>
              <a:avLst/>
              <a:gdLst/>
              <a:ahLst/>
              <a:cxnLst/>
              <a:rect l="l" t="t" r="r" b="b"/>
              <a:pathLst>
                <a:path w="165100" h="259079">
                  <a:moveTo>
                    <a:pt x="164579" y="213144"/>
                  </a:moveTo>
                  <a:lnTo>
                    <a:pt x="58877" y="213144"/>
                  </a:lnTo>
                  <a:lnTo>
                    <a:pt x="58877" y="0"/>
                  </a:lnTo>
                  <a:lnTo>
                    <a:pt x="0" y="0"/>
                  </a:lnTo>
                  <a:lnTo>
                    <a:pt x="0" y="213144"/>
                  </a:lnTo>
                  <a:lnTo>
                    <a:pt x="0" y="258826"/>
                  </a:lnTo>
                  <a:lnTo>
                    <a:pt x="164579" y="258826"/>
                  </a:lnTo>
                  <a:lnTo>
                    <a:pt x="164579" y="213144"/>
                  </a:lnTo>
                  <a:close/>
                </a:path>
              </a:pathLst>
            </a:custGeom>
            <a:solidFill>
              <a:srgbClr val="343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D4E24CA1-A9D3-1F93-FBC2-2390A2E84F0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20560" y="8438495"/>
              <a:ext cx="172199" cy="197982"/>
            </a:xfrm>
            <a:prstGeom prst="rect">
              <a:avLst/>
            </a:prstGeom>
          </p:spPr>
        </p:pic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0061D020-5EB5-3448-841C-B9FA99A54FA6}"/>
                </a:ext>
              </a:extLst>
            </p:cNvPr>
            <p:cNvSpPr/>
            <p:nvPr/>
          </p:nvSpPr>
          <p:spPr>
            <a:xfrm>
              <a:off x="6225835" y="8737618"/>
              <a:ext cx="100330" cy="118745"/>
            </a:xfrm>
            <a:custGeom>
              <a:avLst/>
              <a:gdLst/>
              <a:ahLst/>
              <a:cxnLst/>
              <a:rect l="l" t="t" r="r" b="b"/>
              <a:pathLst>
                <a:path w="100329" h="118745">
                  <a:moveTo>
                    <a:pt x="13622" y="118722"/>
                  </a:moveTo>
                  <a:lnTo>
                    <a:pt x="0" y="118722"/>
                  </a:lnTo>
                  <a:lnTo>
                    <a:pt x="40909" y="0"/>
                  </a:lnTo>
                  <a:lnTo>
                    <a:pt x="59869" y="0"/>
                  </a:lnTo>
                  <a:lnTo>
                    <a:pt x="63921" y="11945"/>
                  </a:lnTo>
                  <a:lnTo>
                    <a:pt x="49727" y="11945"/>
                  </a:lnTo>
                  <a:lnTo>
                    <a:pt x="29101" y="73054"/>
                  </a:lnTo>
                  <a:lnTo>
                    <a:pt x="84648" y="73054"/>
                  </a:lnTo>
                  <a:lnTo>
                    <a:pt x="88534" y="84512"/>
                  </a:lnTo>
                  <a:lnTo>
                    <a:pt x="25109" y="84512"/>
                  </a:lnTo>
                  <a:lnTo>
                    <a:pt x="13622" y="118722"/>
                  </a:lnTo>
                  <a:close/>
                </a:path>
                <a:path w="100329" h="118745">
                  <a:moveTo>
                    <a:pt x="84648" y="73054"/>
                  </a:moveTo>
                  <a:lnTo>
                    <a:pt x="70374" y="73054"/>
                  </a:lnTo>
                  <a:lnTo>
                    <a:pt x="49727" y="11945"/>
                  </a:lnTo>
                  <a:lnTo>
                    <a:pt x="63921" y="11945"/>
                  </a:lnTo>
                  <a:lnTo>
                    <a:pt x="84648" y="73054"/>
                  </a:lnTo>
                  <a:close/>
                </a:path>
                <a:path w="100329" h="118745">
                  <a:moveTo>
                    <a:pt x="100138" y="118722"/>
                  </a:moveTo>
                  <a:lnTo>
                    <a:pt x="85811" y="118722"/>
                  </a:lnTo>
                  <a:lnTo>
                    <a:pt x="74196" y="84512"/>
                  </a:lnTo>
                  <a:lnTo>
                    <a:pt x="88534" y="84512"/>
                  </a:lnTo>
                  <a:lnTo>
                    <a:pt x="100138" y="118722"/>
                  </a:lnTo>
                  <a:close/>
                </a:path>
              </a:pathLst>
            </a:custGeom>
            <a:solidFill>
              <a:srgbClr val="343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8">
              <a:extLst>
                <a:ext uri="{FF2B5EF4-FFF2-40B4-BE49-F238E27FC236}">
                  <a16:creationId xmlns:a16="http://schemas.microsoft.com/office/drawing/2014/main" id="{806B57A1-6237-873F-B3C1-55FED747E96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16662" y="8359449"/>
              <a:ext cx="1206227" cy="527096"/>
            </a:xfrm>
            <a:prstGeom prst="rect">
              <a:avLst/>
            </a:prstGeom>
          </p:spPr>
        </p:pic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B7D1256C-D92B-F4C0-3802-CB26227172D3}"/>
                </a:ext>
              </a:extLst>
            </p:cNvPr>
            <p:cNvSpPr/>
            <p:nvPr/>
          </p:nvSpPr>
          <p:spPr>
            <a:xfrm>
              <a:off x="6336512" y="8768005"/>
              <a:ext cx="588010" cy="120650"/>
            </a:xfrm>
            <a:custGeom>
              <a:avLst/>
              <a:gdLst/>
              <a:ahLst/>
              <a:cxnLst/>
              <a:rect l="l" t="t" r="r" b="b"/>
              <a:pathLst>
                <a:path w="588009" h="120650">
                  <a:moveTo>
                    <a:pt x="71704" y="1498"/>
                  </a:moveTo>
                  <a:lnTo>
                    <a:pt x="57912" y="1498"/>
                  </a:lnTo>
                  <a:lnTo>
                    <a:pt x="57912" y="54127"/>
                  </a:lnTo>
                  <a:lnTo>
                    <a:pt x="55892" y="64414"/>
                  </a:lnTo>
                  <a:lnTo>
                    <a:pt x="50546" y="71843"/>
                  </a:lnTo>
                  <a:lnTo>
                    <a:pt x="42887" y="76339"/>
                  </a:lnTo>
                  <a:lnTo>
                    <a:pt x="33947" y="77851"/>
                  </a:lnTo>
                  <a:lnTo>
                    <a:pt x="25044" y="76555"/>
                  </a:lnTo>
                  <a:lnTo>
                    <a:pt x="18757" y="72555"/>
                  </a:lnTo>
                  <a:lnTo>
                    <a:pt x="15036" y="65684"/>
                  </a:lnTo>
                  <a:lnTo>
                    <a:pt x="13817" y="55791"/>
                  </a:lnTo>
                  <a:lnTo>
                    <a:pt x="13817" y="1498"/>
                  </a:lnTo>
                  <a:lnTo>
                    <a:pt x="0" y="1498"/>
                  </a:lnTo>
                  <a:lnTo>
                    <a:pt x="0" y="56451"/>
                  </a:lnTo>
                  <a:lnTo>
                    <a:pt x="2298" y="71755"/>
                  </a:lnTo>
                  <a:lnTo>
                    <a:pt x="8648" y="82105"/>
                  </a:lnTo>
                  <a:lnTo>
                    <a:pt x="18237" y="87972"/>
                  </a:lnTo>
                  <a:lnTo>
                    <a:pt x="30276" y="89814"/>
                  </a:lnTo>
                  <a:lnTo>
                    <a:pt x="39928" y="88582"/>
                  </a:lnTo>
                  <a:lnTo>
                    <a:pt x="47828" y="85242"/>
                  </a:lnTo>
                  <a:lnTo>
                    <a:pt x="53873" y="80378"/>
                  </a:lnTo>
                  <a:lnTo>
                    <a:pt x="57912" y="74549"/>
                  </a:lnTo>
                  <a:lnTo>
                    <a:pt x="57912" y="88328"/>
                  </a:lnTo>
                  <a:lnTo>
                    <a:pt x="71704" y="88328"/>
                  </a:lnTo>
                  <a:lnTo>
                    <a:pt x="71704" y="1498"/>
                  </a:lnTo>
                  <a:close/>
                </a:path>
                <a:path w="588009" h="120650">
                  <a:moveTo>
                    <a:pt x="165112" y="1498"/>
                  </a:moveTo>
                  <a:lnTo>
                    <a:pt x="150825" y="1498"/>
                  </a:lnTo>
                  <a:lnTo>
                    <a:pt x="125374" y="74383"/>
                  </a:lnTo>
                  <a:lnTo>
                    <a:pt x="99580" y="1498"/>
                  </a:lnTo>
                  <a:lnTo>
                    <a:pt x="84620" y="1498"/>
                  </a:lnTo>
                  <a:lnTo>
                    <a:pt x="116217" y="88328"/>
                  </a:lnTo>
                  <a:lnTo>
                    <a:pt x="133832" y="88328"/>
                  </a:lnTo>
                  <a:lnTo>
                    <a:pt x="138861" y="74383"/>
                  </a:lnTo>
                  <a:lnTo>
                    <a:pt x="165112" y="1498"/>
                  </a:lnTo>
                  <a:close/>
                </a:path>
                <a:path w="588009" h="120650">
                  <a:moveTo>
                    <a:pt x="249021" y="43180"/>
                  </a:moveTo>
                  <a:lnTo>
                    <a:pt x="234911" y="8674"/>
                  </a:lnTo>
                  <a:lnTo>
                    <a:pt x="234911" y="36525"/>
                  </a:lnTo>
                  <a:lnTo>
                    <a:pt x="184010" y="36525"/>
                  </a:lnTo>
                  <a:lnTo>
                    <a:pt x="187045" y="26098"/>
                  </a:lnTo>
                  <a:lnTo>
                    <a:pt x="192532" y="18199"/>
                  </a:lnTo>
                  <a:lnTo>
                    <a:pt x="200253" y="13208"/>
                  </a:lnTo>
                  <a:lnTo>
                    <a:pt x="209956" y="11455"/>
                  </a:lnTo>
                  <a:lnTo>
                    <a:pt x="219710" y="12852"/>
                  </a:lnTo>
                  <a:lnTo>
                    <a:pt x="227304" y="17272"/>
                  </a:lnTo>
                  <a:lnTo>
                    <a:pt x="232473" y="25044"/>
                  </a:lnTo>
                  <a:lnTo>
                    <a:pt x="234911" y="36525"/>
                  </a:lnTo>
                  <a:lnTo>
                    <a:pt x="234911" y="8674"/>
                  </a:lnTo>
                  <a:lnTo>
                    <a:pt x="224574" y="2400"/>
                  </a:lnTo>
                  <a:lnTo>
                    <a:pt x="209969" y="25"/>
                  </a:lnTo>
                  <a:lnTo>
                    <a:pt x="193497" y="3276"/>
                  </a:lnTo>
                  <a:lnTo>
                    <a:pt x="180606" y="12420"/>
                  </a:lnTo>
                  <a:lnTo>
                    <a:pt x="172212" y="26479"/>
                  </a:lnTo>
                  <a:lnTo>
                    <a:pt x="169214" y="44488"/>
                  </a:lnTo>
                  <a:lnTo>
                    <a:pt x="169214" y="45821"/>
                  </a:lnTo>
                  <a:lnTo>
                    <a:pt x="172326" y="63969"/>
                  </a:lnTo>
                  <a:lnTo>
                    <a:pt x="181013" y="77851"/>
                  </a:lnTo>
                  <a:lnTo>
                    <a:pt x="194322" y="86702"/>
                  </a:lnTo>
                  <a:lnTo>
                    <a:pt x="211302" y="89827"/>
                  </a:lnTo>
                  <a:lnTo>
                    <a:pt x="224942" y="88125"/>
                  </a:lnTo>
                  <a:lnTo>
                    <a:pt x="236067" y="83083"/>
                  </a:lnTo>
                  <a:lnTo>
                    <a:pt x="240614" y="78359"/>
                  </a:lnTo>
                  <a:lnTo>
                    <a:pt x="244081" y="74764"/>
                  </a:lnTo>
                  <a:lnTo>
                    <a:pt x="244132" y="74612"/>
                  </a:lnTo>
                  <a:lnTo>
                    <a:pt x="248386" y="63258"/>
                  </a:lnTo>
                  <a:lnTo>
                    <a:pt x="234569" y="63258"/>
                  </a:lnTo>
                  <a:lnTo>
                    <a:pt x="232079" y="69900"/>
                  </a:lnTo>
                  <a:lnTo>
                    <a:pt x="227380" y="74612"/>
                  </a:lnTo>
                  <a:lnTo>
                    <a:pt x="220497" y="77431"/>
                  </a:lnTo>
                  <a:lnTo>
                    <a:pt x="211467" y="78359"/>
                  </a:lnTo>
                  <a:lnTo>
                    <a:pt x="199669" y="76339"/>
                  </a:lnTo>
                  <a:lnTo>
                    <a:pt x="191058" y="70421"/>
                  </a:lnTo>
                  <a:lnTo>
                    <a:pt x="185648" y="60782"/>
                  </a:lnTo>
                  <a:lnTo>
                    <a:pt x="183502" y="47650"/>
                  </a:lnTo>
                  <a:lnTo>
                    <a:pt x="249021" y="47650"/>
                  </a:lnTo>
                  <a:lnTo>
                    <a:pt x="249021" y="43180"/>
                  </a:lnTo>
                  <a:close/>
                </a:path>
                <a:path w="588009" h="120650">
                  <a:moveTo>
                    <a:pt x="308508" y="0"/>
                  </a:moveTo>
                  <a:lnTo>
                    <a:pt x="298208" y="1511"/>
                  </a:lnTo>
                  <a:lnTo>
                    <a:pt x="290398" y="5067"/>
                  </a:lnTo>
                  <a:lnTo>
                    <a:pt x="284480" y="10375"/>
                  </a:lnTo>
                  <a:lnTo>
                    <a:pt x="279895" y="17106"/>
                  </a:lnTo>
                  <a:lnTo>
                    <a:pt x="279895" y="1498"/>
                  </a:lnTo>
                  <a:lnTo>
                    <a:pt x="266090" y="1498"/>
                  </a:lnTo>
                  <a:lnTo>
                    <a:pt x="266090" y="88328"/>
                  </a:lnTo>
                  <a:lnTo>
                    <a:pt x="279895" y="88328"/>
                  </a:lnTo>
                  <a:lnTo>
                    <a:pt x="279895" y="40678"/>
                  </a:lnTo>
                  <a:lnTo>
                    <a:pt x="281914" y="27432"/>
                  </a:lnTo>
                  <a:lnTo>
                    <a:pt x="287655" y="19100"/>
                  </a:lnTo>
                  <a:lnTo>
                    <a:pt x="296672" y="14630"/>
                  </a:lnTo>
                  <a:lnTo>
                    <a:pt x="308508" y="12954"/>
                  </a:lnTo>
                  <a:lnTo>
                    <a:pt x="308508" y="0"/>
                  </a:lnTo>
                  <a:close/>
                </a:path>
                <a:path w="588009" h="120650">
                  <a:moveTo>
                    <a:pt x="397332" y="1498"/>
                  </a:moveTo>
                  <a:lnTo>
                    <a:pt x="384035" y="1498"/>
                  </a:lnTo>
                  <a:lnTo>
                    <a:pt x="384035" y="42176"/>
                  </a:lnTo>
                  <a:lnTo>
                    <a:pt x="383946" y="43840"/>
                  </a:lnTo>
                  <a:lnTo>
                    <a:pt x="383857" y="44335"/>
                  </a:lnTo>
                  <a:lnTo>
                    <a:pt x="381850" y="56324"/>
                  </a:lnTo>
                  <a:lnTo>
                    <a:pt x="375869" y="65976"/>
                  </a:lnTo>
                  <a:lnTo>
                    <a:pt x="366839" y="71983"/>
                  </a:lnTo>
                  <a:lnTo>
                    <a:pt x="355587" y="74041"/>
                  </a:lnTo>
                  <a:lnTo>
                    <a:pt x="345211" y="71983"/>
                  </a:lnTo>
                  <a:lnTo>
                    <a:pt x="328841" y="42176"/>
                  </a:lnTo>
                  <a:lnTo>
                    <a:pt x="330669" y="29959"/>
                  </a:lnTo>
                  <a:lnTo>
                    <a:pt x="336118" y="20142"/>
                  </a:lnTo>
                  <a:lnTo>
                    <a:pt x="344792" y="13741"/>
                  </a:lnTo>
                  <a:lnTo>
                    <a:pt x="356400" y="11455"/>
                  </a:lnTo>
                  <a:lnTo>
                    <a:pt x="367893" y="13525"/>
                  </a:lnTo>
                  <a:lnTo>
                    <a:pt x="376593" y="19532"/>
                  </a:lnTo>
                  <a:lnTo>
                    <a:pt x="382104" y="29184"/>
                  </a:lnTo>
                  <a:lnTo>
                    <a:pt x="382219" y="29959"/>
                  </a:lnTo>
                  <a:lnTo>
                    <a:pt x="384035" y="42176"/>
                  </a:lnTo>
                  <a:lnTo>
                    <a:pt x="384035" y="1498"/>
                  </a:lnTo>
                  <a:lnTo>
                    <a:pt x="383514" y="1498"/>
                  </a:lnTo>
                  <a:lnTo>
                    <a:pt x="383514" y="15443"/>
                  </a:lnTo>
                  <a:lnTo>
                    <a:pt x="380517" y="11455"/>
                  </a:lnTo>
                  <a:lnTo>
                    <a:pt x="379006" y="9461"/>
                  </a:lnTo>
                  <a:lnTo>
                    <a:pt x="372859" y="4546"/>
                  </a:lnTo>
                  <a:lnTo>
                    <a:pt x="364934" y="1219"/>
                  </a:lnTo>
                  <a:lnTo>
                    <a:pt x="355104" y="0"/>
                  </a:lnTo>
                  <a:lnTo>
                    <a:pt x="338645" y="3429"/>
                  </a:lnTo>
                  <a:lnTo>
                    <a:pt x="325818" y="12738"/>
                  </a:lnTo>
                  <a:lnTo>
                    <a:pt x="317474" y="26479"/>
                  </a:lnTo>
                  <a:lnTo>
                    <a:pt x="314629" y="42506"/>
                  </a:lnTo>
                  <a:lnTo>
                    <a:pt x="314515" y="44335"/>
                  </a:lnTo>
                  <a:lnTo>
                    <a:pt x="317487" y="60858"/>
                  </a:lnTo>
                  <a:lnTo>
                    <a:pt x="325742" y="73888"/>
                  </a:lnTo>
                  <a:lnTo>
                    <a:pt x="338277" y="82435"/>
                  </a:lnTo>
                  <a:lnTo>
                    <a:pt x="354076" y="85509"/>
                  </a:lnTo>
                  <a:lnTo>
                    <a:pt x="363308" y="84124"/>
                  </a:lnTo>
                  <a:lnTo>
                    <a:pt x="371665" y="80454"/>
                  </a:lnTo>
                  <a:lnTo>
                    <a:pt x="378599" y="75209"/>
                  </a:lnTo>
                  <a:lnTo>
                    <a:pt x="379526" y="74041"/>
                  </a:lnTo>
                  <a:lnTo>
                    <a:pt x="383514" y="69075"/>
                  </a:lnTo>
                  <a:lnTo>
                    <a:pt x="367182" y="106857"/>
                  </a:lnTo>
                  <a:lnTo>
                    <a:pt x="355587" y="108419"/>
                  </a:lnTo>
                  <a:lnTo>
                    <a:pt x="345694" y="107467"/>
                  </a:lnTo>
                  <a:lnTo>
                    <a:pt x="338226" y="104609"/>
                  </a:lnTo>
                  <a:lnTo>
                    <a:pt x="333146" y="99885"/>
                  </a:lnTo>
                  <a:lnTo>
                    <a:pt x="330454" y="93319"/>
                  </a:lnTo>
                  <a:lnTo>
                    <a:pt x="316318" y="93319"/>
                  </a:lnTo>
                  <a:lnTo>
                    <a:pt x="319836" y="103657"/>
                  </a:lnTo>
                  <a:lnTo>
                    <a:pt x="327240" y="112153"/>
                  </a:lnTo>
                  <a:lnTo>
                    <a:pt x="339039" y="117906"/>
                  </a:lnTo>
                  <a:lnTo>
                    <a:pt x="355739" y="120027"/>
                  </a:lnTo>
                  <a:lnTo>
                    <a:pt x="372465" y="117716"/>
                  </a:lnTo>
                  <a:lnTo>
                    <a:pt x="385597" y="110731"/>
                  </a:lnTo>
                  <a:lnTo>
                    <a:pt x="387286" y="108419"/>
                  </a:lnTo>
                  <a:lnTo>
                    <a:pt x="394182" y="99021"/>
                  </a:lnTo>
                  <a:lnTo>
                    <a:pt x="397027" y="84124"/>
                  </a:lnTo>
                  <a:lnTo>
                    <a:pt x="397332" y="82435"/>
                  </a:lnTo>
                  <a:lnTo>
                    <a:pt x="397332" y="69075"/>
                  </a:lnTo>
                  <a:lnTo>
                    <a:pt x="397332" y="15443"/>
                  </a:lnTo>
                  <a:lnTo>
                    <a:pt x="397332" y="1498"/>
                  </a:lnTo>
                  <a:close/>
                </a:path>
                <a:path w="588009" h="120650">
                  <a:moveTo>
                    <a:pt x="491858" y="35039"/>
                  </a:moveTo>
                  <a:lnTo>
                    <a:pt x="489597" y="18910"/>
                  </a:lnTo>
                  <a:lnTo>
                    <a:pt x="483285" y="8051"/>
                  </a:lnTo>
                  <a:lnTo>
                    <a:pt x="473608" y="1930"/>
                  </a:lnTo>
                  <a:lnTo>
                    <a:pt x="461238" y="0"/>
                  </a:lnTo>
                  <a:lnTo>
                    <a:pt x="451408" y="1244"/>
                  </a:lnTo>
                  <a:lnTo>
                    <a:pt x="443407" y="4597"/>
                  </a:lnTo>
                  <a:lnTo>
                    <a:pt x="437337" y="9461"/>
                  </a:lnTo>
                  <a:lnTo>
                    <a:pt x="433285" y="15278"/>
                  </a:lnTo>
                  <a:lnTo>
                    <a:pt x="433285" y="1498"/>
                  </a:lnTo>
                  <a:lnTo>
                    <a:pt x="419493" y="1498"/>
                  </a:lnTo>
                  <a:lnTo>
                    <a:pt x="419493" y="88328"/>
                  </a:lnTo>
                  <a:lnTo>
                    <a:pt x="433285" y="88328"/>
                  </a:lnTo>
                  <a:lnTo>
                    <a:pt x="433285" y="35687"/>
                  </a:lnTo>
                  <a:lnTo>
                    <a:pt x="435279" y="25400"/>
                  </a:lnTo>
                  <a:lnTo>
                    <a:pt x="440626" y="17970"/>
                  </a:lnTo>
                  <a:lnTo>
                    <a:pt x="448386" y="13462"/>
                  </a:lnTo>
                  <a:lnTo>
                    <a:pt x="457581" y="11950"/>
                  </a:lnTo>
                  <a:lnTo>
                    <a:pt x="466686" y="13258"/>
                  </a:lnTo>
                  <a:lnTo>
                    <a:pt x="473062" y="17272"/>
                  </a:lnTo>
                  <a:lnTo>
                    <a:pt x="476808" y="24155"/>
                  </a:lnTo>
                  <a:lnTo>
                    <a:pt x="478040" y="34048"/>
                  </a:lnTo>
                  <a:lnTo>
                    <a:pt x="478040" y="88328"/>
                  </a:lnTo>
                  <a:lnTo>
                    <a:pt x="491858" y="88328"/>
                  </a:lnTo>
                  <a:lnTo>
                    <a:pt x="491858" y="35039"/>
                  </a:lnTo>
                  <a:close/>
                </a:path>
                <a:path w="588009" h="120650">
                  <a:moveTo>
                    <a:pt x="587933" y="43180"/>
                  </a:moveTo>
                  <a:lnTo>
                    <a:pt x="573824" y="8674"/>
                  </a:lnTo>
                  <a:lnTo>
                    <a:pt x="573824" y="36525"/>
                  </a:lnTo>
                  <a:lnTo>
                    <a:pt x="522922" y="36525"/>
                  </a:lnTo>
                  <a:lnTo>
                    <a:pt x="525957" y="26098"/>
                  </a:lnTo>
                  <a:lnTo>
                    <a:pt x="531444" y="18199"/>
                  </a:lnTo>
                  <a:lnTo>
                    <a:pt x="539165" y="13208"/>
                  </a:lnTo>
                  <a:lnTo>
                    <a:pt x="548868" y="11455"/>
                  </a:lnTo>
                  <a:lnTo>
                    <a:pt x="558622" y="12852"/>
                  </a:lnTo>
                  <a:lnTo>
                    <a:pt x="566216" y="17272"/>
                  </a:lnTo>
                  <a:lnTo>
                    <a:pt x="571373" y="25044"/>
                  </a:lnTo>
                  <a:lnTo>
                    <a:pt x="573824" y="36525"/>
                  </a:lnTo>
                  <a:lnTo>
                    <a:pt x="573824" y="8674"/>
                  </a:lnTo>
                  <a:lnTo>
                    <a:pt x="563460" y="2400"/>
                  </a:lnTo>
                  <a:lnTo>
                    <a:pt x="548868" y="25"/>
                  </a:lnTo>
                  <a:lnTo>
                    <a:pt x="532384" y="3276"/>
                  </a:lnTo>
                  <a:lnTo>
                    <a:pt x="519493" y="12420"/>
                  </a:lnTo>
                  <a:lnTo>
                    <a:pt x="511098" y="26479"/>
                  </a:lnTo>
                  <a:lnTo>
                    <a:pt x="508101" y="44488"/>
                  </a:lnTo>
                  <a:lnTo>
                    <a:pt x="508101" y="45821"/>
                  </a:lnTo>
                  <a:lnTo>
                    <a:pt x="511213" y="63969"/>
                  </a:lnTo>
                  <a:lnTo>
                    <a:pt x="519912" y="77851"/>
                  </a:lnTo>
                  <a:lnTo>
                    <a:pt x="533234" y="86702"/>
                  </a:lnTo>
                  <a:lnTo>
                    <a:pt x="550202" y="89827"/>
                  </a:lnTo>
                  <a:lnTo>
                    <a:pt x="563854" y="88125"/>
                  </a:lnTo>
                  <a:lnTo>
                    <a:pt x="574979" y="83083"/>
                  </a:lnTo>
                  <a:lnTo>
                    <a:pt x="579526" y="78359"/>
                  </a:lnTo>
                  <a:lnTo>
                    <a:pt x="582993" y="74764"/>
                  </a:lnTo>
                  <a:lnTo>
                    <a:pt x="583044" y="74612"/>
                  </a:lnTo>
                  <a:lnTo>
                    <a:pt x="587298" y="63258"/>
                  </a:lnTo>
                  <a:lnTo>
                    <a:pt x="573481" y="63258"/>
                  </a:lnTo>
                  <a:lnTo>
                    <a:pt x="570992" y="69900"/>
                  </a:lnTo>
                  <a:lnTo>
                    <a:pt x="566280" y="74612"/>
                  </a:lnTo>
                  <a:lnTo>
                    <a:pt x="559409" y="77431"/>
                  </a:lnTo>
                  <a:lnTo>
                    <a:pt x="550379" y="78359"/>
                  </a:lnTo>
                  <a:lnTo>
                    <a:pt x="538581" y="76339"/>
                  </a:lnTo>
                  <a:lnTo>
                    <a:pt x="529958" y="70421"/>
                  </a:lnTo>
                  <a:lnTo>
                    <a:pt x="524560" y="60782"/>
                  </a:lnTo>
                  <a:lnTo>
                    <a:pt x="522427" y="47650"/>
                  </a:lnTo>
                  <a:lnTo>
                    <a:pt x="587933" y="47650"/>
                  </a:lnTo>
                  <a:lnTo>
                    <a:pt x="587933" y="43180"/>
                  </a:lnTo>
                  <a:close/>
                </a:path>
              </a:pathLst>
            </a:custGeom>
            <a:solidFill>
              <a:srgbClr val="343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735D3794-641D-587A-F1DC-464331D9F572}"/>
                </a:ext>
              </a:extLst>
            </p:cNvPr>
            <p:cNvSpPr/>
            <p:nvPr/>
          </p:nvSpPr>
          <p:spPr>
            <a:xfrm>
              <a:off x="5625732" y="8372758"/>
              <a:ext cx="484505" cy="483870"/>
            </a:xfrm>
            <a:custGeom>
              <a:avLst/>
              <a:gdLst/>
              <a:ahLst/>
              <a:cxnLst/>
              <a:rect l="l" t="t" r="r" b="b"/>
              <a:pathLst>
                <a:path w="484504" h="483870">
                  <a:moveTo>
                    <a:pt x="242189" y="483414"/>
                  </a:moveTo>
                  <a:lnTo>
                    <a:pt x="193376" y="478503"/>
                  </a:lnTo>
                  <a:lnTo>
                    <a:pt x="147914" y="464419"/>
                  </a:lnTo>
                  <a:lnTo>
                    <a:pt x="106774" y="442134"/>
                  </a:lnTo>
                  <a:lnTo>
                    <a:pt x="70932" y="412619"/>
                  </a:lnTo>
                  <a:lnTo>
                    <a:pt x="41359" y="376847"/>
                  </a:lnTo>
                  <a:lnTo>
                    <a:pt x="19031" y="335789"/>
                  </a:lnTo>
                  <a:lnTo>
                    <a:pt x="4920" y="290419"/>
                  </a:lnTo>
                  <a:lnTo>
                    <a:pt x="0" y="241707"/>
                  </a:lnTo>
                  <a:lnTo>
                    <a:pt x="4920" y="192995"/>
                  </a:lnTo>
                  <a:lnTo>
                    <a:pt x="19031" y="147624"/>
                  </a:lnTo>
                  <a:lnTo>
                    <a:pt x="41359" y="106566"/>
                  </a:lnTo>
                  <a:lnTo>
                    <a:pt x="70932" y="70794"/>
                  </a:lnTo>
                  <a:lnTo>
                    <a:pt x="106774" y="41280"/>
                  </a:lnTo>
                  <a:lnTo>
                    <a:pt x="147914" y="18994"/>
                  </a:lnTo>
                  <a:lnTo>
                    <a:pt x="193376" y="4910"/>
                  </a:lnTo>
                  <a:lnTo>
                    <a:pt x="242189" y="0"/>
                  </a:lnTo>
                  <a:lnTo>
                    <a:pt x="291001" y="4910"/>
                  </a:lnTo>
                  <a:lnTo>
                    <a:pt x="336464" y="18994"/>
                  </a:lnTo>
                  <a:lnTo>
                    <a:pt x="377603" y="41280"/>
                  </a:lnTo>
                  <a:lnTo>
                    <a:pt x="413446" y="70794"/>
                  </a:lnTo>
                  <a:lnTo>
                    <a:pt x="443018" y="106566"/>
                  </a:lnTo>
                  <a:lnTo>
                    <a:pt x="465347" y="147624"/>
                  </a:lnTo>
                  <a:lnTo>
                    <a:pt x="479458" y="192995"/>
                  </a:lnTo>
                  <a:lnTo>
                    <a:pt x="484378" y="241707"/>
                  </a:lnTo>
                  <a:lnTo>
                    <a:pt x="479458" y="290419"/>
                  </a:lnTo>
                  <a:lnTo>
                    <a:pt x="465347" y="335789"/>
                  </a:lnTo>
                  <a:lnTo>
                    <a:pt x="443018" y="376847"/>
                  </a:lnTo>
                  <a:lnTo>
                    <a:pt x="413446" y="412619"/>
                  </a:lnTo>
                  <a:lnTo>
                    <a:pt x="377603" y="442134"/>
                  </a:lnTo>
                  <a:lnTo>
                    <a:pt x="336464" y="464419"/>
                  </a:lnTo>
                  <a:lnTo>
                    <a:pt x="291001" y="478503"/>
                  </a:lnTo>
                  <a:lnTo>
                    <a:pt x="242189" y="483414"/>
                  </a:lnTo>
                  <a:close/>
                </a:path>
              </a:pathLst>
            </a:custGeom>
            <a:solidFill>
              <a:srgbClr val="009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1">
              <a:extLst>
                <a:ext uri="{FF2B5EF4-FFF2-40B4-BE49-F238E27FC236}">
                  <a16:creationId xmlns:a16="http://schemas.microsoft.com/office/drawing/2014/main" id="{74321A43-A772-A27B-3393-38E4716B288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03152" y="8474628"/>
              <a:ext cx="315385" cy="237313"/>
            </a:xfrm>
            <a:prstGeom prst="rect">
              <a:avLst/>
            </a:prstGeom>
          </p:spPr>
        </p:pic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778FA022-0FFC-595F-8EBF-41FB9E9F15BC}"/>
                </a:ext>
              </a:extLst>
            </p:cNvPr>
            <p:cNvSpPr/>
            <p:nvPr/>
          </p:nvSpPr>
          <p:spPr>
            <a:xfrm>
              <a:off x="609600" y="8004427"/>
              <a:ext cx="1572895" cy="1052830"/>
            </a:xfrm>
            <a:custGeom>
              <a:avLst/>
              <a:gdLst/>
              <a:ahLst/>
              <a:cxnLst/>
              <a:rect l="l" t="t" r="r" b="b"/>
              <a:pathLst>
                <a:path w="1572895" h="1052829">
                  <a:moveTo>
                    <a:pt x="1572444" y="1052404"/>
                  </a:moveTo>
                  <a:lnTo>
                    <a:pt x="0" y="1052404"/>
                  </a:lnTo>
                  <a:lnTo>
                    <a:pt x="0" y="0"/>
                  </a:lnTo>
                  <a:lnTo>
                    <a:pt x="1572444" y="0"/>
                  </a:lnTo>
                  <a:lnTo>
                    <a:pt x="1572444" y="1052404"/>
                  </a:lnTo>
                  <a:close/>
                </a:path>
              </a:pathLst>
            </a:custGeom>
            <a:solidFill>
              <a:srgbClr val="07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3">
              <a:extLst>
                <a:ext uri="{FF2B5EF4-FFF2-40B4-BE49-F238E27FC236}">
                  <a16:creationId xmlns:a16="http://schemas.microsoft.com/office/drawing/2014/main" id="{1512294B-9096-690A-A05B-1C9B9BEDA27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02142" y="8665885"/>
              <a:ext cx="422842" cy="101553"/>
            </a:xfrm>
            <a:prstGeom prst="rect">
              <a:avLst/>
            </a:prstGeom>
          </p:spPr>
        </p:pic>
        <p:pic>
          <p:nvPicPr>
            <p:cNvPr id="20" name="object 14">
              <a:extLst>
                <a:ext uri="{FF2B5EF4-FFF2-40B4-BE49-F238E27FC236}">
                  <a16:creationId xmlns:a16="http://schemas.microsoft.com/office/drawing/2014/main" id="{BB7E0439-7C34-8683-62D7-FD3CC4C7594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44864" y="8666017"/>
              <a:ext cx="264350" cy="101283"/>
            </a:xfrm>
            <a:prstGeom prst="rect">
              <a:avLst/>
            </a:prstGeom>
          </p:spPr>
        </p:pic>
        <p:pic>
          <p:nvPicPr>
            <p:cNvPr id="21" name="object 15">
              <a:extLst>
                <a:ext uri="{FF2B5EF4-FFF2-40B4-BE49-F238E27FC236}">
                  <a16:creationId xmlns:a16="http://schemas.microsoft.com/office/drawing/2014/main" id="{936BAEF0-8240-067F-9B18-F6BB726AADB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27090" y="8805243"/>
              <a:ext cx="384539" cy="101283"/>
            </a:xfrm>
            <a:prstGeom prst="rect">
              <a:avLst/>
            </a:prstGeom>
          </p:spPr>
        </p:pic>
        <p:pic>
          <p:nvPicPr>
            <p:cNvPr id="22" name="object 16">
              <a:extLst>
                <a:ext uri="{FF2B5EF4-FFF2-40B4-BE49-F238E27FC236}">
                  <a16:creationId xmlns:a16="http://schemas.microsoft.com/office/drawing/2014/main" id="{269D942B-D15B-E3FE-F05F-232B4A9B7BD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47558" y="8911449"/>
              <a:ext cx="352429" cy="134442"/>
            </a:xfrm>
            <a:prstGeom prst="rect">
              <a:avLst/>
            </a:prstGeom>
          </p:spPr>
        </p:pic>
        <p:pic>
          <p:nvPicPr>
            <p:cNvPr id="23" name="object 17">
              <a:extLst>
                <a:ext uri="{FF2B5EF4-FFF2-40B4-BE49-F238E27FC236}">
                  <a16:creationId xmlns:a16="http://schemas.microsoft.com/office/drawing/2014/main" id="{53552F92-2476-8234-220E-99ED8887A5E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42025" y="8939895"/>
              <a:ext cx="373778" cy="105996"/>
            </a:xfrm>
            <a:prstGeom prst="rect">
              <a:avLst/>
            </a:prstGeom>
          </p:spPr>
        </p:pic>
        <p:pic>
          <p:nvPicPr>
            <p:cNvPr id="26" name="object 18">
              <a:extLst>
                <a:ext uri="{FF2B5EF4-FFF2-40B4-BE49-F238E27FC236}">
                  <a16:creationId xmlns:a16="http://schemas.microsoft.com/office/drawing/2014/main" id="{C995B48C-AAF0-0280-0FDE-532E520EEAA3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36365" y="8945857"/>
              <a:ext cx="76523" cy="98932"/>
            </a:xfrm>
            <a:prstGeom prst="rect">
              <a:avLst/>
            </a:prstGeom>
          </p:spPr>
        </p:pic>
        <p:pic>
          <p:nvPicPr>
            <p:cNvPr id="27" name="object 19">
              <a:extLst>
                <a:ext uri="{FF2B5EF4-FFF2-40B4-BE49-F238E27FC236}">
                  <a16:creationId xmlns:a16="http://schemas.microsoft.com/office/drawing/2014/main" id="{4CEA1665-EB03-ADEC-7143-E88F79E5F8D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89337" y="8004065"/>
              <a:ext cx="212487" cy="247245"/>
            </a:xfrm>
            <a:prstGeom prst="rect">
              <a:avLst/>
            </a:prstGeom>
          </p:spPr>
        </p:pic>
        <p:sp>
          <p:nvSpPr>
            <p:cNvPr id="28" name="object 20">
              <a:extLst>
                <a:ext uri="{FF2B5EF4-FFF2-40B4-BE49-F238E27FC236}">
                  <a16:creationId xmlns:a16="http://schemas.microsoft.com/office/drawing/2014/main" id="{82E7A7FB-9E5B-E210-D3F0-0C45346C4DAE}"/>
                </a:ext>
              </a:extLst>
            </p:cNvPr>
            <p:cNvSpPr/>
            <p:nvPr/>
          </p:nvSpPr>
          <p:spPr>
            <a:xfrm>
              <a:off x="2933052" y="8004366"/>
              <a:ext cx="156210" cy="245110"/>
            </a:xfrm>
            <a:custGeom>
              <a:avLst/>
              <a:gdLst/>
              <a:ahLst/>
              <a:cxnLst/>
              <a:rect l="l" t="t" r="r" b="b"/>
              <a:pathLst>
                <a:path w="156210" h="245109">
                  <a:moveTo>
                    <a:pt x="155930" y="191579"/>
                  </a:moveTo>
                  <a:lnTo>
                    <a:pt x="65024" y="191579"/>
                  </a:lnTo>
                  <a:lnTo>
                    <a:pt x="65024" y="147167"/>
                  </a:lnTo>
                  <a:lnTo>
                    <a:pt x="141173" y="147167"/>
                  </a:lnTo>
                  <a:lnTo>
                    <a:pt x="141173" y="95148"/>
                  </a:lnTo>
                  <a:lnTo>
                    <a:pt x="65024" y="95148"/>
                  </a:lnTo>
                  <a:lnTo>
                    <a:pt x="65024" y="52019"/>
                  </a:lnTo>
                  <a:lnTo>
                    <a:pt x="147434" y="52019"/>
                  </a:lnTo>
                  <a:lnTo>
                    <a:pt x="147434" y="0"/>
                  </a:lnTo>
                  <a:lnTo>
                    <a:pt x="0" y="0"/>
                  </a:lnTo>
                  <a:lnTo>
                    <a:pt x="0" y="52019"/>
                  </a:lnTo>
                  <a:lnTo>
                    <a:pt x="0" y="95148"/>
                  </a:lnTo>
                  <a:lnTo>
                    <a:pt x="0" y="147167"/>
                  </a:lnTo>
                  <a:lnTo>
                    <a:pt x="0" y="191579"/>
                  </a:lnTo>
                  <a:lnTo>
                    <a:pt x="0" y="244868"/>
                  </a:lnTo>
                  <a:lnTo>
                    <a:pt x="155930" y="244868"/>
                  </a:lnTo>
                  <a:lnTo>
                    <a:pt x="155930" y="19157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1">
              <a:extLst>
                <a:ext uri="{FF2B5EF4-FFF2-40B4-BE49-F238E27FC236}">
                  <a16:creationId xmlns:a16="http://schemas.microsoft.com/office/drawing/2014/main" id="{5381C54E-7A9D-5104-585E-3D812D9E56B8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16278" y="8000607"/>
              <a:ext cx="226730" cy="251728"/>
            </a:xfrm>
            <a:prstGeom prst="rect">
              <a:avLst/>
            </a:prstGeom>
          </p:spPr>
        </p:pic>
        <p:sp>
          <p:nvSpPr>
            <p:cNvPr id="30" name="object 22">
              <a:extLst>
                <a:ext uri="{FF2B5EF4-FFF2-40B4-BE49-F238E27FC236}">
                  <a16:creationId xmlns:a16="http://schemas.microsoft.com/office/drawing/2014/main" id="{99271E14-2433-E6C3-4A81-8B8511428EA4}"/>
                </a:ext>
              </a:extLst>
            </p:cNvPr>
            <p:cNvSpPr/>
            <p:nvPr/>
          </p:nvSpPr>
          <p:spPr>
            <a:xfrm>
              <a:off x="3384333" y="8000607"/>
              <a:ext cx="359410" cy="252095"/>
            </a:xfrm>
            <a:custGeom>
              <a:avLst/>
              <a:gdLst/>
              <a:ahLst/>
              <a:cxnLst/>
              <a:rect l="l" t="t" r="r" b="b"/>
              <a:pathLst>
                <a:path w="359410" h="252095">
                  <a:moveTo>
                    <a:pt x="65024" y="3467"/>
                  </a:moveTo>
                  <a:lnTo>
                    <a:pt x="0" y="3467"/>
                  </a:lnTo>
                  <a:lnTo>
                    <a:pt x="0" y="248297"/>
                  </a:lnTo>
                  <a:lnTo>
                    <a:pt x="65024" y="248297"/>
                  </a:lnTo>
                  <a:lnTo>
                    <a:pt x="65024" y="3467"/>
                  </a:lnTo>
                  <a:close/>
                </a:path>
                <a:path w="359410" h="252095">
                  <a:moveTo>
                    <a:pt x="359219" y="120357"/>
                  </a:moveTo>
                  <a:lnTo>
                    <a:pt x="350012" y="70713"/>
                  </a:lnTo>
                  <a:lnTo>
                    <a:pt x="337896" y="53111"/>
                  </a:lnTo>
                  <a:lnTo>
                    <a:pt x="323888" y="32766"/>
                  </a:lnTo>
                  <a:lnTo>
                    <a:pt x="292455" y="14109"/>
                  </a:lnTo>
                  <a:lnTo>
                    <a:pt x="292455" y="124142"/>
                  </a:lnTo>
                  <a:lnTo>
                    <a:pt x="288391" y="153301"/>
                  </a:lnTo>
                  <a:lnTo>
                    <a:pt x="276326" y="177076"/>
                  </a:lnTo>
                  <a:lnTo>
                    <a:pt x="256514" y="193103"/>
                  </a:lnTo>
                  <a:lnTo>
                    <a:pt x="229171" y="198983"/>
                  </a:lnTo>
                  <a:lnTo>
                    <a:pt x="227076" y="198983"/>
                  </a:lnTo>
                  <a:lnTo>
                    <a:pt x="200355" y="192659"/>
                  </a:lnTo>
                  <a:lnTo>
                    <a:pt x="180213" y="175577"/>
                  </a:lnTo>
                  <a:lnTo>
                    <a:pt x="167513" y="150533"/>
                  </a:lnTo>
                  <a:lnTo>
                    <a:pt x="163093" y="120357"/>
                  </a:lnTo>
                  <a:lnTo>
                    <a:pt x="167284" y="93560"/>
                  </a:lnTo>
                  <a:lnTo>
                    <a:pt x="179476" y="72250"/>
                  </a:lnTo>
                  <a:lnTo>
                    <a:pt x="199034" y="58191"/>
                  </a:lnTo>
                  <a:lnTo>
                    <a:pt x="225323" y="53111"/>
                  </a:lnTo>
                  <a:lnTo>
                    <a:pt x="253657" y="58191"/>
                  </a:lnTo>
                  <a:lnTo>
                    <a:pt x="274815" y="72593"/>
                  </a:lnTo>
                  <a:lnTo>
                    <a:pt x="287934" y="95008"/>
                  </a:lnTo>
                  <a:lnTo>
                    <a:pt x="292455" y="124142"/>
                  </a:lnTo>
                  <a:lnTo>
                    <a:pt x="292455" y="14109"/>
                  </a:lnTo>
                  <a:lnTo>
                    <a:pt x="283083" y="8534"/>
                  </a:lnTo>
                  <a:lnTo>
                    <a:pt x="229857" y="0"/>
                  </a:lnTo>
                  <a:lnTo>
                    <a:pt x="175704" y="8534"/>
                  </a:lnTo>
                  <a:lnTo>
                    <a:pt x="175475" y="8534"/>
                  </a:lnTo>
                  <a:lnTo>
                    <a:pt x="133223" y="33159"/>
                  </a:lnTo>
                  <a:lnTo>
                    <a:pt x="105981" y="72021"/>
                  </a:lnTo>
                  <a:lnTo>
                    <a:pt x="105879" y="72593"/>
                  </a:lnTo>
                  <a:lnTo>
                    <a:pt x="96316" y="123456"/>
                  </a:lnTo>
                  <a:lnTo>
                    <a:pt x="96443" y="124142"/>
                  </a:lnTo>
                  <a:lnTo>
                    <a:pt x="105740" y="176085"/>
                  </a:lnTo>
                  <a:lnTo>
                    <a:pt x="132232" y="216560"/>
                  </a:lnTo>
                  <a:lnTo>
                    <a:pt x="173202" y="242557"/>
                  </a:lnTo>
                  <a:lnTo>
                    <a:pt x="226034" y="251739"/>
                  </a:lnTo>
                  <a:lnTo>
                    <a:pt x="270865" y="245579"/>
                  </a:lnTo>
                  <a:lnTo>
                    <a:pt x="307759" y="228028"/>
                  </a:lnTo>
                  <a:lnTo>
                    <a:pt x="335572" y="200418"/>
                  </a:lnTo>
                  <a:lnTo>
                    <a:pt x="336270" y="198983"/>
                  </a:lnTo>
                  <a:lnTo>
                    <a:pt x="353110" y="164071"/>
                  </a:lnTo>
                  <a:lnTo>
                    <a:pt x="359219" y="12035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23">
              <a:extLst>
                <a:ext uri="{FF2B5EF4-FFF2-40B4-BE49-F238E27FC236}">
                  <a16:creationId xmlns:a16="http://schemas.microsoft.com/office/drawing/2014/main" id="{3499E6FD-42BF-2046-813C-F00C77DB4177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74820" y="8004059"/>
              <a:ext cx="237513" cy="244831"/>
            </a:xfrm>
            <a:prstGeom prst="rect">
              <a:avLst/>
            </a:prstGeom>
          </p:spPr>
        </p:pic>
        <p:pic>
          <p:nvPicPr>
            <p:cNvPr id="32" name="object 24">
              <a:extLst>
                <a:ext uri="{FF2B5EF4-FFF2-40B4-BE49-F238E27FC236}">
                  <a16:creationId xmlns:a16="http://schemas.microsoft.com/office/drawing/2014/main" id="{BEC02657-84DC-9FF3-A66A-D8234BFD3D0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15850" y="8326304"/>
              <a:ext cx="174227" cy="251728"/>
            </a:xfrm>
            <a:prstGeom prst="rect">
              <a:avLst/>
            </a:prstGeom>
          </p:spPr>
        </p:pic>
        <p:pic>
          <p:nvPicPr>
            <p:cNvPr id="33" name="object 25">
              <a:extLst>
                <a:ext uri="{FF2B5EF4-FFF2-40B4-BE49-F238E27FC236}">
                  <a16:creationId xmlns:a16="http://schemas.microsoft.com/office/drawing/2014/main" id="{F85C5715-ED27-571B-8355-27617C3E6FAB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23087" y="8329754"/>
              <a:ext cx="226026" cy="248626"/>
            </a:xfrm>
            <a:prstGeom prst="rect">
              <a:avLst/>
            </a:prstGeom>
          </p:spPr>
        </p:pic>
        <p:pic>
          <p:nvPicPr>
            <p:cNvPr id="34" name="object 26">
              <a:extLst>
                <a:ext uri="{FF2B5EF4-FFF2-40B4-BE49-F238E27FC236}">
                  <a16:creationId xmlns:a16="http://schemas.microsoft.com/office/drawing/2014/main" id="{D9B78C01-B0A8-9BA2-AFC5-BEBA8883AB9C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90812" y="8329762"/>
              <a:ext cx="232303" cy="245026"/>
            </a:xfrm>
            <a:prstGeom prst="rect">
              <a:avLst/>
            </a:prstGeom>
          </p:spPr>
        </p:pic>
        <p:sp>
          <p:nvSpPr>
            <p:cNvPr id="35" name="object 27">
              <a:extLst>
                <a:ext uri="{FF2B5EF4-FFF2-40B4-BE49-F238E27FC236}">
                  <a16:creationId xmlns:a16="http://schemas.microsoft.com/office/drawing/2014/main" id="{969B96B4-6E55-8B61-9F2F-DA79AA4C7A6F}"/>
                </a:ext>
              </a:extLst>
            </p:cNvPr>
            <p:cNvSpPr/>
            <p:nvPr/>
          </p:nvSpPr>
          <p:spPr>
            <a:xfrm>
              <a:off x="2932592" y="7940989"/>
              <a:ext cx="147955" cy="43815"/>
            </a:xfrm>
            <a:custGeom>
              <a:avLst/>
              <a:gdLst/>
              <a:ahLst/>
              <a:cxnLst/>
              <a:rect l="l" t="t" r="r" b="b"/>
              <a:pathLst>
                <a:path w="147955" h="43815">
                  <a:moveTo>
                    <a:pt x="147837" y="43445"/>
                  </a:moveTo>
                  <a:lnTo>
                    <a:pt x="0" y="43445"/>
                  </a:lnTo>
                  <a:lnTo>
                    <a:pt x="147837" y="0"/>
                  </a:lnTo>
                  <a:lnTo>
                    <a:pt x="147837" y="43445"/>
                  </a:lnTo>
                  <a:close/>
                </a:path>
              </a:pathLst>
            </a:custGeom>
            <a:solidFill>
              <a:srgbClr val="FBAF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28">
              <a:extLst>
                <a:ext uri="{FF2B5EF4-FFF2-40B4-BE49-F238E27FC236}">
                  <a16:creationId xmlns:a16="http://schemas.microsoft.com/office/drawing/2014/main" id="{999FE126-846C-DF8A-C22B-7BEFA7FAF8E0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1115" y="9134063"/>
              <a:ext cx="93672" cy="110983"/>
            </a:xfrm>
            <a:prstGeom prst="rect">
              <a:avLst/>
            </a:prstGeom>
          </p:spPr>
        </p:pic>
        <p:pic>
          <p:nvPicPr>
            <p:cNvPr id="37" name="object 29">
              <a:extLst>
                <a:ext uri="{FF2B5EF4-FFF2-40B4-BE49-F238E27FC236}">
                  <a16:creationId xmlns:a16="http://schemas.microsoft.com/office/drawing/2014/main" id="{FEF075F9-5EA7-32EA-A0C1-321192FA581E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57523" y="9134057"/>
              <a:ext cx="185197" cy="110912"/>
            </a:xfrm>
            <a:prstGeom prst="rect">
              <a:avLst/>
            </a:prstGeom>
          </p:spPr>
        </p:pic>
        <p:pic>
          <p:nvPicPr>
            <p:cNvPr id="38" name="object 30">
              <a:extLst>
                <a:ext uri="{FF2B5EF4-FFF2-40B4-BE49-F238E27FC236}">
                  <a16:creationId xmlns:a16="http://schemas.microsoft.com/office/drawing/2014/main" id="{C6FC32EF-8133-5CDB-4BAA-EFE0A44ABED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72711" y="9163715"/>
              <a:ext cx="71004" cy="79498"/>
            </a:xfrm>
            <a:prstGeom prst="rect">
              <a:avLst/>
            </a:prstGeom>
          </p:spPr>
        </p:pic>
        <p:pic>
          <p:nvPicPr>
            <p:cNvPr id="39" name="object 31">
              <a:extLst>
                <a:ext uri="{FF2B5EF4-FFF2-40B4-BE49-F238E27FC236}">
                  <a16:creationId xmlns:a16="http://schemas.microsoft.com/office/drawing/2014/main" id="{8E7FD237-6843-C93B-2DE8-CAF5820E6511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68214" y="9163708"/>
              <a:ext cx="73135" cy="81254"/>
            </a:xfrm>
            <a:prstGeom prst="rect">
              <a:avLst/>
            </a:prstGeom>
          </p:spPr>
        </p:pic>
        <p:pic>
          <p:nvPicPr>
            <p:cNvPr id="40" name="object 32">
              <a:extLst>
                <a:ext uri="{FF2B5EF4-FFF2-40B4-BE49-F238E27FC236}">
                  <a16:creationId xmlns:a16="http://schemas.microsoft.com/office/drawing/2014/main" id="{E2BD17A7-3544-842D-D83B-915A45D42856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66057" y="9163715"/>
              <a:ext cx="71004" cy="79498"/>
            </a:xfrm>
            <a:prstGeom prst="rect">
              <a:avLst/>
            </a:prstGeom>
          </p:spPr>
        </p:pic>
        <p:pic>
          <p:nvPicPr>
            <p:cNvPr id="41" name="object 33">
              <a:extLst>
                <a:ext uri="{FF2B5EF4-FFF2-40B4-BE49-F238E27FC236}">
                  <a16:creationId xmlns:a16="http://schemas.microsoft.com/office/drawing/2014/main" id="{14893A3C-C64D-108C-2EC7-2599A7DF53DD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62431" y="9134057"/>
              <a:ext cx="163865" cy="110912"/>
            </a:xfrm>
            <a:prstGeom prst="rect">
              <a:avLst/>
            </a:prstGeom>
          </p:spPr>
        </p:pic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26BD2E17-5E02-1831-DD9A-DCD6E3DFB3A7}"/>
                </a:ext>
              </a:extLst>
            </p:cNvPr>
            <p:cNvSpPr/>
            <p:nvPr/>
          </p:nvSpPr>
          <p:spPr>
            <a:xfrm>
              <a:off x="621994" y="9315806"/>
              <a:ext cx="71120" cy="107950"/>
            </a:xfrm>
            <a:custGeom>
              <a:avLst/>
              <a:gdLst/>
              <a:ahLst/>
              <a:cxnLst/>
              <a:rect l="l" t="t" r="r" b="b"/>
              <a:pathLst>
                <a:path w="71120" h="107950">
                  <a:moveTo>
                    <a:pt x="20612" y="0"/>
                  </a:moveTo>
                  <a:lnTo>
                    <a:pt x="0" y="0"/>
                  </a:lnTo>
                  <a:lnTo>
                    <a:pt x="0" y="107327"/>
                  </a:lnTo>
                  <a:lnTo>
                    <a:pt x="20612" y="107327"/>
                  </a:lnTo>
                  <a:lnTo>
                    <a:pt x="20612" y="0"/>
                  </a:lnTo>
                  <a:close/>
                </a:path>
                <a:path w="71120" h="107950">
                  <a:moveTo>
                    <a:pt x="70853" y="304"/>
                  </a:moveTo>
                  <a:lnTo>
                    <a:pt x="50241" y="304"/>
                  </a:lnTo>
                  <a:lnTo>
                    <a:pt x="50241" y="20866"/>
                  </a:lnTo>
                  <a:lnTo>
                    <a:pt x="60223" y="20866"/>
                  </a:lnTo>
                  <a:lnTo>
                    <a:pt x="60121" y="25019"/>
                  </a:lnTo>
                  <a:lnTo>
                    <a:pt x="59194" y="28295"/>
                  </a:lnTo>
                  <a:lnTo>
                    <a:pt x="55664" y="33070"/>
                  </a:lnTo>
                  <a:lnTo>
                    <a:pt x="52717" y="34950"/>
                  </a:lnTo>
                  <a:lnTo>
                    <a:pt x="48552" y="36309"/>
                  </a:lnTo>
                  <a:lnTo>
                    <a:pt x="52590" y="44818"/>
                  </a:lnTo>
                  <a:lnTo>
                    <a:pt x="70853" y="20866"/>
                  </a:lnTo>
                  <a:lnTo>
                    <a:pt x="70853" y="304"/>
                  </a:lnTo>
                  <a:close/>
                </a:path>
              </a:pathLst>
            </a:custGeom>
            <a:solidFill>
              <a:srgbClr val="07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35">
              <a:extLst>
                <a:ext uri="{FF2B5EF4-FFF2-40B4-BE49-F238E27FC236}">
                  <a16:creationId xmlns:a16="http://schemas.microsoft.com/office/drawing/2014/main" id="{C4763473-266F-DFFC-0C9D-C728821BB620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3505" y="9315799"/>
              <a:ext cx="85749" cy="109156"/>
            </a:xfrm>
            <a:prstGeom prst="rect">
              <a:avLst/>
            </a:prstGeom>
          </p:spPr>
        </p:pic>
        <p:pic>
          <p:nvPicPr>
            <p:cNvPr id="44" name="object 36">
              <a:extLst>
                <a:ext uri="{FF2B5EF4-FFF2-40B4-BE49-F238E27FC236}">
                  <a16:creationId xmlns:a16="http://schemas.microsoft.com/office/drawing/2014/main" id="{8F6FD564-2BD3-C9FC-B4F8-FE17E5F20A28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40865" y="9343632"/>
              <a:ext cx="71004" cy="79498"/>
            </a:xfrm>
            <a:prstGeom prst="rect">
              <a:avLst/>
            </a:prstGeom>
          </p:spPr>
        </p:pic>
        <p:sp>
          <p:nvSpPr>
            <p:cNvPr id="45" name="object 37">
              <a:extLst>
                <a:ext uri="{FF2B5EF4-FFF2-40B4-BE49-F238E27FC236}">
                  <a16:creationId xmlns:a16="http://schemas.microsoft.com/office/drawing/2014/main" id="{79266E0B-F785-D178-090B-0DB5B70DF204}"/>
                </a:ext>
              </a:extLst>
            </p:cNvPr>
            <p:cNvSpPr/>
            <p:nvPr/>
          </p:nvSpPr>
          <p:spPr>
            <a:xfrm>
              <a:off x="941780" y="9315806"/>
              <a:ext cx="20955" cy="107950"/>
            </a:xfrm>
            <a:custGeom>
              <a:avLst/>
              <a:gdLst/>
              <a:ahLst/>
              <a:cxnLst/>
              <a:rect l="l" t="t" r="r" b="b"/>
              <a:pathLst>
                <a:path w="20955" h="107950">
                  <a:moveTo>
                    <a:pt x="20612" y="29578"/>
                  </a:moveTo>
                  <a:lnTo>
                    <a:pt x="0" y="29578"/>
                  </a:lnTo>
                  <a:lnTo>
                    <a:pt x="0" y="107327"/>
                  </a:lnTo>
                  <a:lnTo>
                    <a:pt x="20612" y="107327"/>
                  </a:lnTo>
                  <a:lnTo>
                    <a:pt x="20612" y="29578"/>
                  </a:lnTo>
                  <a:close/>
                </a:path>
                <a:path w="20955" h="107950">
                  <a:moveTo>
                    <a:pt x="20612" y="0"/>
                  </a:moveTo>
                  <a:lnTo>
                    <a:pt x="0" y="0"/>
                  </a:lnTo>
                  <a:lnTo>
                    <a:pt x="0" y="19037"/>
                  </a:lnTo>
                  <a:lnTo>
                    <a:pt x="20612" y="19037"/>
                  </a:lnTo>
                  <a:lnTo>
                    <a:pt x="20612" y="0"/>
                  </a:lnTo>
                  <a:close/>
                </a:path>
              </a:pathLst>
            </a:custGeom>
            <a:solidFill>
              <a:srgbClr val="07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38">
              <a:extLst>
                <a:ext uri="{FF2B5EF4-FFF2-40B4-BE49-F238E27FC236}">
                  <a16:creationId xmlns:a16="http://schemas.microsoft.com/office/drawing/2014/main" id="{ABDE9A8D-50FB-3439-F195-4DB77E510C19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93175" y="9343632"/>
              <a:ext cx="71004" cy="79498"/>
            </a:xfrm>
            <a:prstGeom prst="rect">
              <a:avLst/>
            </a:prstGeom>
          </p:spPr>
        </p:pic>
        <p:pic>
          <p:nvPicPr>
            <p:cNvPr id="47" name="object 39">
              <a:extLst>
                <a:ext uri="{FF2B5EF4-FFF2-40B4-BE49-F238E27FC236}">
                  <a16:creationId xmlns:a16="http://schemas.microsoft.com/office/drawing/2014/main" id="{A0327F99-2D65-829F-B3E9-5F0972D52EBA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87772" y="9343632"/>
              <a:ext cx="80369" cy="81263"/>
            </a:xfrm>
            <a:prstGeom prst="rect">
              <a:avLst/>
            </a:prstGeom>
          </p:spPr>
        </p:pic>
        <p:pic>
          <p:nvPicPr>
            <p:cNvPr id="48" name="object 40">
              <a:extLst>
                <a:ext uri="{FF2B5EF4-FFF2-40B4-BE49-F238E27FC236}">
                  <a16:creationId xmlns:a16="http://schemas.microsoft.com/office/drawing/2014/main" id="{1B849D3C-74FF-E473-ACEF-63D96952C2AE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38832" y="9163708"/>
              <a:ext cx="921824" cy="288994"/>
            </a:xfrm>
            <a:prstGeom prst="rect">
              <a:avLst/>
            </a:prstGeom>
          </p:spPr>
        </p:pic>
        <p:pic>
          <p:nvPicPr>
            <p:cNvPr id="49" name="object 41">
              <a:extLst>
                <a:ext uri="{FF2B5EF4-FFF2-40B4-BE49-F238E27FC236}">
                  <a16:creationId xmlns:a16="http://schemas.microsoft.com/office/drawing/2014/main" id="{E0A8A013-8AA8-E895-757C-081EB9BD5AA4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41069" y="8130146"/>
              <a:ext cx="110658" cy="99917"/>
            </a:xfrm>
            <a:prstGeom prst="rect">
              <a:avLst/>
            </a:prstGeom>
          </p:spPr>
        </p:pic>
        <p:pic>
          <p:nvPicPr>
            <p:cNvPr id="50" name="object 42">
              <a:extLst>
                <a:ext uri="{FF2B5EF4-FFF2-40B4-BE49-F238E27FC236}">
                  <a16:creationId xmlns:a16="http://schemas.microsoft.com/office/drawing/2014/main" id="{963A6462-00A7-C15A-EB87-40DAEC7D15ED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341069" y="8815619"/>
              <a:ext cx="110658" cy="99908"/>
            </a:xfrm>
            <a:prstGeom prst="rect">
              <a:avLst/>
            </a:prstGeom>
          </p:spPr>
        </p:pic>
        <p:pic>
          <p:nvPicPr>
            <p:cNvPr id="51" name="object 43">
              <a:extLst>
                <a:ext uri="{FF2B5EF4-FFF2-40B4-BE49-F238E27FC236}">
                  <a16:creationId xmlns:a16="http://schemas.microsoft.com/office/drawing/2014/main" id="{9BFDE55E-0C9D-ADF6-5395-72CF59B91F2F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69637" y="8176200"/>
              <a:ext cx="110667" cy="99915"/>
            </a:xfrm>
            <a:prstGeom prst="rect">
              <a:avLst/>
            </a:prstGeom>
          </p:spPr>
        </p:pic>
        <p:pic>
          <p:nvPicPr>
            <p:cNvPr id="52" name="object 44">
              <a:extLst>
                <a:ext uri="{FF2B5EF4-FFF2-40B4-BE49-F238E27FC236}">
                  <a16:creationId xmlns:a16="http://schemas.microsoft.com/office/drawing/2014/main" id="{65B0A68F-A8CC-76A7-C993-74CCE66E49AF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12754" y="8176200"/>
              <a:ext cx="110673" cy="99915"/>
            </a:xfrm>
            <a:prstGeom prst="rect">
              <a:avLst/>
            </a:prstGeom>
          </p:spPr>
        </p:pic>
        <p:pic>
          <p:nvPicPr>
            <p:cNvPr id="53" name="object 45">
              <a:extLst>
                <a:ext uri="{FF2B5EF4-FFF2-40B4-BE49-F238E27FC236}">
                  <a16:creationId xmlns:a16="http://schemas.microsoft.com/office/drawing/2014/main" id="{A5D2CF72-80B7-4B9B-F11D-7FDEAC40738E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69637" y="8769378"/>
              <a:ext cx="110658" cy="99917"/>
            </a:xfrm>
            <a:prstGeom prst="rect">
              <a:avLst/>
            </a:prstGeom>
          </p:spPr>
        </p:pic>
        <p:pic>
          <p:nvPicPr>
            <p:cNvPr id="54" name="object 46">
              <a:extLst>
                <a:ext uri="{FF2B5EF4-FFF2-40B4-BE49-F238E27FC236}">
                  <a16:creationId xmlns:a16="http://schemas.microsoft.com/office/drawing/2014/main" id="{5BEFC4BF-C30C-4785-3E5C-07D7A42BEDCE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44075" y="8644266"/>
              <a:ext cx="110658" cy="99887"/>
            </a:xfrm>
            <a:prstGeom prst="rect">
              <a:avLst/>
            </a:prstGeom>
          </p:spPr>
        </p:pic>
        <p:pic>
          <p:nvPicPr>
            <p:cNvPr id="55" name="object 47">
              <a:extLst>
                <a:ext uri="{FF2B5EF4-FFF2-40B4-BE49-F238E27FC236}">
                  <a16:creationId xmlns:a16="http://schemas.microsoft.com/office/drawing/2014/main" id="{3B181946-3C1F-E454-7621-4F13634DD7D4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638601" y="8644266"/>
              <a:ext cx="110658" cy="99887"/>
            </a:xfrm>
            <a:prstGeom prst="rect">
              <a:avLst/>
            </a:prstGeom>
          </p:spPr>
        </p:pic>
        <p:pic>
          <p:nvPicPr>
            <p:cNvPr id="56" name="object 48">
              <a:extLst>
                <a:ext uri="{FF2B5EF4-FFF2-40B4-BE49-F238E27FC236}">
                  <a16:creationId xmlns:a16="http://schemas.microsoft.com/office/drawing/2014/main" id="{D839EA29-3C18-E74E-067C-8EB2B79F56B1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44075" y="8301351"/>
              <a:ext cx="110667" cy="99910"/>
            </a:xfrm>
            <a:prstGeom prst="rect">
              <a:avLst/>
            </a:prstGeom>
          </p:spPr>
        </p:pic>
        <p:pic>
          <p:nvPicPr>
            <p:cNvPr id="58" name="object 49">
              <a:extLst>
                <a:ext uri="{FF2B5EF4-FFF2-40B4-BE49-F238E27FC236}">
                  <a16:creationId xmlns:a16="http://schemas.microsoft.com/office/drawing/2014/main" id="{3E4FA213-659D-3C3C-15DF-F8E597715D71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97352" y="8472740"/>
              <a:ext cx="110664" cy="99923"/>
            </a:xfrm>
            <a:prstGeom prst="rect">
              <a:avLst/>
            </a:prstGeom>
          </p:spPr>
        </p:pic>
        <p:pic>
          <p:nvPicPr>
            <p:cNvPr id="59" name="object 50">
              <a:extLst>
                <a:ext uri="{FF2B5EF4-FFF2-40B4-BE49-F238E27FC236}">
                  <a16:creationId xmlns:a16="http://schemas.microsoft.com/office/drawing/2014/main" id="{97EB40F5-C622-7867-1B1F-C1C5E7C58316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84522" y="8472740"/>
              <a:ext cx="110670" cy="99908"/>
            </a:xfrm>
            <a:prstGeom prst="rect">
              <a:avLst/>
            </a:prstGeom>
          </p:spPr>
        </p:pic>
        <p:pic>
          <p:nvPicPr>
            <p:cNvPr id="60" name="object 51">
              <a:extLst>
                <a:ext uri="{FF2B5EF4-FFF2-40B4-BE49-F238E27FC236}">
                  <a16:creationId xmlns:a16="http://schemas.microsoft.com/office/drawing/2014/main" id="{EF609B5B-F61F-33E9-0160-F4BB844F9222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38601" y="8301351"/>
              <a:ext cx="110667" cy="99910"/>
            </a:xfrm>
            <a:prstGeom prst="rect">
              <a:avLst/>
            </a:prstGeom>
          </p:spPr>
        </p:pic>
        <p:pic>
          <p:nvPicPr>
            <p:cNvPr id="61" name="object 52">
              <a:extLst>
                <a:ext uri="{FF2B5EF4-FFF2-40B4-BE49-F238E27FC236}">
                  <a16:creationId xmlns:a16="http://schemas.microsoft.com/office/drawing/2014/main" id="{6169B510-25A1-300F-241F-87046CA4FA01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12754" y="8769378"/>
              <a:ext cx="110664" cy="99917"/>
            </a:xfrm>
            <a:prstGeom prst="rect">
              <a:avLst/>
            </a:prstGeom>
          </p:spPr>
        </p:pic>
        <p:pic>
          <p:nvPicPr>
            <p:cNvPr id="62" name="object 53">
              <a:extLst>
                <a:ext uri="{FF2B5EF4-FFF2-40B4-BE49-F238E27FC236}">
                  <a16:creationId xmlns:a16="http://schemas.microsoft.com/office/drawing/2014/main" id="{CCD49CC3-7736-C272-027F-D558CA50EC11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130674" y="7999164"/>
              <a:ext cx="1004195" cy="1264793"/>
            </a:xfrm>
            <a:prstGeom prst="rect">
              <a:avLst/>
            </a:prstGeom>
          </p:spPr>
        </p:pic>
      </p:grpSp>
      <p:cxnSp>
        <p:nvCxnSpPr>
          <p:cNvPr id="3072" name="Connecteur droit 3071">
            <a:extLst>
              <a:ext uri="{FF2B5EF4-FFF2-40B4-BE49-F238E27FC236}">
                <a16:creationId xmlns:a16="http://schemas.microsoft.com/office/drawing/2014/main" id="{48D7B9C6-239E-21B3-F1B6-D9821E910D93}"/>
              </a:ext>
            </a:extLst>
          </p:cNvPr>
          <p:cNvCxnSpPr>
            <a:cxnSpLocks/>
          </p:cNvCxnSpPr>
          <p:nvPr/>
        </p:nvCxnSpPr>
        <p:spPr>
          <a:xfrm>
            <a:off x="-1676400" y="8267700"/>
            <a:ext cx="20878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image_0">
            <a:extLst>
              <a:ext uri="{FF2B5EF4-FFF2-40B4-BE49-F238E27FC236}">
                <a16:creationId xmlns:a16="http://schemas.microsoft.com/office/drawing/2014/main" id="{BA228D16-3FFF-B328-CBED-7E0F36B2E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771" y="8440730"/>
            <a:ext cx="2604932" cy="159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1994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9AEF52E-FC0A-C894-83BF-45DADF63D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85717"/>
            <a:ext cx="15006339" cy="2215991"/>
          </a:xfrm>
        </p:spPr>
        <p:txBody>
          <a:bodyPr/>
          <a:lstStyle/>
          <a:p>
            <a:pPr algn="ctr"/>
            <a:r>
              <a:rPr lang="fr-FR" sz="8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PUBLICS CIBLES</a:t>
            </a:r>
            <a:br>
              <a:rPr lang="fr-FR" dirty="0"/>
            </a:br>
            <a:endParaRPr lang="fr-FR" dirty="0"/>
          </a:p>
        </p:txBody>
      </p:sp>
      <p:sp>
        <p:nvSpPr>
          <p:cNvPr id="7" name="Titre 5">
            <a:extLst>
              <a:ext uri="{FF2B5EF4-FFF2-40B4-BE49-F238E27FC236}">
                <a16:creationId xmlns:a16="http://schemas.microsoft.com/office/drawing/2014/main" id="{579CFA95-549E-64CF-C0EB-158A5D24D9AC}"/>
              </a:ext>
            </a:extLst>
          </p:cNvPr>
          <p:cNvSpPr txBox="1">
            <a:spLocks/>
          </p:cNvSpPr>
          <p:nvPr/>
        </p:nvSpPr>
        <p:spPr>
          <a:xfrm>
            <a:off x="990600" y="4229100"/>
            <a:ext cx="10972800" cy="44319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rgbClr val="66B458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685800" indent="-685800" algn="l">
              <a:buFontTx/>
              <a:buChar char="-"/>
            </a:pPr>
            <a:r>
              <a:rPr lang="fr-FR" sz="4800" dirty="0">
                <a:solidFill>
                  <a:schemeClr val="tx1"/>
                </a:solidFill>
                <a:latin typeface="+mj-lt"/>
              </a:rPr>
              <a:t>POPULATIONS TOURISTIQUES</a:t>
            </a:r>
          </a:p>
          <a:p>
            <a:pPr marL="685800" indent="-685800" algn="l">
              <a:buFontTx/>
              <a:buChar char="-"/>
            </a:pPr>
            <a:endParaRPr lang="fr-FR" sz="4800" dirty="0">
              <a:solidFill>
                <a:schemeClr val="tx1"/>
              </a:solidFill>
              <a:latin typeface="+mj-lt"/>
            </a:endParaRPr>
          </a:p>
          <a:p>
            <a:pPr marL="685800" indent="-685800" algn="l">
              <a:buFontTx/>
              <a:buChar char="-"/>
            </a:pPr>
            <a:r>
              <a:rPr lang="fr-FR" sz="4800" dirty="0">
                <a:solidFill>
                  <a:schemeClr val="tx1"/>
                </a:solidFill>
                <a:latin typeface="+mj-lt"/>
              </a:rPr>
              <a:t>POPULATIONS LOCALES</a:t>
            </a:r>
          </a:p>
          <a:p>
            <a:pPr algn="l"/>
            <a:endParaRPr lang="fr-FR" sz="4800" dirty="0">
              <a:solidFill>
                <a:schemeClr val="tx1"/>
              </a:solidFill>
              <a:latin typeface="+mj-lt"/>
            </a:endParaRPr>
          </a:p>
          <a:p>
            <a:pPr marL="685800" indent="-685800" algn="l">
              <a:buFontTx/>
              <a:buChar char="-"/>
            </a:pPr>
            <a:r>
              <a:rPr lang="fr-FR" sz="4800" dirty="0">
                <a:solidFill>
                  <a:schemeClr val="tx1"/>
                </a:solidFill>
                <a:latin typeface="+mj-lt"/>
              </a:rPr>
              <a:t>SCOLAIRES</a:t>
            </a:r>
            <a:br>
              <a:rPr lang="fr-FR" sz="4800" dirty="0">
                <a:solidFill>
                  <a:schemeClr val="tx1"/>
                </a:solidFill>
                <a:latin typeface="+mj-lt"/>
              </a:rPr>
            </a:br>
            <a:endParaRPr lang="fr-FR" sz="4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Image 8" descr="Une image contenant arbre, plein air, habits, personne&#10;&#10;Le contenu généré par l’IA peut être incorrect.">
            <a:extLst>
              <a:ext uri="{FF2B5EF4-FFF2-40B4-BE49-F238E27FC236}">
                <a16:creationId xmlns:a16="http://schemas.microsoft.com/office/drawing/2014/main" id="{B8975671-C560-0054-D79D-404E94C78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3162300"/>
            <a:ext cx="6467953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077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78483-6511-A82A-516E-1588BAA32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334FE56-9F65-607F-9E16-4711DD55E99E}"/>
              </a:ext>
            </a:extLst>
          </p:cNvPr>
          <p:cNvSpPr/>
          <p:nvPr/>
        </p:nvSpPr>
        <p:spPr>
          <a:xfrm>
            <a:off x="909319" y="2019300"/>
            <a:ext cx="2361344" cy="1981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D98AB9C-DB52-5284-5704-64EFA5669A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04800" y="-38100"/>
            <a:ext cx="16992600" cy="1599324"/>
          </a:xfrm>
          <a:prstGeom prst="rect">
            <a:avLst/>
          </a:prstGeom>
        </p:spPr>
        <p:txBody>
          <a:bodyPr vert="horz" wrap="square" lIns="0" tIns="364657" rIns="0" bIns="0" rtlCol="0">
            <a:spAutoFit/>
          </a:bodyPr>
          <a:lstStyle/>
          <a:p>
            <a:pPr marL="2499995">
              <a:lnSpc>
                <a:spcPct val="100000"/>
              </a:lnSpc>
              <a:spcBef>
                <a:spcPts val="100"/>
              </a:spcBef>
            </a:pPr>
            <a:r>
              <a:rPr sz="8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EXEMPLE</a:t>
            </a:r>
            <a:r>
              <a:rPr lang="fr-FR" sz="8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S</a:t>
            </a:r>
            <a:r>
              <a:rPr sz="8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D’ACTION</a:t>
            </a:r>
            <a:r>
              <a:rPr lang="fr-FR" sz="8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S POSSIBLES</a:t>
            </a:r>
            <a:endParaRPr sz="8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269FBA5-7144-2A0E-0FD9-F1994642B3A8}"/>
              </a:ext>
            </a:extLst>
          </p:cNvPr>
          <p:cNvSpPr txBox="1"/>
          <p:nvPr/>
        </p:nvSpPr>
        <p:spPr>
          <a:xfrm>
            <a:off x="995180" y="6722655"/>
            <a:ext cx="814882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Cible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: </a:t>
            </a:r>
            <a:r>
              <a:rPr lang="fr-FR" sz="3200" dirty="0">
                <a:latin typeface="Arial MT"/>
                <a:cs typeface="Arial MT"/>
              </a:rPr>
              <a:t>population locale et/ou touristique</a:t>
            </a:r>
            <a:endParaRPr sz="3200" dirty="0">
              <a:latin typeface="Arial MT"/>
              <a:cs typeface="Arial MT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175D06A-2C25-650A-4C3D-9123E2A74E35}"/>
              </a:ext>
            </a:extLst>
          </p:cNvPr>
          <p:cNvSpPr txBox="1"/>
          <p:nvPr/>
        </p:nvSpPr>
        <p:spPr>
          <a:xfrm>
            <a:off x="995180" y="7248359"/>
            <a:ext cx="8148820" cy="34577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6700"/>
              </a:lnSpc>
              <a:spcBef>
                <a:spcPts val="100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En</a:t>
            </a:r>
            <a:r>
              <a:rPr sz="3200" dirty="0">
                <a:latin typeface="Arial MT"/>
                <a:cs typeface="Arial MT"/>
              </a:rPr>
              <a:t>j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eu</a:t>
            </a:r>
            <a:r>
              <a:rPr sz="3200" u="heavy" spc="-2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: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lang="fr-FR" sz="3200" dirty="0">
                <a:latin typeface="Arial MT"/>
                <a:cs typeface="Arial MT"/>
              </a:rPr>
              <a:t>expliquer les risques naturels sur les sites à risque et les bons comportements pour se mettre en sécurité</a:t>
            </a:r>
            <a:endParaRPr sz="3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710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Porteur</a:t>
            </a:r>
            <a:r>
              <a:rPr sz="3200" spc="-3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:</a:t>
            </a:r>
            <a:r>
              <a:rPr sz="3200" spc="-35" dirty="0">
                <a:latin typeface="Arial MT"/>
                <a:cs typeface="Arial MT"/>
              </a:rPr>
              <a:t> </a:t>
            </a:r>
            <a:r>
              <a:rPr lang="fr-FR" sz="3200" dirty="0">
                <a:latin typeface="Arial MT"/>
                <a:cs typeface="Arial MT"/>
              </a:rPr>
              <a:t>commune ou association ou AEM</a:t>
            </a:r>
          </a:p>
          <a:p>
            <a:pPr marL="12700">
              <a:lnSpc>
                <a:spcPct val="100000"/>
              </a:lnSpc>
              <a:spcBef>
                <a:spcPts val="1710"/>
              </a:spcBef>
            </a:pPr>
            <a:endParaRPr sz="3200" dirty="0">
              <a:latin typeface="Arial MT"/>
              <a:cs typeface="Arial M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0A09159-F132-7AAF-A1B2-FDDC8CCE4019}"/>
              </a:ext>
            </a:extLst>
          </p:cNvPr>
          <p:cNvSpPr txBox="1"/>
          <p:nvPr/>
        </p:nvSpPr>
        <p:spPr>
          <a:xfrm>
            <a:off x="991456" y="2272876"/>
            <a:ext cx="2361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Randonnée </a:t>
            </a:r>
            <a:br>
              <a:rPr lang="fr-FR" sz="2800" b="1" dirty="0"/>
            </a:br>
            <a:r>
              <a:rPr lang="fr-FR" sz="2800" b="1" dirty="0"/>
              <a:t>thématique </a:t>
            </a:r>
            <a:br>
              <a:rPr lang="fr-FR" sz="2800" b="1" dirty="0"/>
            </a:br>
            <a:r>
              <a:rPr lang="fr-FR" sz="2800" b="1" dirty="0"/>
              <a:t>encadrée</a:t>
            </a:r>
          </a:p>
        </p:txBody>
      </p:sp>
      <p:pic>
        <p:nvPicPr>
          <p:cNvPr id="18434" name="Image 1">
            <a:extLst>
              <a:ext uri="{FF2B5EF4-FFF2-40B4-BE49-F238E27FC236}">
                <a16:creationId xmlns:a16="http://schemas.microsoft.com/office/drawing/2014/main" id="{148914C4-C958-BCE5-4457-C4DE31A6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1790700"/>
            <a:ext cx="7081846" cy="790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 2">
            <a:extLst>
              <a:ext uri="{FF2B5EF4-FFF2-40B4-BE49-F238E27FC236}">
                <a16:creationId xmlns:a16="http://schemas.microsoft.com/office/drawing/2014/main" id="{EC0A835D-8BAC-5FAF-F105-825EB7C5C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74" y="1790700"/>
            <a:ext cx="6051963" cy="453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88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C2C9FC0-79FC-0C08-620D-5B1421BCBE1D}"/>
              </a:ext>
            </a:extLst>
          </p:cNvPr>
          <p:cNvSpPr/>
          <p:nvPr/>
        </p:nvSpPr>
        <p:spPr>
          <a:xfrm>
            <a:off x="909319" y="2019300"/>
            <a:ext cx="2361344" cy="1981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3632" y="1792437"/>
            <a:ext cx="12114367" cy="52863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40830" y="99917"/>
            <a:ext cx="15006339" cy="1383881"/>
          </a:xfrm>
          <a:prstGeom prst="rect">
            <a:avLst/>
          </a:prstGeom>
        </p:spPr>
        <p:txBody>
          <a:bodyPr vert="horz" wrap="square" lIns="0" tIns="364657" rIns="0" bIns="0" rtlCol="0">
            <a:spAutoFit/>
          </a:bodyPr>
          <a:lstStyle/>
          <a:p>
            <a:pPr marL="2499995">
              <a:lnSpc>
                <a:spcPct val="100000"/>
              </a:lnSpc>
              <a:spcBef>
                <a:spcPts val="100"/>
              </a:spcBef>
            </a:pPr>
            <a:r>
              <a:rPr sz="66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EXEMPLE</a:t>
            </a:r>
            <a:r>
              <a:rPr lang="fr-FR" sz="66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S</a:t>
            </a:r>
            <a:r>
              <a:rPr sz="66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D’ACTION</a:t>
            </a:r>
            <a:r>
              <a:rPr lang="fr-FR" sz="66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S POSSIBLES</a:t>
            </a:r>
            <a:endParaRPr sz="66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60932" y="7341292"/>
            <a:ext cx="976486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Cible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: </a:t>
            </a:r>
            <a:r>
              <a:rPr lang="fr-FR" sz="3200" dirty="0">
                <a:latin typeface="Arial MT"/>
                <a:cs typeface="Arial MT"/>
              </a:rPr>
              <a:t>population locale et/ou touristique</a:t>
            </a:r>
            <a:endParaRPr sz="32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60932" y="7866996"/>
            <a:ext cx="10595610" cy="2063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6700"/>
              </a:lnSpc>
              <a:spcBef>
                <a:spcPts val="100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En</a:t>
            </a:r>
            <a:r>
              <a:rPr sz="3200" dirty="0">
                <a:latin typeface="Arial MT"/>
                <a:cs typeface="Arial MT"/>
              </a:rPr>
              <a:t>j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eu</a:t>
            </a:r>
            <a:r>
              <a:rPr sz="3200" u="heavy" spc="-2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: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donner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une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lecture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du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paysage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et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du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patrimoine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-25" dirty="0">
                <a:latin typeface="Arial MT"/>
                <a:cs typeface="Arial MT"/>
              </a:rPr>
              <a:t>en </a:t>
            </a:r>
            <a:r>
              <a:rPr sz="3200" dirty="0">
                <a:latin typeface="Arial MT"/>
                <a:cs typeface="Arial MT"/>
              </a:rPr>
              <a:t>intégrant</a:t>
            </a:r>
            <a:r>
              <a:rPr sz="3200" spc="-3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les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risques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spc="-10" dirty="0">
                <a:latin typeface="Arial MT"/>
                <a:cs typeface="Arial MT"/>
              </a:rPr>
              <a:t>naturels</a:t>
            </a:r>
            <a:endParaRPr sz="3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710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Porteur</a:t>
            </a:r>
            <a:r>
              <a:rPr sz="3200" spc="-3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:</a:t>
            </a:r>
            <a:r>
              <a:rPr sz="3200" spc="-3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PNR</a:t>
            </a:r>
            <a:r>
              <a:rPr sz="3200" spc="-30" dirty="0">
                <a:latin typeface="Arial MT"/>
                <a:cs typeface="Arial MT"/>
              </a:rPr>
              <a:t> </a:t>
            </a:r>
            <a:r>
              <a:rPr sz="3200" spc="-10" dirty="0">
                <a:latin typeface="Arial MT"/>
                <a:cs typeface="Arial MT"/>
              </a:rPr>
              <a:t>Vercors</a:t>
            </a:r>
            <a:endParaRPr sz="32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8118" y="5372100"/>
            <a:ext cx="51650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Arial"/>
                <a:cs typeface="Arial"/>
              </a:rPr>
              <a:t>TOUR</a:t>
            </a:r>
            <a:r>
              <a:rPr sz="3200" b="1" spc="-1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DU</a:t>
            </a:r>
            <a:r>
              <a:rPr sz="3200" b="1" spc="-120" dirty="0">
                <a:latin typeface="Arial"/>
                <a:cs typeface="Arial"/>
              </a:rPr>
              <a:t> </a:t>
            </a:r>
            <a:r>
              <a:rPr sz="3200" b="1" spc="-65" dirty="0">
                <a:latin typeface="Arial"/>
                <a:cs typeface="Arial"/>
              </a:rPr>
              <a:t>MONT-</a:t>
            </a:r>
            <a:r>
              <a:rPr sz="3200" b="1" spc="-10" dirty="0">
                <a:latin typeface="Arial"/>
                <a:cs typeface="Arial"/>
              </a:rPr>
              <a:t>AIGUILLE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90800" y="6485879"/>
            <a:ext cx="2941983" cy="344486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F21A62E-8EFB-D02A-6991-85A82F21F543}"/>
              </a:ext>
            </a:extLst>
          </p:cNvPr>
          <p:cNvSpPr txBox="1"/>
          <p:nvPr/>
        </p:nvSpPr>
        <p:spPr>
          <a:xfrm>
            <a:off x="991456" y="2272876"/>
            <a:ext cx="2361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Itinéraire </a:t>
            </a:r>
            <a:br>
              <a:rPr lang="fr-FR" sz="2800" b="1" dirty="0"/>
            </a:br>
            <a:r>
              <a:rPr lang="fr-FR" sz="2800" b="1" dirty="0"/>
              <a:t>thématique </a:t>
            </a:r>
            <a:br>
              <a:rPr lang="fr-FR" sz="2800" b="1" dirty="0"/>
            </a:br>
            <a:r>
              <a:rPr lang="fr-FR" sz="2800" b="1" dirty="0"/>
              <a:t>aménagé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4483E930-4E71-77A7-862A-928CAAFDD6FE}"/>
              </a:ext>
            </a:extLst>
          </p:cNvPr>
          <p:cNvSpPr txBox="1"/>
          <p:nvPr/>
        </p:nvSpPr>
        <p:spPr>
          <a:xfrm>
            <a:off x="10439400" y="7876288"/>
            <a:ext cx="7543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sz="1600" b="1" dirty="0"/>
              <a:t>1 - lecture du DICRIM</a:t>
            </a:r>
            <a:endParaRPr lang="fr-FR" sz="1600" dirty="0"/>
          </a:p>
          <a:p>
            <a:pPr fontAlgn="base"/>
            <a:r>
              <a:rPr lang="fr-FR" sz="1600" b="1" dirty="0"/>
              <a:t>2 - présentation et échanges en classe en classe</a:t>
            </a:r>
            <a:r>
              <a:rPr lang="fr-FR" sz="1600" dirty="0"/>
              <a:t> </a:t>
            </a:r>
          </a:p>
          <a:p>
            <a:pPr fontAlgn="base"/>
            <a:r>
              <a:rPr lang="fr-FR" sz="1600" b="1" dirty="0"/>
              <a:t>3 - enquête auprès des habitants du quartier</a:t>
            </a:r>
            <a:r>
              <a:rPr lang="fr-FR" sz="1600" dirty="0"/>
              <a:t> </a:t>
            </a:r>
          </a:p>
          <a:p>
            <a:pPr fontAlgn="base"/>
            <a:r>
              <a:rPr lang="fr-FR" sz="1600" b="1" dirty="0"/>
              <a:t>4 - analyse de l’enquête et rédaction</a:t>
            </a:r>
            <a:r>
              <a:rPr lang="fr-FR" sz="1600" dirty="0"/>
              <a:t> </a:t>
            </a:r>
          </a:p>
          <a:p>
            <a:pPr fontAlgn="base"/>
            <a:r>
              <a:rPr lang="fr-FR" sz="1600" b="1" dirty="0"/>
              <a:t>5 - visite sur le terrain</a:t>
            </a:r>
            <a:r>
              <a:rPr lang="fr-FR" sz="1600" dirty="0"/>
              <a:t> accompagnée par un expert</a:t>
            </a:r>
          </a:p>
          <a:p>
            <a:pPr fontAlgn="base"/>
            <a:r>
              <a:rPr lang="fr-FR" sz="1600" b="1" dirty="0"/>
              <a:t>6 - interview de l’expert en classe </a:t>
            </a:r>
            <a:endParaRPr lang="fr-FR" sz="1600" dirty="0"/>
          </a:p>
          <a:p>
            <a:pPr fontAlgn="base"/>
            <a:r>
              <a:rPr lang="fr-FR" sz="1600" b="1" dirty="0"/>
              <a:t>7 - montage</a:t>
            </a:r>
            <a:r>
              <a:rPr lang="fr-FR" sz="1600" dirty="0"/>
              <a:t> par les élèves et l’intervenant. </a:t>
            </a:r>
          </a:p>
          <a:p>
            <a:pPr fontAlgn="base"/>
            <a:r>
              <a:rPr lang="fr-FR" sz="1600" b="1" dirty="0"/>
              <a:t>8 - diffusion</a:t>
            </a:r>
            <a:r>
              <a:rPr lang="fr-FR" sz="1600" dirty="0"/>
              <a:t> sur une radio locale pour sensibilisation de la population locale</a:t>
            </a:r>
          </a:p>
          <a:p>
            <a:endParaRPr lang="fr-FR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5DE9CF5-FE3C-7CA1-68F4-781D7F1B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5829372"/>
            <a:ext cx="4676775" cy="40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hlinkClick r:id="rId3"/>
            <a:extLst>
              <a:ext uri="{FF2B5EF4-FFF2-40B4-BE49-F238E27FC236}">
                <a16:creationId xmlns:a16="http://schemas.microsoft.com/office/drawing/2014/main" id="{6A11DF13-38B5-CCD4-A340-14AB2FED5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438" y="5829372"/>
            <a:ext cx="4642437" cy="398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3">
            <a:extLst>
              <a:ext uri="{FF2B5EF4-FFF2-40B4-BE49-F238E27FC236}">
                <a16:creationId xmlns:a16="http://schemas.microsoft.com/office/drawing/2014/main" id="{8119A0FD-1A94-0ACA-5286-D7E4508CC56C}"/>
              </a:ext>
            </a:extLst>
          </p:cNvPr>
          <p:cNvSpPr txBox="1">
            <a:spLocks/>
          </p:cNvSpPr>
          <p:nvPr/>
        </p:nvSpPr>
        <p:spPr>
          <a:xfrm>
            <a:off x="1640830" y="266700"/>
            <a:ext cx="15006339" cy="1383881"/>
          </a:xfrm>
          <a:prstGeom prst="rect">
            <a:avLst/>
          </a:prstGeom>
        </p:spPr>
        <p:txBody>
          <a:bodyPr vert="horz" wrap="square" lIns="0" tIns="36465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499995">
              <a:spcBef>
                <a:spcPts val="100"/>
              </a:spcBef>
            </a:pPr>
            <a:r>
              <a:rPr lang="fr-FR" sz="6600" b="1" dirty="0">
                <a:solidFill>
                  <a:srgbClr val="00B050"/>
                </a:solidFill>
                <a:cs typeface="Times New Roman" panose="02020603050405020304" pitchFamily="18" charset="0"/>
              </a:rPr>
              <a:t>EXEMPLES D’ACTIONS POSSIBLES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4FAB6472-9B71-7A02-443E-5F4E495A1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443" y="2933700"/>
            <a:ext cx="4640431" cy="2578288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5A3C5895-592A-0132-6233-5C0BDF7004CD}"/>
              </a:ext>
            </a:extLst>
          </p:cNvPr>
          <p:cNvSpPr/>
          <p:nvPr/>
        </p:nvSpPr>
        <p:spPr>
          <a:xfrm>
            <a:off x="909319" y="2019300"/>
            <a:ext cx="2361344" cy="14478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A2B91C9-463C-C507-BDB0-1F8C191697FA}"/>
              </a:ext>
            </a:extLst>
          </p:cNvPr>
          <p:cNvSpPr txBox="1"/>
          <p:nvPr/>
        </p:nvSpPr>
        <p:spPr>
          <a:xfrm>
            <a:off x="991456" y="2272876"/>
            <a:ext cx="2361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Projet scolaire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581C09-7FD7-5A3A-13F4-999E053BE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1000" y="5902418"/>
            <a:ext cx="2069559" cy="2060482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798D2F95-1275-482D-A337-A2FED82AB2B3}"/>
              </a:ext>
            </a:extLst>
          </p:cNvPr>
          <p:cNvSpPr txBox="1"/>
          <p:nvPr/>
        </p:nvSpPr>
        <p:spPr>
          <a:xfrm>
            <a:off x="10668000" y="2884434"/>
            <a:ext cx="702255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Cible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: </a:t>
            </a:r>
            <a:r>
              <a:rPr lang="fr-FR" sz="3200" dirty="0">
                <a:latin typeface="Arial MT"/>
                <a:cs typeface="Arial MT"/>
              </a:rPr>
              <a:t>scolaires</a:t>
            </a:r>
            <a:endParaRPr sz="3200" dirty="0">
              <a:latin typeface="Arial MT"/>
              <a:cs typeface="Arial MT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EBDDFFC-4C9C-A7D1-5D60-B7DDF32BE423}"/>
              </a:ext>
            </a:extLst>
          </p:cNvPr>
          <p:cNvSpPr txBox="1"/>
          <p:nvPr/>
        </p:nvSpPr>
        <p:spPr>
          <a:xfrm>
            <a:off x="10668000" y="3410138"/>
            <a:ext cx="7315200" cy="2072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6700"/>
              </a:lnSpc>
              <a:spcBef>
                <a:spcPts val="100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En</a:t>
            </a:r>
            <a:r>
              <a:rPr sz="3200" dirty="0">
                <a:latin typeface="Arial MT"/>
                <a:cs typeface="Arial MT"/>
              </a:rPr>
              <a:t>j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eu</a:t>
            </a:r>
            <a:r>
              <a:rPr sz="3200" u="heavy" spc="-25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: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lang="fr-FR" sz="3200" dirty="0">
                <a:latin typeface="Arial MT"/>
                <a:cs typeface="Arial MT"/>
              </a:rPr>
              <a:t>sensibiliser les enfants et les habitants par le support réalisé</a:t>
            </a:r>
            <a:endParaRPr sz="3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710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Porteur</a:t>
            </a:r>
            <a:r>
              <a:rPr sz="3200" spc="-3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:</a:t>
            </a:r>
            <a:r>
              <a:rPr sz="3200" spc="-35" dirty="0">
                <a:latin typeface="Arial MT"/>
                <a:cs typeface="Arial MT"/>
              </a:rPr>
              <a:t> </a:t>
            </a:r>
            <a:r>
              <a:rPr lang="fr-FR" sz="3200" dirty="0">
                <a:latin typeface="Arial MT"/>
                <a:cs typeface="Arial MT"/>
              </a:rPr>
              <a:t>collectivité ou association</a:t>
            </a:r>
            <a:endParaRPr sz="32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BDD0B64-8641-61C1-9E1C-11A4AEB1F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66900"/>
            <a:ext cx="15537443" cy="808785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9FD85E7-DE0A-9EA4-46C8-B04A86DF0E51}"/>
              </a:ext>
            </a:extLst>
          </p:cNvPr>
          <p:cNvSpPr txBox="1"/>
          <p:nvPr/>
        </p:nvSpPr>
        <p:spPr>
          <a:xfrm>
            <a:off x="13411200" y="2188845"/>
            <a:ext cx="3733800" cy="29546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/>
              <a:t>Plateforme de sensibilisation aux risques majeurs mise en place par l’éducation nationale et la préfecture</a:t>
            </a:r>
          </a:p>
          <a:p>
            <a:endParaRPr lang="fr-FR" dirty="0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150F2154-6D64-78DE-5D76-DEC3CD79C229}"/>
              </a:ext>
            </a:extLst>
          </p:cNvPr>
          <p:cNvSpPr txBox="1">
            <a:spLocks/>
          </p:cNvSpPr>
          <p:nvPr/>
        </p:nvSpPr>
        <p:spPr>
          <a:xfrm>
            <a:off x="4648200" y="19050"/>
            <a:ext cx="15006339" cy="1383881"/>
          </a:xfrm>
          <a:prstGeom prst="rect">
            <a:avLst/>
          </a:prstGeom>
        </p:spPr>
        <p:txBody>
          <a:bodyPr vert="horz" wrap="square" lIns="0" tIns="36465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499995">
              <a:spcBef>
                <a:spcPts val="100"/>
              </a:spcBef>
            </a:pPr>
            <a:r>
              <a:rPr lang="fr-FR" sz="6600" b="1" dirty="0">
                <a:solidFill>
                  <a:srgbClr val="00B050"/>
                </a:solidFill>
                <a:cs typeface="Times New Roman" panose="02020603050405020304" pitchFamily="18" charset="0"/>
              </a:rPr>
              <a:t>RESSOURCES</a:t>
            </a:r>
          </a:p>
        </p:txBody>
      </p:sp>
    </p:spTree>
    <p:extLst>
      <p:ext uri="{BB962C8B-B14F-4D97-AF65-F5344CB8AC3E}">
        <p14:creationId xmlns:p14="http://schemas.microsoft.com/office/powerpoint/2010/main" val="3155758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4D3135E-5842-B8CC-CCB3-D93B37AE22A6}"/>
              </a:ext>
            </a:extLst>
          </p:cNvPr>
          <p:cNvSpPr txBox="1"/>
          <p:nvPr/>
        </p:nvSpPr>
        <p:spPr>
          <a:xfrm>
            <a:off x="2438400" y="571500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/>
              <a:t>Explorisk</a:t>
            </a:r>
            <a:r>
              <a:rPr lang="fr-FR" sz="4400" b="1" dirty="0"/>
              <a:t> 38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97C132-08BE-3C04-C921-2A6BF9955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522804"/>
            <a:ext cx="13832230" cy="85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226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C2D90-F29A-411E-7FCC-B9605C029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C4C6EADE-7E4B-4A5E-1E41-C36C6A83FEF8}"/>
              </a:ext>
            </a:extLst>
          </p:cNvPr>
          <p:cNvSpPr txBox="1">
            <a:spLocks/>
          </p:cNvSpPr>
          <p:nvPr/>
        </p:nvSpPr>
        <p:spPr>
          <a:xfrm>
            <a:off x="4648200" y="19050"/>
            <a:ext cx="15006339" cy="1383881"/>
          </a:xfrm>
          <a:prstGeom prst="rect">
            <a:avLst/>
          </a:prstGeom>
        </p:spPr>
        <p:txBody>
          <a:bodyPr vert="horz" wrap="square" lIns="0" tIns="36465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499995">
              <a:spcBef>
                <a:spcPts val="100"/>
              </a:spcBef>
            </a:pPr>
            <a:r>
              <a:rPr lang="fr-FR" sz="6600" b="1" dirty="0">
                <a:solidFill>
                  <a:srgbClr val="00B050"/>
                </a:solidFill>
                <a:cs typeface="Times New Roman" panose="02020603050405020304" pitchFamily="18" charset="0"/>
              </a:rPr>
              <a:t>RESSOURCES</a:t>
            </a:r>
          </a:p>
        </p:txBody>
      </p:sp>
      <p:pic>
        <p:nvPicPr>
          <p:cNvPr id="18434" name="Picture 2" descr="Les Journées RELAIS de l'EAU - Bassin Versant">
            <a:extLst>
              <a:ext uri="{FF2B5EF4-FFF2-40B4-BE49-F238E27FC236}">
                <a16:creationId xmlns:a16="http://schemas.microsoft.com/office/drawing/2014/main" id="{D15EAD8D-FC1A-C82C-8DBA-8A8D2DFFC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74376"/>
            <a:ext cx="45148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E19958-CE28-5CBD-7DE1-AB0A39CCB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238500"/>
            <a:ext cx="10562972" cy="466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371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6E9A3D1-8CBD-9C83-96FB-DB1F7AB97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9838">
            <a:off x="9649481" y="3662311"/>
            <a:ext cx="4194203" cy="606977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8759F2-72A7-9BF5-7D83-3946A68BD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76745">
            <a:off x="1113167" y="1265924"/>
            <a:ext cx="4739178" cy="674379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2C6EA92E-5441-9D4A-C91E-D41307A115F7}"/>
              </a:ext>
            </a:extLst>
          </p:cNvPr>
          <p:cNvSpPr txBox="1">
            <a:spLocks/>
          </p:cNvSpPr>
          <p:nvPr/>
        </p:nvSpPr>
        <p:spPr>
          <a:xfrm>
            <a:off x="4495800" y="363656"/>
            <a:ext cx="15006339" cy="1383881"/>
          </a:xfrm>
          <a:prstGeom prst="rect">
            <a:avLst/>
          </a:prstGeom>
        </p:spPr>
        <p:txBody>
          <a:bodyPr vert="horz" wrap="square" lIns="0" tIns="36465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499995">
              <a:spcBef>
                <a:spcPts val="100"/>
              </a:spcBef>
            </a:pPr>
            <a:r>
              <a:rPr lang="fr-FR" sz="6600" b="1" dirty="0">
                <a:solidFill>
                  <a:srgbClr val="00B050"/>
                </a:solidFill>
                <a:cs typeface="Times New Roman" panose="02020603050405020304" pitchFamily="18" charset="0"/>
              </a:rPr>
              <a:t>RESSOURCES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E7E265-843C-E530-3158-EC264703DB6F}"/>
              </a:ext>
            </a:extLst>
          </p:cNvPr>
          <p:cNvSpPr txBox="1"/>
          <p:nvPr/>
        </p:nvSpPr>
        <p:spPr>
          <a:xfrm>
            <a:off x="2241533" y="8723015"/>
            <a:ext cx="4531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Exemplaire papier </a:t>
            </a:r>
            <a:br>
              <a:rPr lang="fr-FR" sz="3600" b="1" dirty="0"/>
            </a:br>
            <a:r>
              <a:rPr lang="fr-FR" sz="3600" b="1" dirty="0"/>
              <a:t>à disposition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926D069-F968-1518-E317-24AC20037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60465">
            <a:off x="13721071" y="241406"/>
            <a:ext cx="4425115" cy="636489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69232A-D1EB-8895-5019-BECDB59D4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6023" y="5713527"/>
            <a:ext cx="1973372" cy="196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832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3B3E9-A493-E15B-B52D-6404903CD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7EF472-52D5-1D97-125F-3D42164134CA}"/>
              </a:ext>
            </a:extLst>
          </p:cNvPr>
          <p:cNvSpPr/>
          <p:nvPr/>
        </p:nvSpPr>
        <p:spPr>
          <a:xfrm>
            <a:off x="0" y="1874354"/>
            <a:ext cx="11811000" cy="34088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3082" name="Picture 2" descr="C:\Users\Vincent\LOGO\logo_parn_2012.tif">
            <a:extLst>
              <a:ext uri="{FF2B5EF4-FFF2-40B4-BE49-F238E27FC236}">
                <a16:creationId xmlns:a16="http://schemas.microsoft.com/office/drawing/2014/main" id="{ED57F011-62C7-8F53-9FBA-50042962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7220"/>
            <a:ext cx="5361526" cy="77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AutoShape 15">
            <a:extLst>
              <a:ext uri="{FF2B5EF4-FFF2-40B4-BE49-F238E27FC236}">
                <a16:creationId xmlns:a16="http://schemas.microsoft.com/office/drawing/2014/main" id="{A0790CAE-485E-7CDD-0707-D49AAEBAD5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700">
              <a:latin typeface="Arial" panose="020B0604020202020204" pitchFamily="34" charset="0"/>
            </a:endParaRPr>
          </a:p>
        </p:txBody>
      </p:sp>
      <p:sp>
        <p:nvSpPr>
          <p:cNvPr id="3086" name="AutoShape 17">
            <a:extLst>
              <a:ext uri="{FF2B5EF4-FFF2-40B4-BE49-F238E27FC236}">
                <a16:creationId xmlns:a16="http://schemas.microsoft.com/office/drawing/2014/main" id="{2C7C4C5A-8D48-16CD-80F5-97EF21334D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700">
              <a:latin typeface="Arial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B726FDE-78ED-8D81-B1BC-AC7808BF0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81000" y="2019300"/>
            <a:ext cx="12954000" cy="3770263"/>
          </a:xfrm>
        </p:spPr>
        <p:txBody>
          <a:bodyPr/>
          <a:lstStyle/>
          <a:p>
            <a:pPr algn="ctr" eaLnBrk="1" hangingPunct="1"/>
            <a:r>
              <a:rPr lang="fr-FR" altLang="fr-FR" sz="2000" b="1" dirty="0"/>
              <a:t> </a:t>
            </a:r>
            <a:br>
              <a:rPr lang="fr-FR" altLang="fr-FR" sz="2000" b="1" dirty="0"/>
            </a:br>
            <a: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Et maintenant…</a:t>
            </a:r>
            <a:b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altLang="fr-FR" sz="8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à vous de jouer !</a:t>
            </a:r>
            <a:br>
              <a:rPr lang="fr-FR" altLang="fr-FR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br>
              <a:rPr lang="fr-FR" altLang="fr-FR" sz="2500" i="1" dirty="0">
                <a:solidFill>
                  <a:schemeClr val="tx1"/>
                </a:solidFill>
                <a:latin typeface="+mj-lt"/>
              </a:rPr>
            </a:br>
            <a:endParaRPr lang="fr-FR" altLang="fr-FR" sz="24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8A0FD2E6-A489-83FF-BA56-924B6AD1539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35109" y="-17592"/>
            <a:ext cx="3100906" cy="2003522"/>
          </a:xfrm>
          <a:prstGeom prst="rect">
            <a:avLst/>
          </a:prstGeom>
        </p:spPr>
      </p:pic>
      <p:pic>
        <p:nvPicPr>
          <p:cNvPr id="9" name="Image 8" descr="Une image contenant Graphique, Police, graphisme, logo&#10;&#10;Le contenu généré par l’IA peut être incorrect.">
            <a:extLst>
              <a:ext uri="{FF2B5EF4-FFF2-40B4-BE49-F238E27FC236}">
                <a16:creationId xmlns:a16="http://schemas.microsoft.com/office/drawing/2014/main" id="{DD566251-D75D-D99A-8206-33EA6AD696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373" y="584086"/>
            <a:ext cx="2974854" cy="1085090"/>
          </a:xfrm>
          <a:prstGeom prst="rect">
            <a:avLst/>
          </a:prstGeom>
        </p:spPr>
      </p:pic>
      <p:grpSp>
        <p:nvGrpSpPr>
          <p:cNvPr id="57" name="Groupe 56">
            <a:extLst>
              <a:ext uri="{FF2B5EF4-FFF2-40B4-BE49-F238E27FC236}">
                <a16:creationId xmlns:a16="http://schemas.microsoft.com/office/drawing/2014/main" id="{2D674A90-02CF-D80A-4E9D-ACC3A2A905BD}"/>
              </a:ext>
            </a:extLst>
          </p:cNvPr>
          <p:cNvGrpSpPr/>
          <p:nvPr/>
        </p:nvGrpSpPr>
        <p:grpSpPr>
          <a:xfrm>
            <a:off x="529926" y="8596964"/>
            <a:ext cx="7313289" cy="1511713"/>
            <a:chOff x="609600" y="7940989"/>
            <a:chExt cx="7313289" cy="1511713"/>
          </a:xfrm>
        </p:grpSpPr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9CFB0661-3018-9E16-C3BE-2BFB2A4D2A68}"/>
                </a:ext>
              </a:extLst>
            </p:cNvPr>
            <p:cNvSpPr/>
            <p:nvPr/>
          </p:nvSpPr>
          <p:spPr>
            <a:xfrm>
              <a:off x="6226784" y="8373567"/>
              <a:ext cx="165100" cy="259079"/>
            </a:xfrm>
            <a:custGeom>
              <a:avLst/>
              <a:gdLst/>
              <a:ahLst/>
              <a:cxnLst/>
              <a:rect l="l" t="t" r="r" b="b"/>
              <a:pathLst>
                <a:path w="165100" h="259079">
                  <a:moveTo>
                    <a:pt x="164579" y="213144"/>
                  </a:moveTo>
                  <a:lnTo>
                    <a:pt x="58877" y="213144"/>
                  </a:lnTo>
                  <a:lnTo>
                    <a:pt x="58877" y="0"/>
                  </a:lnTo>
                  <a:lnTo>
                    <a:pt x="0" y="0"/>
                  </a:lnTo>
                  <a:lnTo>
                    <a:pt x="0" y="213144"/>
                  </a:lnTo>
                  <a:lnTo>
                    <a:pt x="0" y="258826"/>
                  </a:lnTo>
                  <a:lnTo>
                    <a:pt x="164579" y="258826"/>
                  </a:lnTo>
                  <a:lnTo>
                    <a:pt x="164579" y="213144"/>
                  </a:lnTo>
                  <a:close/>
                </a:path>
              </a:pathLst>
            </a:custGeom>
            <a:solidFill>
              <a:srgbClr val="343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DC87696E-319C-4849-F45C-CA41E7BCB19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20560" y="8438495"/>
              <a:ext cx="172199" cy="197982"/>
            </a:xfrm>
            <a:prstGeom prst="rect">
              <a:avLst/>
            </a:prstGeom>
          </p:spPr>
        </p:pic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0E4A3104-8E88-FD8F-000B-81BE54EAEDF3}"/>
                </a:ext>
              </a:extLst>
            </p:cNvPr>
            <p:cNvSpPr/>
            <p:nvPr/>
          </p:nvSpPr>
          <p:spPr>
            <a:xfrm>
              <a:off x="6225835" y="8737618"/>
              <a:ext cx="100330" cy="118745"/>
            </a:xfrm>
            <a:custGeom>
              <a:avLst/>
              <a:gdLst/>
              <a:ahLst/>
              <a:cxnLst/>
              <a:rect l="l" t="t" r="r" b="b"/>
              <a:pathLst>
                <a:path w="100329" h="118745">
                  <a:moveTo>
                    <a:pt x="13622" y="118722"/>
                  </a:moveTo>
                  <a:lnTo>
                    <a:pt x="0" y="118722"/>
                  </a:lnTo>
                  <a:lnTo>
                    <a:pt x="40909" y="0"/>
                  </a:lnTo>
                  <a:lnTo>
                    <a:pt x="59869" y="0"/>
                  </a:lnTo>
                  <a:lnTo>
                    <a:pt x="63921" y="11945"/>
                  </a:lnTo>
                  <a:lnTo>
                    <a:pt x="49727" y="11945"/>
                  </a:lnTo>
                  <a:lnTo>
                    <a:pt x="29101" y="73054"/>
                  </a:lnTo>
                  <a:lnTo>
                    <a:pt x="84648" y="73054"/>
                  </a:lnTo>
                  <a:lnTo>
                    <a:pt x="88534" y="84512"/>
                  </a:lnTo>
                  <a:lnTo>
                    <a:pt x="25109" y="84512"/>
                  </a:lnTo>
                  <a:lnTo>
                    <a:pt x="13622" y="118722"/>
                  </a:lnTo>
                  <a:close/>
                </a:path>
                <a:path w="100329" h="118745">
                  <a:moveTo>
                    <a:pt x="84648" y="73054"/>
                  </a:moveTo>
                  <a:lnTo>
                    <a:pt x="70374" y="73054"/>
                  </a:lnTo>
                  <a:lnTo>
                    <a:pt x="49727" y="11945"/>
                  </a:lnTo>
                  <a:lnTo>
                    <a:pt x="63921" y="11945"/>
                  </a:lnTo>
                  <a:lnTo>
                    <a:pt x="84648" y="73054"/>
                  </a:lnTo>
                  <a:close/>
                </a:path>
                <a:path w="100329" h="118745">
                  <a:moveTo>
                    <a:pt x="100138" y="118722"/>
                  </a:moveTo>
                  <a:lnTo>
                    <a:pt x="85811" y="118722"/>
                  </a:lnTo>
                  <a:lnTo>
                    <a:pt x="74196" y="84512"/>
                  </a:lnTo>
                  <a:lnTo>
                    <a:pt x="88534" y="84512"/>
                  </a:lnTo>
                  <a:lnTo>
                    <a:pt x="100138" y="118722"/>
                  </a:lnTo>
                  <a:close/>
                </a:path>
              </a:pathLst>
            </a:custGeom>
            <a:solidFill>
              <a:srgbClr val="343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8">
              <a:extLst>
                <a:ext uri="{FF2B5EF4-FFF2-40B4-BE49-F238E27FC236}">
                  <a16:creationId xmlns:a16="http://schemas.microsoft.com/office/drawing/2014/main" id="{4375C04D-D416-1E9C-14FC-50D9EE1F5BC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16662" y="8359449"/>
              <a:ext cx="1206227" cy="527096"/>
            </a:xfrm>
            <a:prstGeom prst="rect">
              <a:avLst/>
            </a:prstGeom>
          </p:spPr>
        </p:pic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4E2A10F4-57C1-17E1-FE33-9E0F6E3A7F01}"/>
                </a:ext>
              </a:extLst>
            </p:cNvPr>
            <p:cNvSpPr/>
            <p:nvPr/>
          </p:nvSpPr>
          <p:spPr>
            <a:xfrm>
              <a:off x="6336512" y="8768005"/>
              <a:ext cx="588010" cy="120650"/>
            </a:xfrm>
            <a:custGeom>
              <a:avLst/>
              <a:gdLst/>
              <a:ahLst/>
              <a:cxnLst/>
              <a:rect l="l" t="t" r="r" b="b"/>
              <a:pathLst>
                <a:path w="588009" h="120650">
                  <a:moveTo>
                    <a:pt x="71704" y="1498"/>
                  </a:moveTo>
                  <a:lnTo>
                    <a:pt x="57912" y="1498"/>
                  </a:lnTo>
                  <a:lnTo>
                    <a:pt x="57912" y="54127"/>
                  </a:lnTo>
                  <a:lnTo>
                    <a:pt x="55892" y="64414"/>
                  </a:lnTo>
                  <a:lnTo>
                    <a:pt x="50546" y="71843"/>
                  </a:lnTo>
                  <a:lnTo>
                    <a:pt x="42887" y="76339"/>
                  </a:lnTo>
                  <a:lnTo>
                    <a:pt x="33947" y="77851"/>
                  </a:lnTo>
                  <a:lnTo>
                    <a:pt x="25044" y="76555"/>
                  </a:lnTo>
                  <a:lnTo>
                    <a:pt x="18757" y="72555"/>
                  </a:lnTo>
                  <a:lnTo>
                    <a:pt x="15036" y="65684"/>
                  </a:lnTo>
                  <a:lnTo>
                    <a:pt x="13817" y="55791"/>
                  </a:lnTo>
                  <a:lnTo>
                    <a:pt x="13817" y="1498"/>
                  </a:lnTo>
                  <a:lnTo>
                    <a:pt x="0" y="1498"/>
                  </a:lnTo>
                  <a:lnTo>
                    <a:pt x="0" y="56451"/>
                  </a:lnTo>
                  <a:lnTo>
                    <a:pt x="2298" y="71755"/>
                  </a:lnTo>
                  <a:lnTo>
                    <a:pt x="8648" y="82105"/>
                  </a:lnTo>
                  <a:lnTo>
                    <a:pt x="18237" y="87972"/>
                  </a:lnTo>
                  <a:lnTo>
                    <a:pt x="30276" y="89814"/>
                  </a:lnTo>
                  <a:lnTo>
                    <a:pt x="39928" y="88582"/>
                  </a:lnTo>
                  <a:lnTo>
                    <a:pt x="47828" y="85242"/>
                  </a:lnTo>
                  <a:lnTo>
                    <a:pt x="53873" y="80378"/>
                  </a:lnTo>
                  <a:lnTo>
                    <a:pt x="57912" y="74549"/>
                  </a:lnTo>
                  <a:lnTo>
                    <a:pt x="57912" y="88328"/>
                  </a:lnTo>
                  <a:lnTo>
                    <a:pt x="71704" y="88328"/>
                  </a:lnTo>
                  <a:lnTo>
                    <a:pt x="71704" y="1498"/>
                  </a:lnTo>
                  <a:close/>
                </a:path>
                <a:path w="588009" h="120650">
                  <a:moveTo>
                    <a:pt x="165112" y="1498"/>
                  </a:moveTo>
                  <a:lnTo>
                    <a:pt x="150825" y="1498"/>
                  </a:lnTo>
                  <a:lnTo>
                    <a:pt x="125374" y="74383"/>
                  </a:lnTo>
                  <a:lnTo>
                    <a:pt x="99580" y="1498"/>
                  </a:lnTo>
                  <a:lnTo>
                    <a:pt x="84620" y="1498"/>
                  </a:lnTo>
                  <a:lnTo>
                    <a:pt x="116217" y="88328"/>
                  </a:lnTo>
                  <a:lnTo>
                    <a:pt x="133832" y="88328"/>
                  </a:lnTo>
                  <a:lnTo>
                    <a:pt x="138861" y="74383"/>
                  </a:lnTo>
                  <a:lnTo>
                    <a:pt x="165112" y="1498"/>
                  </a:lnTo>
                  <a:close/>
                </a:path>
                <a:path w="588009" h="120650">
                  <a:moveTo>
                    <a:pt x="249021" y="43180"/>
                  </a:moveTo>
                  <a:lnTo>
                    <a:pt x="234911" y="8674"/>
                  </a:lnTo>
                  <a:lnTo>
                    <a:pt x="234911" y="36525"/>
                  </a:lnTo>
                  <a:lnTo>
                    <a:pt x="184010" y="36525"/>
                  </a:lnTo>
                  <a:lnTo>
                    <a:pt x="187045" y="26098"/>
                  </a:lnTo>
                  <a:lnTo>
                    <a:pt x="192532" y="18199"/>
                  </a:lnTo>
                  <a:lnTo>
                    <a:pt x="200253" y="13208"/>
                  </a:lnTo>
                  <a:lnTo>
                    <a:pt x="209956" y="11455"/>
                  </a:lnTo>
                  <a:lnTo>
                    <a:pt x="219710" y="12852"/>
                  </a:lnTo>
                  <a:lnTo>
                    <a:pt x="227304" y="17272"/>
                  </a:lnTo>
                  <a:lnTo>
                    <a:pt x="232473" y="25044"/>
                  </a:lnTo>
                  <a:lnTo>
                    <a:pt x="234911" y="36525"/>
                  </a:lnTo>
                  <a:lnTo>
                    <a:pt x="234911" y="8674"/>
                  </a:lnTo>
                  <a:lnTo>
                    <a:pt x="224574" y="2400"/>
                  </a:lnTo>
                  <a:lnTo>
                    <a:pt x="209969" y="25"/>
                  </a:lnTo>
                  <a:lnTo>
                    <a:pt x="193497" y="3276"/>
                  </a:lnTo>
                  <a:lnTo>
                    <a:pt x="180606" y="12420"/>
                  </a:lnTo>
                  <a:lnTo>
                    <a:pt x="172212" y="26479"/>
                  </a:lnTo>
                  <a:lnTo>
                    <a:pt x="169214" y="44488"/>
                  </a:lnTo>
                  <a:lnTo>
                    <a:pt x="169214" y="45821"/>
                  </a:lnTo>
                  <a:lnTo>
                    <a:pt x="172326" y="63969"/>
                  </a:lnTo>
                  <a:lnTo>
                    <a:pt x="181013" y="77851"/>
                  </a:lnTo>
                  <a:lnTo>
                    <a:pt x="194322" y="86702"/>
                  </a:lnTo>
                  <a:lnTo>
                    <a:pt x="211302" y="89827"/>
                  </a:lnTo>
                  <a:lnTo>
                    <a:pt x="224942" y="88125"/>
                  </a:lnTo>
                  <a:lnTo>
                    <a:pt x="236067" y="83083"/>
                  </a:lnTo>
                  <a:lnTo>
                    <a:pt x="240614" y="78359"/>
                  </a:lnTo>
                  <a:lnTo>
                    <a:pt x="244081" y="74764"/>
                  </a:lnTo>
                  <a:lnTo>
                    <a:pt x="244132" y="74612"/>
                  </a:lnTo>
                  <a:lnTo>
                    <a:pt x="248386" y="63258"/>
                  </a:lnTo>
                  <a:lnTo>
                    <a:pt x="234569" y="63258"/>
                  </a:lnTo>
                  <a:lnTo>
                    <a:pt x="232079" y="69900"/>
                  </a:lnTo>
                  <a:lnTo>
                    <a:pt x="227380" y="74612"/>
                  </a:lnTo>
                  <a:lnTo>
                    <a:pt x="220497" y="77431"/>
                  </a:lnTo>
                  <a:lnTo>
                    <a:pt x="211467" y="78359"/>
                  </a:lnTo>
                  <a:lnTo>
                    <a:pt x="199669" y="76339"/>
                  </a:lnTo>
                  <a:lnTo>
                    <a:pt x="191058" y="70421"/>
                  </a:lnTo>
                  <a:lnTo>
                    <a:pt x="185648" y="60782"/>
                  </a:lnTo>
                  <a:lnTo>
                    <a:pt x="183502" y="47650"/>
                  </a:lnTo>
                  <a:lnTo>
                    <a:pt x="249021" y="47650"/>
                  </a:lnTo>
                  <a:lnTo>
                    <a:pt x="249021" y="43180"/>
                  </a:lnTo>
                  <a:close/>
                </a:path>
                <a:path w="588009" h="120650">
                  <a:moveTo>
                    <a:pt x="308508" y="0"/>
                  </a:moveTo>
                  <a:lnTo>
                    <a:pt x="298208" y="1511"/>
                  </a:lnTo>
                  <a:lnTo>
                    <a:pt x="290398" y="5067"/>
                  </a:lnTo>
                  <a:lnTo>
                    <a:pt x="284480" y="10375"/>
                  </a:lnTo>
                  <a:lnTo>
                    <a:pt x="279895" y="17106"/>
                  </a:lnTo>
                  <a:lnTo>
                    <a:pt x="279895" y="1498"/>
                  </a:lnTo>
                  <a:lnTo>
                    <a:pt x="266090" y="1498"/>
                  </a:lnTo>
                  <a:lnTo>
                    <a:pt x="266090" y="88328"/>
                  </a:lnTo>
                  <a:lnTo>
                    <a:pt x="279895" y="88328"/>
                  </a:lnTo>
                  <a:lnTo>
                    <a:pt x="279895" y="40678"/>
                  </a:lnTo>
                  <a:lnTo>
                    <a:pt x="281914" y="27432"/>
                  </a:lnTo>
                  <a:lnTo>
                    <a:pt x="287655" y="19100"/>
                  </a:lnTo>
                  <a:lnTo>
                    <a:pt x="296672" y="14630"/>
                  </a:lnTo>
                  <a:lnTo>
                    <a:pt x="308508" y="12954"/>
                  </a:lnTo>
                  <a:lnTo>
                    <a:pt x="308508" y="0"/>
                  </a:lnTo>
                  <a:close/>
                </a:path>
                <a:path w="588009" h="120650">
                  <a:moveTo>
                    <a:pt x="397332" y="1498"/>
                  </a:moveTo>
                  <a:lnTo>
                    <a:pt x="384035" y="1498"/>
                  </a:lnTo>
                  <a:lnTo>
                    <a:pt x="384035" y="42176"/>
                  </a:lnTo>
                  <a:lnTo>
                    <a:pt x="383946" y="43840"/>
                  </a:lnTo>
                  <a:lnTo>
                    <a:pt x="383857" y="44335"/>
                  </a:lnTo>
                  <a:lnTo>
                    <a:pt x="381850" y="56324"/>
                  </a:lnTo>
                  <a:lnTo>
                    <a:pt x="375869" y="65976"/>
                  </a:lnTo>
                  <a:lnTo>
                    <a:pt x="366839" y="71983"/>
                  </a:lnTo>
                  <a:lnTo>
                    <a:pt x="355587" y="74041"/>
                  </a:lnTo>
                  <a:lnTo>
                    <a:pt x="345211" y="71983"/>
                  </a:lnTo>
                  <a:lnTo>
                    <a:pt x="328841" y="42176"/>
                  </a:lnTo>
                  <a:lnTo>
                    <a:pt x="330669" y="29959"/>
                  </a:lnTo>
                  <a:lnTo>
                    <a:pt x="336118" y="20142"/>
                  </a:lnTo>
                  <a:lnTo>
                    <a:pt x="344792" y="13741"/>
                  </a:lnTo>
                  <a:lnTo>
                    <a:pt x="356400" y="11455"/>
                  </a:lnTo>
                  <a:lnTo>
                    <a:pt x="367893" y="13525"/>
                  </a:lnTo>
                  <a:lnTo>
                    <a:pt x="376593" y="19532"/>
                  </a:lnTo>
                  <a:lnTo>
                    <a:pt x="382104" y="29184"/>
                  </a:lnTo>
                  <a:lnTo>
                    <a:pt x="382219" y="29959"/>
                  </a:lnTo>
                  <a:lnTo>
                    <a:pt x="384035" y="42176"/>
                  </a:lnTo>
                  <a:lnTo>
                    <a:pt x="384035" y="1498"/>
                  </a:lnTo>
                  <a:lnTo>
                    <a:pt x="383514" y="1498"/>
                  </a:lnTo>
                  <a:lnTo>
                    <a:pt x="383514" y="15443"/>
                  </a:lnTo>
                  <a:lnTo>
                    <a:pt x="380517" y="11455"/>
                  </a:lnTo>
                  <a:lnTo>
                    <a:pt x="379006" y="9461"/>
                  </a:lnTo>
                  <a:lnTo>
                    <a:pt x="372859" y="4546"/>
                  </a:lnTo>
                  <a:lnTo>
                    <a:pt x="364934" y="1219"/>
                  </a:lnTo>
                  <a:lnTo>
                    <a:pt x="355104" y="0"/>
                  </a:lnTo>
                  <a:lnTo>
                    <a:pt x="338645" y="3429"/>
                  </a:lnTo>
                  <a:lnTo>
                    <a:pt x="325818" y="12738"/>
                  </a:lnTo>
                  <a:lnTo>
                    <a:pt x="317474" y="26479"/>
                  </a:lnTo>
                  <a:lnTo>
                    <a:pt x="314629" y="42506"/>
                  </a:lnTo>
                  <a:lnTo>
                    <a:pt x="314515" y="44335"/>
                  </a:lnTo>
                  <a:lnTo>
                    <a:pt x="317487" y="60858"/>
                  </a:lnTo>
                  <a:lnTo>
                    <a:pt x="325742" y="73888"/>
                  </a:lnTo>
                  <a:lnTo>
                    <a:pt x="338277" y="82435"/>
                  </a:lnTo>
                  <a:lnTo>
                    <a:pt x="354076" y="85509"/>
                  </a:lnTo>
                  <a:lnTo>
                    <a:pt x="363308" y="84124"/>
                  </a:lnTo>
                  <a:lnTo>
                    <a:pt x="371665" y="80454"/>
                  </a:lnTo>
                  <a:lnTo>
                    <a:pt x="378599" y="75209"/>
                  </a:lnTo>
                  <a:lnTo>
                    <a:pt x="379526" y="74041"/>
                  </a:lnTo>
                  <a:lnTo>
                    <a:pt x="383514" y="69075"/>
                  </a:lnTo>
                  <a:lnTo>
                    <a:pt x="367182" y="106857"/>
                  </a:lnTo>
                  <a:lnTo>
                    <a:pt x="355587" y="108419"/>
                  </a:lnTo>
                  <a:lnTo>
                    <a:pt x="345694" y="107467"/>
                  </a:lnTo>
                  <a:lnTo>
                    <a:pt x="338226" y="104609"/>
                  </a:lnTo>
                  <a:lnTo>
                    <a:pt x="333146" y="99885"/>
                  </a:lnTo>
                  <a:lnTo>
                    <a:pt x="330454" y="93319"/>
                  </a:lnTo>
                  <a:lnTo>
                    <a:pt x="316318" y="93319"/>
                  </a:lnTo>
                  <a:lnTo>
                    <a:pt x="319836" y="103657"/>
                  </a:lnTo>
                  <a:lnTo>
                    <a:pt x="327240" y="112153"/>
                  </a:lnTo>
                  <a:lnTo>
                    <a:pt x="339039" y="117906"/>
                  </a:lnTo>
                  <a:lnTo>
                    <a:pt x="355739" y="120027"/>
                  </a:lnTo>
                  <a:lnTo>
                    <a:pt x="372465" y="117716"/>
                  </a:lnTo>
                  <a:lnTo>
                    <a:pt x="385597" y="110731"/>
                  </a:lnTo>
                  <a:lnTo>
                    <a:pt x="387286" y="108419"/>
                  </a:lnTo>
                  <a:lnTo>
                    <a:pt x="394182" y="99021"/>
                  </a:lnTo>
                  <a:lnTo>
                    <a:pt x="397027" y="84124"/>
                  </a:lnTo>
                  <a:lnTo>
                    <a:pt x="397332" y="82435"/>
                  </a:lnTo>
                  <a:lnTo>
                    <a:pt x="397332" y="69075"/>
                  </a:lnTo>
                  <a:lnTo>
                    <a:pt x="397332" y="15443"/>
                  </a:lnTo>
                  <a:lnTo>
                    <a:pt x="397332" y="1498"/>
                  </a:lnTo>
                  <a:close/>
                </a:path>
                <a:path w="588009" h="120650">
                  <a:moveTo>
                    <a:pt x="491858" y="35039"/>
                  </a:moveTo>
                  <a:lnTo>
                    <a:pt x="489597" y="18910"/>
                  </a:lnTo>
                  <a:lnTo>
                    <a:pt x="483285" y="8051"/>
                  </a:lnTo>
                  <a:lnTo>
                    <a:pt x="473608" y="1930"/>
                  </a:lnTo>
                  <a:lnTo>
                    <a:pt x="461238" y="0"/>
                  </a:lnTo>
                  <a:lnTo>
                    <a:pt x="451408" y="1244"/>
                  </a:lnTo>
                  <a:lnTo>
                    <a:pt x="443407" y="4597"/>
                  </a:lnTo>
                  <a:lnTo>
                    <a:pt x="437337" y="9461"/>
                  </a:lnTo>
                  <a:lnTo>
                    <a:pt x="433285" y="15278"/>
                  </a:lnTo>
                  <a:lnTo>
                    <a:pt x="433285" y="1498"/>
                  </a:lnTo>
                  <a:lnTo>
                    <a:pt x="419493" y="1498"/>
                  </a:lnTo>
                  <a:lnTo>
                    <a:pt x="419493" y="88328"/>
                  </a:lnTo>
                  <a:lnTo>
                    <a:pt x="433285" y="88328"/>
                  </a:lnTo>
                  <a:lnTo>
                    <a:pt x="433285" y="35687"/>
                  </a:lnTo>
                  <a:lnTo>
                    <a:pt x="435279" y="25400"/>
                  </a:lnTo>
                  <a:lnTo>
                    <a:pt x="440626" y="17970"/>
                  </a:lnTo>
                  <a:lnTo>
                    <a:pt x="448386" y="13462"/>
                  </a:lnTo>
                  <a:lnTo>
                    <a:pt x="457581" y="11950"/>
                  </a:lnTo>
                  <a:lnTo>
                    <a:pt x="466686" y="13258"/>
                  </a:lnTo>
                  <a:lnTo>
                    <a:pt x="473062" y="17272"/>
                  </a:lnTo>
                  <a:lnTo>
                    <a:pt x="476808" y="24155"/>
                  </a:lnTo>
                  <a:lnTo>
                    <a:pt x="478040" y="34048"/>
                  </a:lnTo>
                  <a:lnTo>
                    <a:pt x="478040" y="88328"/>
                  </a:lnTo>
                  <a:lnTo>
                    <a:pt x="491858" y="88328"/>
                  </a:lnTo>
                  <a:lnTo>
                    <a:pt x="491858" y="35039"/>
                  </a:lnTo>
                  <a:close/>
                </a:path>
                <a:path w="588009" h="120650">
                  <a:moveTo>
                    <a:pt x="587933" y="43180"/>
                  </a:moveTo>
                  <a:lnTo>
                    <a:pt x="573824" y="8674"/>
                  </a:lnTo>
                  <a:lnTo>
                    <a:pt x="573824" y="36525"/>
                  </a:lnTo>
                  <a:lnTo>
                    <a:pt x="522922" y="36525"/>
                  </a:lnTo>
                  <a:lnTo>
                    <a:pt x="525957" y="26098"/>
                  </a:lnTo>
                  <a:lnTo>
                    <a:pt x="531444" y="18199"/>
                  </a:lnTo>
                  <a:lnTo>
                    <a:pt x="539165" y="13208"/>
                  </a:lnTo>
                  <a:lnTo>
                    <a:pt x="548868" y="11455"/>
                  </a:lnTo>
                  <a:lnTo>
                    <a:pt x="558622" y="12852"/>
                  </a:lnTo>
                  <a:lnTo>
                    <a:pt x="566216" y="17272"/>
                  </a:lnTo>
                  <a:lnTo>
                    <a:pt x="571373" y="25044"/>
                  </a:lnTo>
                  <a:lnTo>
                    <a:pt x="573824" y="36525"/>
                  </a:lnTo>
                  <a:lnTo>
                    <a:pt x="573824" y="8674"/>
                  </a:lnTo>
                  <a:lnTo>
                    <a:pt x="563460" y="2400"/>
                  </a:lnTo>
                  <a:lnTo>
                    <a:pt x="548868" y="25"/>
                  </a:lnTo>
                  <a:lnTo>
                    <a:pt x="532384" y="3276"/>
                  </a:lnTo>
                  <a:lnTo>
                    <a:pt x="519493" y="12420"/>
                  </a:lnTo>
                  <a:lnTo>
                    <a:pt x="511098" y="26479"/>
                  </a:lnTo>
                  <a:lnTo>
                    <a:pt x="508101" y="44488"/>
                  </a:lnTo>
                  <a:lnTo>
                    <a:pt x="508101" y="45821"/>
                  </a:lnTo>
                  <a:lnTo>
                    <a:pt x="511213" y="63969"/>
                  </a:lnTo>
                  <a:lnTo>
                    <a:pt x="519912" y="77851"/>
                  </a:lnTo>
                  <a:lnTo>
                    <a:pt x="533234" y="86702"/>
                  </a:lnTo>
                  <a:lnTo>
                    <a:pt x="550202" y="89827"/>
                  </a:lnTo>
                  <a:lnTo>
                    <a:pt x="563854" y="88125"/>
                  </a:lnTo>
                  <a:lnTo>
                    <a:pt x="574979" y="83083"/>
                  </a:lnTo>
                  <a:lnTo>
                    <a:pt x="579526" y="78359"/>
                  </a:lnTo>
                  <a:lnTo>
                    <a:pt x="582993" y="74764"/>
                  </a:lnTo>
                  <a:lnTo>
                    <a:pt x="583044" y="74612"/>
                  </a:lnTo>
                  <a:lnTo>
                    <a:pt x="587298" y="63258"/>
                  </a:lnTo>
                  <a:lnTo>
                    <a:pt x="573481" y="63258"/>
                  </a:lnTo>
                  <a:lnTo>
                    <a:pt x="570992" y="69900"/>
                  </a:lnTo>
                  <a:lnTo>
                    <a:pt x="566280" y="74612"/>
                  </a:lnTo>
                  <a:lnTo>
                    <a:pt x="559409" y="77431"/>
                  </a:lnTo>
                  <a:lnTo>
                    <a:pt x="550379" y="78359"/>
                  </a:lnTo>
                  <a:lnTo>
                    <a:pt x="538581" y="76339"/>
                  </a:lnTo>
                  <a:lnTo>
                    <a:pt x="529958" y="70421"/>
                  </a:lnTo>
                  <a:lnTo>
                    <a:pt x="524560" y="60782"/>
                  </a:lnTo>
                  <a:lnTo>
                    <a:pt x="522427" y="47650"/>
                  </a:lnTo>
                  <a:lnTo>
                    <a:pt x="587933" y="47650"/>
                  </a:lnTo>
                  <a:lnTo>
                    <a:pt x="587933" y="43180"/>
                  </a:lnTo>
                  <a:close/>
                </a:path>
              </a:pathLst>
            </a:custGeom>
            <a:solidFill>
              <a:srgbClr val="343C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67FC4947-CB2F-7859-5EA5-B18251C32C0F}"/>
                </a:ext>
              </a:extLst>
            </p:cNvPr>
            <p:cNvSpPr/>
            <p:nvPr/>
          </p:nvSpPr>
          <p:spPr>
            <a:xfrm>
              <a:off x="5625732" y="8372758"/>
              <a:ext cx="484505" cy="483870"/>
            </a:xfrm>
            <a:custGeom>
              <a:avLst/>
              <a:gdLst/>
              <a:ahLst/>
              <a:cxnLst/>
              <a:rect l="l" t="t" r="r" b="b"/>
              <a:pathLst>
                <a:path w="484504" h="483870">
                  <a:moveTo>
                    <a:pt x="242189" y="483414"/>
                  </a:moveTo>
                  <a:lnTo>
                    <a:pt x="193376" y="478503"/>
                  </a:lnTo>
                  <a:lnTo>
                    <a:pt x="147914" y="464419"/>
                  </a:lnTo>
                  <a:lnTo>
                    <a:pt x="106774" y="442134"/>
                  </a:lnTo>
                  <a:lnTo>
                    <a:pt x="70932" y="412619"/>
                  </a:lnTo>
                  <a:lnTo>
                    <a:pt x="41359" y="376847"/>
                  </a:lnTo>
                  <a:lnTo>
                    <a:pt x="19031" y="335789"/>
                  </a:lnTo>
                  <a:lnTo>
                    <a:pt x="4920" y="290419"/>
                  </a:lnTo>
                  <a:lnTo>
                    <a:pt x="0" y="241707"/>
                  </a:lnTo>
                  <a:lnTo>
                    <a:pt x="4920" y="192995"/>
                  </a:lnTo>
                  <a:lnTo>
                    <a:pt x="19031" y="147624"/>
                  </a:lnTo>
                  <a:lnTo>
                    <a:pt x="41359" y="106566"/>
                  </a:lnTo>
                  <a:lnTo>
                    <a:pt x="70932" y="70794"/>
                  </a:lnTo>
                  <a:lnTo>
                    <a:pt x="106774" y="41280"/>
                  </a:lnTo>
                  <a:lnTo>
                    <a:pt x="147914" y="18994"/>
                  </a:lnTo>
                  <a:lnTo>
                    <a:pt x="193376" y="4910"/>
                  </a:lnTo>
                  <a:lnTo>
                    <a:pt x="242189" y="0"/>
                  </a:lnTo>
                  <a:lnTo>
                    <a:pt x="291001" y="4910"/>
                  </a:lnTo>
                  <a:lnTo>
                    <a:pt x="336464" y="18994"/>
                  </a:lnTo>
                  <a:lnTo>
                    <a:pt x="377603" y="41280"/>
                  </a:lnTo>
                  <a:lnTo>
                    <a:pt x="413446" y="70794"/>
                  </a:lnTo>
                  <a:lnTo>
                    <a:pt x="443018" y="106566"/>
                  </a:lnTo>
                  <a:lnTo>
                    <a:pt x="465347" y="147624"/>
                  </a:lnTo>
                  <a:lnTo>
                    <a:pt x="479458" y="192995"/>
                  </a:lnTo>
                  <a:lnTo>
                    <a:pt x="484378" y="241707"/>
                  </a:lnTo>
                  <a:lnTo>
                    <a:pt x="479458" y="290419"/>
                  </a:lnTo>
                  <a:lnTo>
                    <a:pt x="465347" y="335789"/>
                  </a:lnTo>
                  <a:lnTo>
                    <a:pt x="443018" y="376847"/>
                  </a:lnTo>
                  <a:lnTo>
                    <a:pt x="413446" y="412619"/>
                  </a:lnTo>
                  <a:lnTo>
                    <a:pt x="377603" y="442134"/>
                  </a:lnTo>
                  <a:lnTo>
                    <a:pt x="336464" y="464419"/>
                  </a:lnTo>
                  <a:lnTo>
                    <a:pt x="291001" y="478503"/>
                  </a:lnTo>
                  <a:lnTo>
                    <a:pt x="242189" y="483414"/>
                  </a:lnTo>
                  <a:close/>
                </a:path>
              </a:pathLst>
            </a:custGeom>
            <a:solidFill>
              <a:srgbClr val="009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1">
              <a:extLst>
                <a:ext uri="{FF2B5EF4-FFF2-40B4-BE49-F238E27FC236}">
                  <a16:creationId xmlns:a16="http://schemas.microsoft.com/office/drawing/2014/main" id="{9BD1443F-FDD5-0B04-9D10-EB4DF6A7E52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03152" y="8474628"/>
              <a:ext cx="315385" cy="237313"/>
            </a:xfrm>
            <a:prstGeom prst="rect">
              <a:avLst/>
            </a:prstGeom>
          </p:spPr>
        </p:pic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34136344-D403-C888-AB41-D58207AAB654}"/>
                </a:ext>
              </a:extLst>
            </p:cNvPr>
            <p:cNvSpPr/>
            <p:nvPr/>
          </p:nvSpPr>
          <p:spPr>
            <a:xfrm>
              <a:off x="609600" y="8004427"/>
              <a:ext cx="1572895" cy="1052830"/>
            </a:xfrm>
            <a:custGeom>
              <a:avLst/>
              <a:gdLst/>
              <a:ahLst/>
              <a:cxnLst/>
              <a:rect l="l" t="t" r="r" b="b"/>
              <a:pathLst>
                <a:path w="1572895" h="1052829">
                  <a:moveTo>
                    <a:pt x="1572444" y="1052404"/>
                  </a:moveTo>
                  <a:lnTo>
                    <a:pt x="0" y="1052404"/>
                  </a:lnTo>
                  <a:lnTo>
                    <a:pt x="0" y="0"/>
                  </a:lnTo>
                  <a:lnTo>
                    <a:pt x="1572444" y="0"/>
                  </a:lnTo>
                  <a:lnTo>
                    <a:pt x="1572444" y="1052404"/>
                  </a:lnTo>
                  <a:close/>
                </a:path>
              </a:pathLst>
            </a:custGeom>
            <a:solidFill>
              <a:srgbClr val="07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3">
              <a:extLst>
                <a:ext uri="{FF2B5EF4-FFF2-40B4-BE49-F238E27FC236}">
                  <a16:creationId xmlns:a16="http://schemas.microsoft.com/office/drawing/2014/main" id="{65E593CC-BEB6-C64A-EE13-9B1CA38D50A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02142" y="8665885"/>
              <a:ext cx="422842" cy="101553"/>
            </a:xfrm>
            <a:prstGeom prst="rect">
              <a:avLst/>
            </a:prstGeom>
          </p:spPr>
        </p:pic>
        <p:pic>
          <p:nvPicPr>
            <p:cNvPr id="20" name="object 14">
              <a:extLst>
                <a:ext uri="{FF2B5EF4-FFF2-40B4-BE49-F238E27FC236}">
                  <a16:creationId xmlns:a16="http://schemas.microsoft.com/office/drawing/2014/main" id="{DABD31F4-0625-5B95-53EF-A5EE4D6516D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44864" y="8666017"/>
              <a:ext cx="264350" cy="101283"/>
            </a:xfrm>
            <a:prstGeom prst="rect">
              <a:avLst/>
            </a:prstGeom>
          </p:spPr>
        </p:pic>
        <p:pic>
          <p:nvPicPr>
            <p:cNvPr id="21" name="object 15">
              <a:extLst>
                <a:ext uri="{FF2B5EF4-FFF2-40B4-BE49-F238E27FC236}">
                  <a16:creationId xmlns:a16="http://schemas.microsoft.com/office/drawing/2014/main" id="{634F1B8D-9F77-7CB6-735A-E6DEB9502D7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27090" y="8805243"/>
              <a:ext cx="384539" cy="101283"/>
            </a:xfrm>
            <a:prstGeom prst="rect">
              <a:avLst/>
            </a:prstGeom>
          </p:spPr>
        </p:pic>
        <p:pic>
          <p:nvPicPr>
            <p:cNvPr id="22" name="object 16">
              <a:extLst>
                <a:ext uri="{FF2B5EF4-FFF2-40B4-BE49-F238E27FC236}">
                  <a16:creationId xmlns:a16="http://schemas.microsoft.com/office/drawing/2014/main" id="{951082D1-FA73-98CC-9CBB-75BA28C35C9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47558" y="8911449"/>
              <a:ext cx="352429" cy="134442"/>
            </a:xfrm>
            <a:prstGeom prst="rect">
              <a:avLst/>
            </a:prstGeom>
          </p:spPr>
        </p:pic>
        <p:pic>
          <p:nvPicPr>
            <p:cNvPr id="23" name="object 17">
              <a:extLst>
                <a:ext uri="{FF2B5EF4-FFF2-40B4-BE49-F238E27FC236}">
                  <a16:creationId xmlns:a16="http://schemas.microsoft.com/office/drawing/2014/main" id="{43F23BA7-B309-50E9-F88E-AD29F1A5C25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42025" y="8939895"/>
              <a:ext cx="373778" cy="105996"/>
            </a:xfrm>
            <a:prstGeom prst="rect">
              <a:avLst/>
            </a:prstGeom>
          </p:spPr>
        </p:pic>
        <p:pic>
          <p:nvPicPr>
            <p:cNvPr id="26" name="object 18">
              <a:extLst>
                <a:ext uri="{FF2B5EF4-FFF2-40B4-BE49-F238E27FC236}">
                  <a16:creationId xmlns:a16="http://schemas.microsoft.com/office/drawing/2014/main" id="{C9895686-CB13-70B8-A648-48C1D50EADC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36365" y="8945857"/>
              <a:ext cx="76523" cy="98932"/>
            </a:xfrm>
            <a:prstGeom prst="rect">
              <a:avLst/>
            </a:prstGeom>
          </p:spPr>
        </p:pic>
        <p:pic>
          <p:nvPicPr>
            <p:cNvPr id="27" name="object 19">
              <a:extLst>
                <a:ext uri="{FF2B5EF4-FFF2-40B4-BE49-F238E27FC236}">
                  <a16:creationId xmlns:a16="http://schemas.microsoft.com/office/drawing/2014/main" id="{A4509A12-19CF-0449-0D05-F5BBDF1D636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89337" y="8004065"/>
              <a:ext cx="212487" cy="247245"/>
            </a:xfrm>
            <a:prstGeom prst="rect">
              <a:avLst/>
            </a:prstGeom>
          </p:spPr>
        </p:pic>
        <p:sp>
          <p:nvSpPr>
            <p:cNvPr id="28" name="object 20">
              <a:extLst>
                <a:ext uri="{FF2B5EF4-FFF2-40B4-BE49-F238E27FC236}">
                  <a16:creationId xmlns:a16="http://schemas.microsoft.com/office/drawing/2014/main" id="{766A24F6-E6B2-3EC2-8A49-BD970ED67165}"/>
                </a:ext>
              </a:extLst>
            </p:cNvPr>
            <p:cNvSpPr/>
            <p:nvPr/>
          </p:nvSpPr>
          <p:spPr>
            <a:xfrm>
              <a:off x="2933052" y="8004366"/>
              <a:ext cx="156210" cy="245110"/>
            </a:xfrm>
            <a:custGeom>
              <a:avLst/>
              <a:gdLst/>
              <a:ahLst/>
              <a:cxnLst/>
              <a:rect l="l" t="t" r="r" b="b"/>
              <a:pathLst>
                <a:path w="156210" h="245109">
                  <a:moveTo>
                    <a:pt x="155930" y="191579"/>
                  </a:moveTo>
                  <a:lnTo>
                    <a:pt x="65024" y="191579"/>
                  </a:lnTo>
                  <a:lnTo>
                    <a:pt x="65024" y="147167"/>
                  </a:lnTo>
                  <a:lnTo>
                    <a:pt x="141173" y="147167"/>
                  </a:lnTo>
                  <a:lnTo>
                    <a:pt x="141173" y="95148"/>
                  </a:lnTo>
                  <a:lnTo>
                    <a:pt x="65024" y="95148"/>
                  </a:lnTo>
                  <a:lnTo>
                    <a:pt x="65024" y="52019"/>
                  </a:lnTo>
                  <a:lnTo>
                    <a:pt x="147434" y="52019"/>
                  </a:lnTo>
                  <a:lnTo>
                    <a:pt x="147434" y="0"/>
                  </a:lnTo>
                  <a:lnTo>
                    <a:pt x="0" y="0"/>
                  </a:lnTo>
                  <a:lnTo>
                    <a:pt x="0" y="52019"/>
                  </a:lnTo>
                  <a:lnTo>
                    <a:pt x="0" y="95148"/>
                  </a:lnTo>
                  <a:lnTo>
                    <a:pt x="0" y="147167"/>
                  </a:lnTo>
                  <a:lnTo>
                    <a:pt x="0" y="191579"/>
                  </a:lnTo>
                  <a:lnTo>
                    <a:pt x="0" y="244868"/>
                  </a:lnTo>
                  <a:lnTo>
                    <a:pt x="155930" y="244868"/>
                  </a:lnTo>
                  <a:lnTo>
                    <a:pt x="155930" y="19157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1">
              <a:extLst>
                <a:ext uri="{FF2B5EF4-FFF2-40B4-BE49-F238E27FC236}">
                  <a16:creationId xmlns:a16="http://schemas.microsoft.com/office/drawing/2014/main" id="{8B7520DB-67BA-E18B-8644-1C0FC6B318E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16278" y="8000607"/>
              <a:ext cx="226730" cy="251728"/>
            </a:xfrm>
            <a:prstGeom prst="rect">
              <a:avLst/>
            </a:prstGeom>
          </p:spPr>
        </p:pic>
        <p:sp>
          <p:nvSpPr>
            <p:cNvPr id="30" name="object 22">
              <a:extLst>
                <a:ext uri="{FF2B5EF4-FFF2-40B4-BE49-F238E27FC236}">
                  <a16:creationId xmlns:a16="http://schemas.microsoft.com/office/drawing/2014/main" id="{A5411E77-5FD1-A04E-E8A2-797ECC0C8C9C}"/>
                </a:ext>
              </a:extLst>
            </p:cNvPr>
            <p:cNvSpPr/>
            <p:nvPr/>
          </p:nvSpPr>
          <p:spPr>
            <a:xfrm>
              <a:off x="3384333" y="8000607"/>
              <a:ext cx="359410" cy="252095"/>
            </a:xfrm>
            <a:custGeom>
              <a:avLst/>
              <a:gdLst/>
              <a:ahLst/>
              <a:cxnLst/>
              <a:rect l="l" t="t" r="r" b="b"/>
              <a:pathLst>
                <a:path w="359410" h="252095">
                  <a:moveTo>
                    <a:pt x="65024" y="3467"/>
                  </a:moveTo>
                  <a:lnTo>
                    <a:pt x="0" y="3467"/>
                  </a:lnTo>
                  <a:lnTo>
                    <a:pt x="0" y="248297"/>
                  </a:lnTo>
                  <a:lnTo>
                    <a:pt x="65024" y="248297"/>
                  </a:lnTo>
                  <a:lnTo>
                    <a:pt x="65024" y="3467"/>
                  </a:lnTo>
                  <a:close/>
                </a:path>
                <a:path w="359410" h="252095">
                  <a:moveTo>
                    <a:pt x="359219" y="120357"/>
                  </a:moveTo>
                  <a:lnTo>
                    <a:pt x="350012" y="70713"/>
                  </a:lnTo>
                  <a:lnTo>
                    <a:pt x="337896" y="53111"/>
                  </a:lnTo>
                  <a:lnTo>
                    <a:pt x="323888" y="32766"/>
                  </a:lnTo>
                  <a:lnTo>
                    <a:pt x="292455" y="14109"/>
                  </a:lnTo>
                  <a:lnTo>
                    <a:pt x="292455" y="124142"/>
                  </a:lnTo>
                  <a:lnTo>
                    <a:pt x="288391" y="153301"/>
                  </a:lnTo>
                  <a:lnTo>
                    <a:pt x="276326" y="177076"/>
                  </a:lnTo>
                  <a:lnTo>
                    <a:pt x="256514" y="193103"/>
                  </a:lnTo>
                  <a:lnTo>
                    <a:pt x="229171" y="198983"/>
                  </a:lnTo>
                  <a:lnTo>
                    <a:pt x="227076" y="198983"/>
                  </a:lnTo>
                  <a:lnTo>
                    <a:pt x="200355" y="192659"/>
                  </a:lnTo>
                  <a:lnTo>
                    <a:pt x="180213" y="175577"/>
                  </a:lnTo>
                  <a:lnTo>
                    <a:pt x="167513" y="150533"/>
                  </a:lnTo>
                  <a:lnTo>
                    <a:pt x="163093" y="120357"/>
                  </a:lnTo>
                  <a:lnTo>
                    <a:pt x="167284" y="93560"/>
                  </a:lnTo>
                  <a:lnTo>
                    <a:pt x="179476" y="72250"/>
                  </a:lnTo>
                  <a:lnTo>
                    <a:pt x="199034" y="58191"/>
                  </a:lnTo>
                  <a:lnTo>
                    <a:pt x="225323" y="53111"/>
                  </a:lnTo>
                  <a:lnTo>
                    <a:pt x="253657" y="58191"/>
                  </a:lnTo>
                  <a:lnTo>
                    <a:pt x="274815" y="72593"/>
                  </a:lnTo>
                  <a:lnTo>
                    <a:pt x="287934" y="95008"/>
                  </a:lnTo>
                  <a:lnTo>
                    <a:pt x="292455" y="124142"/>
                  </a:lnTo>
                  <a:lnTo>
                    <a:pt x="292455" y="14109"/>
                  </a:lnTo>
                  <a:lnTo>
                    <a:pt x="283083" y="8534"/>
                  </a:lnTo>
                  <a:lnTo>
                    <a:pt x="229857" y="0"/>
                  </a:lnTo>
                  <a:lnTo>
                    <a:pt x="175704" y="8534"/>
                  </a:lnTo>
                  <a:lnTo>
                    <a:pt x="175475" y="8534"/>
                  </a:lnTo>
                  <a:lnTo>
                    <a:pt x="133223" y="33159"/>
                  </a:lnTo>
                  <a:lnTo>
                    <a:pt x="105981" y="72021"/>
                  </a:lnTo>
                  <a:lnTo>
                    <a:pt x="105879" y="72593"/>
                  </a:lnTo>
                  <a:lnTo>
                    <a:pt x="96316" y="123456"/>
                  </a:lnTo>
                  <a:lnTo>
                    <a:pt x="96443" y="124142"/>
                  </a:lnTo>
                  <a:lnTo>
                    <a:pt x="105740" y="176085"/>
                  </a:lnTo>
                  <a:lnTo>
                    <a:pt x="132232" y="216560"/>
                  </a:lnTo>
                  <a:lnTo>
                    <a:pt x="173202" y="242557"/>
                  </a:lnTo>
                  <a:lnTo>
                    <a:pt x="226034" y="251739"/>
                  </a:lnTo>
                  <a:lnTo>
                    <a:pt x="270865" y="245579"/>
                  </a:lnTo>
                  <a:lnTo>
                    <a:pt x="307759" y="228028"/>
                  </a:lnTo>
                  <a:lnTo>
                    <a:pt x="335572" y="200418"/>
                  </a:lnTo>
                  <a:lnTo>
                    <a:pt x="336270" y="198983"/>
                  </a:lnTo>
                  <a:lnTo>
                    <a:pt x="353110" y="164071"/>
                  </a:lnTo>
                  <a:lnTo>
                    <a:pt x="359219" y="12035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23">
              <a:extLst>
                <a:ext uri="{FF2B5EF4-FFF2-40B4-BE49-F238E27FC236}">
                  <a16:creationId xmlns:a16="http://schemas.microsoft.com/office/drawing/2014/main" id="{6F11E2DE-5411-8B19-4BCB-A7F4CC69EC8B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74820" y="8004059"/>
              <a:ext cx="237513" cy="244831"/>
            </a:xfrm>
            <a:prstGeom prst="rect">
              <a:avLst/>
            </a:prstGeom>
          </p:spPr>
        </p:pic>
        <p:pic>
          <p:nvPicPr>
            <p:cNvPr id="32" name="object 24">
              <a:extLst>
                <a:ext uri="{FF2B5EF4-FFF2-40B4-BE49-F238E27FC236}">
                  <a16:creationId xmlns:a16="http://schemas.microsoft.com/office/drawing/2014/main" id="{3855D6EC-C7B3-2E91-F9EB-14CD770E6ED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15850" y="8326304"/>
              <a:ext cx="174227" cy="251728"/>
            </a:xfrm>
            <a:prstGeom prst="rect">
              <a:avLst/>
            </a:prstGeom>
          </p:spPr>
        </p:pic>
        <p:pic>
          <p:nvPicPr>
            <p:cNvPr id="33" name="object 25">
              <a:extLst>
                <a:ext uri="{FF2B5EF4-FFF2-40B4-BE49-F238E27FC236}">
                  <a16:creationId xmlns:a16="http://schemas.microsoft.com/office/drawing/2014/main" id="{2A4E9E63-ECF7-9AB2-75DB-9ABFF0147AD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23087" y="8329754"/>
              <a:ext cx="226026" cy="248626"/>
            </a:xfrm>
            <a:prstGeom prst="rect">
              <a:avLst/>
            </a:prstGeom>
          </p:spPr>
        </p:pic>
        <p:pic>
          <p:nvPicPr>
            <p:cNvPr id="34" name="object 26">
              <a:extLst>
                <a:ext uri="{FF2B5EF4-FFF2-40B4-BE49-F238E27FC236}">
                  <a16:creationId xmlns:a16="http://schemas.microsoft.com/office/drawing/2014/main" id="{E8B14932-FFF4-0C51-CEEB-FA603ED82F81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90812" y="8329762"/>
              <a:ext cx="232303" cy="245026"/>
            </a:xfrm>
            <a:prstGeom prst="rect">
              <a:avLst/>
            </a:prstGeom>
          </p:spPr>
        </p:pic>
        <p:sp>
          <p:nvSpPr>
            <p:cNvPr id="35" name="object 27">
              <a:extLst>
                <a:ext uri="{FF2B5EF4-FFF2-40B4-BE49-F238E27FC236}">
                  <a16:creationId xmlns:a16="http://schemas.microsoft.com/office/drawing/2014/main" id="{CE6A9ADA-A0EB-7FBE-4868-1F9EBD3A7CDD}"/>
                </a:ext>
              </a:extLst>
            </p:cNvPr>
            <p:cNvSpPr/>
            <p:nvPr/>
          </p:nvSpPr>
          <p:spPr>
            <a:xfrm>
              <a:off x="2932592" y="7940989"/>
              <a:ext cx="147955" cy="43815"/>
            </a:xfrm>
            <a:custGeom>
              <a:avLst/>
              <a:gdLst/>
              <a:ahLst/>
              <a:cxnLst/>
              <a:rect l="l" t="t" r="r" b="b"/>
              <a:pathLst>
                <a:path w="147955" h="43815">
                  <a:moveTo>
                    <a:pt x="147837" y="43445"/>
                  </a:moveTo>
                  <a:lnTo>
                    <a:pt x="0" y="43445"/>
                  </a:lnTo>
                  <a:lnTo>
                    <a:pt x="147837" y="0"/>
                  </a:lnTo>
                  <a:lnTo>
                    <a:pt x="147837" y="43445"/>
                  </a:lnTo>
                  <a:close/>
                </a:path>
              </a:pathLst>
            </a:custGeom>
            <a:solidFill>
              <a:srgbClr val="FBAF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28">
              <a:extLst>
                <a:ext uri="{FF2B5EF4-FFF2-40B4-BE49-F238E27FC236}">
                  <a16:creationId xmlns:a16="http://schemas.microsoft.com/office/drawing/2014/main" id="{F39B8CFF-4BAF-3971-3B62-5D5E706CE9C7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1115" y="9134063"/>
              <a:ext cx="93672" cy="110983"/>
            </a:xfrm>
            <a:prstGeom prst="rect">
              <a:avLst/>
            </a:prstGeom>
          </p:spPr>
        </p:pic>
        <p:pic>
          <p:nvPicPr>
            <p:cNvPr id="37" name="object 29">
              <a:extLst>
                <a:ext uri="{FF2B5EF4-FFF2-40B4-BE49-F238E27FC236}">
                  <a16:creationId xmlns:a16="http://schemas.microsoft.com/office/drawing/2014/main" id="{50F7D133-2664-014D-664B-72BA27C60EDA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57523" y="9134057"/>
              <a:ext cx="185197" cy="110912"/>
            </a:xfrm>
            <a:prstGeom prst="rect">
              <a:avLst/>
            </a:prstGeom>
          </p:spPr>
        </p:pic>
        <p:pic>
          <p:nvPicPr>
            <p:cNvPr id="38" name="object 30">
              <a:extLst>
                <a:ext uri="{FF2B5EF4-FFF2-40B4-BE49-F238E27FC236}">
                  <a16:creationId xmlns:a16="http://schemas.microsoft.com/office/drawing/2014/main" id="{1D2D9A84-908F-6346-26BF-3379E455A52C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72711" y="9163715"/>
              <a:ext cx="71004" cy="79498"/>
            </a:xfrm>
            <a:prstGeom prst="rect">
              <a:avLst/>
            </a:prstGeom>
          </p:spPr>
        </p:pic>
        <p:pic>
          <p:nvPicPr>
            <p:cNvPr id="39" name="object 31">
              <a:extLst>
                <a:ext uri="{FF2B5EF4-FFF2-40B4-BE49-F238E27FC236}">
                  <a16:creationId xmlns:a16="http://schemas.microsoft.com/office/drawing/2014/main" id="{C16C8246-7039-E49F-C9E2-2CD94F2FE7BD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68214" y="9163708"/>
              <a:ext cx="73135" cy="81254"/>
            </a:xfrm>
            <a:prstGeom prst="rect">
              <a:avLst/>
            </a:prstGeom>
          </p:spPr>
        </p:pic>
        <p:pic>
          <p:nvPicPr>
            <p:cNvPr id="40" name="object 32">
              <a:extLst>
                <a:ext uri="{FF2B5EF4-FFF2-40B4-BE49-F238E27FC236}">
                  <a16:creationId xmlns:a16="http://schemas.microsoft.com/office/drawing/2014/main" id="{8D8BFFBB-680F-3614-F476-EB1ED1C2576F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66057" y="9163715"/>
              <a:ext cx="71004" cy="79498"/>
            </a:xfrm>
            <a:prstGeom prst="rect">
              <a:avLst/>
            </a:prstGeom>
          </p:spPr>
        </p:pic>
        <p:pic>
          <p:nvPicPr>
            <p:cNvPr id="41" name="object 33">
              <a:extLst>
                <a:ext uri="{FF2B5EF4-FFF2-40B4-BE49-F238E27FC236}">
                  <a16:creationId xmlns:a16="http://schemas.microsoft.com/office/drawing/2014/main" id="{EE38E994-3A0A-2B30-108C-5498605D1371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62431" y="9134057"/>
              <a:ext cx="163865" cy="110912"/>
            </a:xfrm>
            <a:prstGeom prst="rect">
              <a:avLst/>
            </a:prstGeom>
          </p:spPr>
        </p:pic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9884AC78-1FF2-7803-743E-227238FF8333}"/>
                </a:ext>
              </a:extLst>
            </p:cNvPr>
            <p:cNvSpPr/>
            <p:nvPr/>
          </p:nvSpPr>
          <p:spPr>
            <a:xfrm>
              <a:off x="621994" y="9315806"/>
              <a:ext cx="71120" cy="107950"/>
            </a:xfrm>
            <a:custGeom>
              <a:avLst/>
              <a:gdLst/>
              <a:ahLst/>
              <a:cxnLst/>
              <a:rect l="l" t="t" r="r" b="b"/>
              <a:pathLst>
                <a:path w="71120" h="107950">
                  <a:moveTo>
                    <a:pt x="20612" y="0"/>
                  </a:moveTo>
                  <a:lnTo>
                    <a:pt x="0" y="0"/>
                  </a:lnTo>
                  <a:lnTo>
                    <a:pt x="0" y="107327"/>
                  </a:lnTo>
                  <a:lnTo>
                    <a:pt x="20612" y="107327"/>
                  </a:lnTo>
                  <a:lnTo>
                    <a:pt x="20612" y="0"/>
                  </a:lnTo>
                  <a:close/>
                </a:path>
                <a:path w="71120" h="107950">
                  <a:moveTo>
                    <a:pt x="70853" y="304"/>
                  </a:moveTo>
                  <a:lnTo>
                    <a:pt x="50241" y="304"/>
                  </a:lnTo>
                  <a:lnTo>
                    <a:pt x="50241" y="20866"/>
                  </a:lnTo>
                  <a:lnTo>
                    <a:pt x="60223" y="20866"/>
                  </a:lnTo>
                  <a:lnTo>
                    <a:pt x="60121" y="25019"/>
                  </a:lnTo>
                  <a:lnTo>
                    <a:pt x="59194" y="28295"/>
                  </a:lnTo>
                  <a:lnTo>
                    <a:pt x="55664" y="33070"/>
                  </a:lnTo>
                  <a:lnTo>
                    <a:pt x="52717" y="34950"/>
                  </a:lnTo>
                  <a:lnTo>
                    <a:pt x="48552" y="36309"/>
                  </a:lnTo>
                  <a:lnTo>
                    <a:pt x="52590" y="44818"/>
                  </a:lnTo>
                  <a:lnTo>
                    <a:pt x="70853" y="20866"/>
                  </a:lnTo>
                  <a:lnTo>
                    <a:pt x="70853" y="304"/>
                  </a:lnTo>
                  <a:close/>
                </a:path>
              </a:pathLst>
            </a:custGeom>
            <a:solidFill>
              <a:srgbClr val="07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35">
              <a:extLst>
                <a:ext uri="{FF2B5EF4-FFF2-40B4-BE49-F238E27FC236}">
                  <a16:creationId xmlns:a16="http://schemas.microsoft.com/office/drawing/2014/main" id="{BAF6689D-3B71-F33D-1048-9F196B378633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3505" y="9315799"/>
              <a:ext cx="85749" cy="109156"/>
            </a:xfrm>
            <a:prstGeom prst="rect">
              <a:avLst/>
            </a:prstGeom>
          </p:spPr>
        </p:pic>
        <p:pic>
          <p:nvPicPr>
            <p:cNvPr id="44" name="object 36">
              <a:extLst>
                <a:ext uri="{FF2B5EF4-FFF2-40B4-BE49-F238E27FC236}">
                  <a16:creationId xmlns:a16="http://schemas.microsoft.com/office/drawing/2014/main" id="{AC74A0F4-3D1A-9BD4-64BC-0D903AF49088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40865" y="9343632"/>
              <a:ext cx="71004" cy="79498"/>
            </a:xfrm>
            <a:prstGeom prst="rect">
              <a:avLst/>
            </a:prstGeom>
          </p:spPr>
        </p:pic>
        <p:sp>
          <p:nvSpPr>
            <p:cNvPr id="45" name="object 37">
              <a:extLst>
                <a:ext uri="{FF2B5EF4-FFF2-40B4-BE49-F238E27FC236}">
                  <a16:creationId xmlns:a16="http://schemas.microsoft.com/office/drawing/2014/main" id="{C6E2114C-F629-CB91-C0A8-042132F5B8C0}"/>
                </a:ext>
              </a:extLst>
            </p:cNvPr>
            <p:cNvSpPr/>
            <p:nvPr/>
          </p:nvSpPr>
          <p:spPr>
            <a:xfrm>
              <a:off x="941780" y="9315806"/>
              <a:ext cx="20955" cy="107950"/>
            </a:xfrm>
            <a:custGeom>
              <a:avLst/>
              <a:gdLst/>
              <a:ahLst/>
              <a:cxnLst/>
              <a:rect l="l" t="t" r="r" b="b"/>
              <a:pathLst>
                <a:path w="20955" h="107950">
                  <a:moveTo>
                    <a:pt x="20612" y="29578"/>
                  </a:moveTo>
                  <a:lnTo>
                    <a:pt x="0" y="29578"/>
                  </a:lnTo>
                  <a:lnTo>
                    <a:pt x="0" y="107327"/>
                  </a:lnTo>
                  <a:lnTo>
                    <a:pt x="20612" y="107327"/>
                  </a:lnTo>
                  <a:lnTo>
                    <a:pt x="20612" y="29578"/>
                  </a:lnTo>
                  <a:close/>
                </a:path>
                <a:path w="20955" h="107950">
                  <a:moveTo>
                    <a:pt x="20612" y="0"/>
                  </a:moveTo>
                  <a:lnTo>
                    <a:pt x="0" y="0"/>
                  </a:lnTo>
                  <a:lnTo>
                    <a:pt x="0" y="19037"/>
                  </a:lnTo>
                  <a:lnTo>
                    <a:pt x="20612" y="19037"/>
                  </a:lnTo>
                  <a:lnTo>
                    <a:pt x="20612" y="0"/>
                  </a:lnTo>
                  <a:close/>
                </a:path>
              </a:pathLst>
            </a:custGeom>
            <a:solidFill>
              <a:srgbClr val="07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38">
              <a:extLst>
                <a:ext uri="{FF2B5EF4-FFF2-40B4-BE49-F238E27FC236}">
                  <a16:creationId xmlns:a16="http://schemas.microsoft.com/office/drawing/2014/main" id="{247B427E-1826-9E40-5242-EE0D1B3BDCFA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93175" y="9343632"/>
              <a:ext cx="71004" cy="79498"/>
            </a:xfrm>
            <a:prstGeom prst="rect">
              <a:avLst/>
            </a:prstGeom>
          </p:spPr>
        </p:pic>
        <p:pic>
          <p:nvPicPr>
            <p:cNvPr id="47" name="object 39">
              <a:extLst>
                <a:ext uri="{FF2B5EF4-FFF2-40B4-BE49-F238E27FC236}">
                  <a16:creationId xmlns:a16="http://schemas.microsoft.com/office/drawing/2014/main" id="{A8470B9C-234C-D3B1-6AE2-76A553902E7A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87772" y="9343632"/>
              <a:ext cx="80369" cy="81263"/>
            </a:xfrm>
            <a:prstGeom prst="rect">
              <a:avLst/>
            </a:prstGeom>
          </p:spPr>
        </p:pic>
        <p:pic>
          <p:nvPicPr>
            <p:cNvPr id="48" name="object 40">
              <a:extLst>
                <a:ext uri="{FF2B5EF4-FFF2-40B4-BE49-F238E27FC236}">
                  <a16:creationId xmlns:a16="http://schemas.microsoft.com/office/drawing/2014/main" id="{0B916C39-73A9-4AF0-E64F-6ED9A3C94223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38832" y="9163708"/>
              <a:ext cx="921824" cy="288994"/>
            </a:xfrm>
            <a:prstGeom prst="rect">
              <a:avLst/>
            </a:prstGeom>
          </p:spPr>
        </p:pic>
        <p:pic>
          <p:nvPicPr>
            <p:cNvPr id="49" name="object 41">
              <a:extLst>
                <a:ext uri="{FF2B5EF4-FFF2-40B4-BE49-F238E27FC236}">
                  <a16:creationId xmlns:a16="http://schemas.microsoft.com/office/drawing/2014/main" id="{E0E63447-6301-9BB4-26C1-56E93BF42965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41069" y="8130146"/>
              <a:ext cx="110658" cy="99917"/>
            </a:xfrm>
            <a:prstGeom prst="rect">
              <a:avLst/>
            </a:prstGeom>
          </p:spPr>
        </p:pic>
        <p:pic>
          <p:nvPicPr>
            <p:cNvPr id="50" name="object 42">
              <a:extLst>
                <a:ext uri="{FF2B5EF4-FFF2-40B4-BE49-F238E27FC236}">
                  <a16:creationId xmlns:a16="http://schemas.microsoft.com/office/drawing/2014/main" id="{83A0106B-B185-7D7D-FDAA-FF0E9CE65E82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341069" y="8815619"/>
              <a:ext cx="110658" cy="99908"/>
            </a:xfrm>
            <a:prstGeom prst="rect">
              <a:avLst/>
            </a:prstGeom>
          </p:spPr>
        </p:pic>
        <p:pic>
          <p:nvPicPr>
            <p:cNvPr id="51" name="object 43">
              <a:extLst>
                <a:ext uri="{FF2B5EF4-FFF2-40B4-BE49-F238E27FC236}">
                  <a16:creationId xmlns:a16="http://schemas.microsoft.com/office/drawing/2014/main" id="{3CC3692C-B672-574E-162E-52D685E8841E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69637" y="8176200"/>
              <a:ext cx="110667" cy="99915"/>
            </a:xfrm>
            <a:prstGeom prst="rect">
              <a:avLst/>
            </a:prstGeom>
          </p:spPr>
        </p:pic>
        <p:pic>
          <p:nvPicPr>
            <p:cNvPr id="52" name="object 44">
              <a:extLst>
                <a:ext uri="{FF2B5EF4-FFF2-40B4-BE49-F238E27FC236}">
                  <a16:creationId xmlns:a16="http://schemas.microsoft.com/office/drawing/2014/main" id="{E60565A1-14FB-7EAE-ACD8-874FF91F3CFC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12754" y="8176200"/>
              <a:ext cx="110673" cy="99915"/>
            </a:xfrm>
            <a:prstGeom prst="rect">
              <a:avLst/>
            </a:prstGeom>
          </p:spPr>
        </p:pic>
        <p:pic>
          <p:nvPicPr>
            <p:cNvPr id="53" name="object 45">
              <a:extLst>
                <a:ext uri="{FF2B5EF4-FFF2-40B4-BE49-F238E27FC236}">
                  <a16:creationId xmlns:a16="http://schemas.microsoft.com/office/drawing/2014/main" id="{BC0EA050-EACD-5B24-8549-C152CF2A2E21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69637" y="8769378"/>
              <a:ext cx="110658" cy="99917"/>
            </a:xfrm>
            <a:prstGeom prst="rect">
              <a:avLst/>
            </a:prstGeom>
          </p:spPr>
        </p:pic>
        <p:pic>
          <p:nvPicPr>
            <p:cNvPr id="54" name="object 46">
              <a:extLst>
                <a:ext uri="{FF2B5EF4-FFF2-40B4-BE49-F238E27FC236}">
                  <a16:creationId xmlns:a16="http://schemas.microsoft.com/office/drawing/2014/main" id="{EB276477-2CB9-A3B8-0F74-FC82C5187C4C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44075" y="8644266"/>
              <a:ext cx="110658" cy="99887"/>
            </a:xfrm>
            <a:prstGeom prst="rect">
              <a:avLst/>
            </a:prstGeom>
          </p:spPr>
        </p:pic>
        <p:pic>
          <p:nvPicPr>
            <p:cNvPr id="55" name="object 47">
              <a:extLst>
                <a:ext uri="{FF2B5EF4-FFF2-40B4-BE49-F238E27FC236}">
                  <a16:creationId xmlns:a16="http://schemas.microsoft.com/office/drawing/2014/main" id="{CC160E1F-76D9-4799-A213-13F5041FD8B3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638601" y="8644266"/>
              <a:ext cx="110658" cy="99887"/>
            </a:xfrm>
            <a:prstGeom prst="rect">
              <a:avLst/>
            </a:prstGeom>
          </p:spPr>
        </p:pic>
        <p:pic>
          <p:nvPicPr>
            <p:cNvPr id="56" name="object 48">
              <a:extLst>
                <a:ext uri="{FF2B5EF4-FFF2-40B4-BE49-F238E27FC236}">
                  <a16:creationId xmlns:a16="http://schemas.microsoft.com/office/drawing/2014/main" id="{058D6562-ACD2-EB28-79BA-F7B49C7E3E31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44075" y="8301351"/>
              <a:ext cx="110667" cy="99910"/>
            </a:xfrm>
            <a:prstGeom prst="rect">
              <a:avLst/>
            </a:prstGeom>
          </p:spPr>
        </p:pic>
        <p:pic>
          <p:nvPicPr>
            <p:cNvPr id="58" name="object 49">
              <a:extLst>
                <a:ext uri="{FF2B5EF4-FFF2-40B4-BE49-F238E27FC236}">
                  <a16:creationId xmlns:a16="http://schemas.microsoft.com/office/drawing/2014/main" id="{929A9D98-44C5-D74F-49EC-F7E1BDBB47E9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97352" y="8472740"/>
              <a:ext cx="110664" cy="99923"/>
            </a:xfrm>
            <a:prstGeom prst="rect">
              <a:avLst/>
            </a:prstGeom>
          </p:spPr>
        </p:pic>
        <p:pic>
          <p:nvPicPr>
            <p:cNvPr id="59" name="object 50">
              <a:extLst>
                <a:ext uri="{FF2B5EF4-FFF2-40B4-BE49-F238E27FC236}">
                  <a16:creationId xmlns:a16="http://schemas.microsoft.com/office/drawing/2014/main" id="{AFC353C5-93EA-4FE1-5F1A-7D77BE674F46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84522" y="8472740"/>
              <a:ext cx="110670" cy="99908"/>
            </a:xfrm>
            <a:prstGeom prst="rect">
              <a:avLst/>
            </a:prstGeom>
          </p:spPr>
        </p:pic>
        <p:pic>
          <p:nvPicPr>
            <p:cNvPr id="60" name="object 51">
              <a:extLst>
                <a:ext uri="{FF2B5EF4-FFF2-40B4-BE49-F238E27FC236}">
                  <a16:creationId xmlns:a16="http://schemas.microsoft.com/office/drawing/2014/main" id="{9160208D-6CC1-D20A-2AFE-88CD68505D8E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38601" y="8301351"/>
              <a:ext cx="110667" cy="99910"/>
            </a:xfrm>
            <a:prstGeom prst="rect">
              <a:avLst/>
            </a:prstGeom>
          </p:spPr>
        </p:pic>
        <p:pic>
          <p:nvPicPr>
            <p:cNvPr id="61" name="object 52">
              <a:extLst>
                <a:ext uri="{FF2B5EF4-FFF2-40B4-BE49-F238E27FC236}">
                  <a16:creationId xmlns:a16="http://schemas.microsoft.com/office/drawing/2014/main" id="{40761344-698A-075F-28EC-726C94A1557F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12754" y="8769378"/>
              <a:ext cx="110664" cy="99917"/>
            </a:xfrm>
            <a:prstGeom prst="rect">
              <a:avLst/>
            </a:prstGeom>
          </p:spPr>
        </p:pic>
        <p:pic>
          <p:nvPicPr>
            <p:cNvPr id="62" name="object 53">
              <a:extLst>
                <a:ext uri="{FF2B5EF4-FFF2-40B4-BE49-F238E27FC236}">
                  <a16:creationId xmlns:a16="http://schemas.microsoft.com/office/drawing/2014/main" id="{F7D3048F-35F7-70F9-3A2C-EC818B738210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130674" y="7999164"/>
              <a:ext cx="1004195" cy="1264793"/>
            </a:xfrm>
            <a:prstGeom prst="rect">
              <a:avLst/>
            </a:prstGeom>
          </p:spPr>
        </p:pic>
      </p:grpSp>
      <p:cxnSp>
        <p:nvCxnSpPr>
          <p:cNvPr id="3072" name="Connecteur droit 3071">
            <a:extLst>
              <a:ext uri="{FF2B5EF4-FFF2-40B4-BE49-F238E27FC236}">
                <a16:creationId xmlns:a16="http://schemas.microsoft.com/office/drawing/2014/main" id="{60320A9B-666D-ABE9-82C0-D27FE5A126DA}"/>
              </a:ext>
            </a:extLst>
          </p:cNvPr>
          <p:cNvCxnSpPr>
            <a:cxnSpLocks/>
          </p:cNvCxnSpPr>
          <p:nvPr/>
        </p:nvCxnSpPr>
        <p:spPr>
          <a:xfrm>
            <a:off x="-1676400" y="8267700"/>
            <a:ext cx="20878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image_0">
            <a:extLst>
              <a:ext uri="{FF2B5EF4-FFF2-40B4-BE49-F238E27FC236}">
                <a16:creationId xmlns:a16="http://schemas.microsoft.com/office/drawing/2014/main" id="{9F6D1A96-20A3-690D-5135-7ADA1256C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771" y="8440730"/>
            <a:ext cx="2604932" cy="159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54DBAE-93DB-24D0-B201-F38266AE27EE}"/>
              </a:ext>
            </a:extLst>
          </p:cNvPr>
          <p:cNvSpPr txBox="1">
            <a:spLocks/>
          </p:cNvSpPr>
          <p:nvPr/>
        </p:nvSpPr>
        <p:spPr>
          <a:xfrm>
            <a:off x="152400" y="7410052"/>
            <a:ext cx="14842964" cy="9541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3100" b="0" i="0">
                <a:solidFill>
                  <a:schemeClr val="tx1">
                    <a:tint val="75000"/>
                  </a:schemeClr>
                </a:solidFill>
                <a:latin typeface="Arial MT"/>
                <a:ea typeface="+mn-ea"/>
                <a:cs typeface="Arial MT"/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https://framaforms.org/evaluation-des-journees-relais-17606085415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54F1D7-10B9-84FA-816E-181D93E372B8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3944600" y="3944369"/>
            <a:ext cx="4038601" cy="406474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7DF1C7A7-9470-373C-E200-A5F867175A9F}"/>
              </a:ext>
            </a:extLst>
          </p:cNvPr>
          <p:cNvSpPr txBox="1">
            <a:spLocks/>
          </p:cNvSpPr>
          <p:nvPr/>
        </p:nvSpPr>
        <p:spPr>
          <a:xfrm>
            <a:off x="1261395" y="5871846"/>
            <a:ext cx="1295400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rgbClr val="66B458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fr-FR" altLang="fr-FR" sz="4800" b="1" dirty="0"/>
              <a:t> </a:t>
            </a:r>
            <a:br>
              <a:rPr lang="fr-FR" altLang="fr-FR" sz="4800" b="1" dirty="0"/>
            </a:br>
            <a:r>
              <a:rPr lang="fr-FR" altLang="fr-FR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Merci de remplir l’évaluation</a:t>
            </a:r>
            <a:endParaRPr lang="fr-FR" altLang="fr-FR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764D1C15-A40A-8678-3749-BB112E42F548}"/>
              </a:ext>
            </a:extLst>
          </p:cNvPr>
          <p:cNvSpPr/>
          <p:nvPr/>
        </p:nvSpPr>
        <p:spPr>
          <a:xfrm>
            <a:off x="11696701" y="6885466"/>
            <a:ext cx="1790700" cy="32516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5083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6061" y="1779639"/>
            <a:ext cx="15529760" cy="840249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93736" y="299243"/>
            <a:ext cx="5300345" cy="10458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700" spc="-10" dirty="0"/>
              <a:t>DÉFINITIONS</a:t>
            </a:r>
            <a:endParaRPr sz="6700" dirty="0"/>
          </a:p>
        </p:txBody>
      </p:sp>
      <p:sp>
        <p:nvSpPr>
          <p:cNvPr id="4" name="object 4"/>
          <p:cNvSpPr txBox="1"/>
          <p:nvPr/>
        </p:nvSpPr>
        <p:spPr>
          <a:xfrm>
            <a:off x="121136" y="9964348"/>
            <a:ext cx="80600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50" dirty="0">
                <a:solidFill>
                  <a:srgbClr val="0194A5"/>
                </a:solidFill>
                <a:latin typeface="Times New Roman"/>
                <a:cs typeface="Times New Roman"/>
              </a:rPr>
              <a:t>sources:</a:t>
            </a:r>
            <a:r>
              <a:rPr sz="1500" i="1" spc="-15" dirty="0">
                <a:solidFill>
                  <a:srgbClr val="0194A5"/>
                </a:solidFill>
                <a:latin typeface="Times New Roman"/>
                <a:cs typeface="Times New Roman"/>
              </a:rPr>
              <a:t> </a:t>
            </a:r>
            <a:r>
              <a:rPr sz="1500" i="1" spc="75" dirty="0">
                <a:solidFill>
                  <a:srgbClr val="0194A5"/>
                </a:solidFill>
                <a:latin typeface="Times New Roman"/>
                <a:cs typeface="Times New Roman"/>
              </a:rPr>
              <a:t>chiffres</a:t>
            </a:r>
            <a:r>
              <a:rPr sz="1500" i="1" spc="-15" dirty="0">
                <a:solidFill>
                  <a:srgbClr val="0194A5"/>
                </a:solidFill>
                <a:latin typeface="Times New Roman"/>
                <a:cs typeface="Times New Roman"/>
              </a:rPr>
              <a:t> </a:t>
            </a:r>
            <a:r>
              <a:rPr sz="1500" i="1" dirty="0">
                <a:solidFill>
                  <a:srgbClr val="0194A5"/>
                </a:solidFill>
                <a:latin typeface="Times New Roman"/>
                <a:cs typeface="Times New Roman"/>
              </a:rPr>
              <a:t>clés</a:t>
            </a:r>
            <a:r>
              <a:rPr sz="1500" i="1" spc="-10" dirty="0">
                <a:solidFill>
                  <a:srgbClr val="0194A5"/>
                </a:solidFill>
                <a:latin typeface="Times New Roman"/>
                <a:cs typeface="Times New Roman"/>
              </a:rPr>
              <a:t> </a:t>
            </a:r>
            <a:r>
              <a:rPr sz="1500" i="1" spc="90" dirty="0">
                <a:solidFill>
                  <a:srgbClr val="0194A5"/>
                </a:solidFill>
                <a:latin typeface="Times New Roman"/>
                <a:cs typeface="Times New Roman"/>
              </a:rPr>
              <a:t>des</a:t>
            </a:r>
            <a:r>
              <a:rPr sz="1500" i="1" spc="-15" dirty="0">
                <a:solidFill>
                  <a:srgbClr val="0194A5"/>
                </a:solidFill>
                <a:latin typeface="Times New Roman"/>
                <a:cs typeface="Times New Roman"/>
              </a:rPr>
              <a:t> </a:t>
            </a:r>
            <a:r>
              <a:rPr sz="1500" i="1" spc="75" dirty="0">
                <a:solidFill>
                  <a:srgbClr val="0194A5"/>
                </a:solidFill>
                <a:latin typeface="Times New Roman"/>
                <a:cs typeface="Times New Roman"/>
              </a:rPr>
              <a:t>risques</a:t>
            </a:r>
            <a:r>
              <a:rPr sz="1500" i="1" spc="-15" dirty="0">
                <a:solidFill>
                  <a:srgbClr val="0194A5"/>
                </a:solidFill>
                <a:latin typeface="Times New Roman"/>
                <a:cs typeface="Times New Roman"/>
              </a:rPr>
              <a:t> </a:t>
            </a:r>
            <a:r>
              <a:rPr sz="1500" i="1" spc="75" dirty="0">
                <a:solidFill>
                  <a:srgbClr val="0194A5"/>
                </a:solidFill>
                <a:latin typeface="Times New Roman"/>
                <a:cs typeface="Times New Roman"/>
              </a:rPr>
              <a:t>naturels</a:t>
            </a:r>
            <a:r>
              <a:rPr sz="1500" i="1" spc="-10" dirty="0">
                <a:solidFill>
                  <a:srgbClr val="0194A5"/>
                </a:solidFill>
                <a:latin typeface="Times New Roman"/>
                <a:cs typeface="Times New Roman"/>
              </a:rPr>
              <a:t> </a:t>
            </a:r>
            <a:r>
              <a:rPr sz="1500" i="1" spc="75" dirty="0">
                <a:solidFill>
                  <a:srgbClr val="0194A5"/>
                </a:solidFill>
                <a:latin typeface="Times New Roman"/>
                <a:cs typeface="Times New Roman"/>
              </a:rPr>
              <a:t>-</a:t>
            </a:r>
            <a:r>
              <a:rPr sz="1500" i="1" spc="-15" dirty="0">
                <a:solidFill>
                  <a:srgbClr val="0194A5"/>
                </a:solidFill>
                <a:latin typeface="Times New Roman"/>
                <a:cs typeface="Times New Roman"/>
              </a:rPr>
              <a:t> </a:t>
            </a:r>
            <a:r>
              <a:rPr sz="1500" i="1" spc="80" dirty="0">
                <a:solidFill>
                  <a:srgbClr val="0194A5"/>
                </a:solidFill>
                <a:latin typeface="Times New Roman"/>
                <a:cs typeface="Times New Roman"/>
              </a:rPr>
              <a:t>édition</a:t>
            </a:r>
            <a:r>
              <a:rPr sz="1500" i="1" spc="-10" dirty="0">
                <a:solidFill>
                  <a:srgbClr val="0194A5"/>
                </a:solidFill>
                <a:latin typeface="Times New Roman"/>
                <a:cs typeface="Times New Roman"/>
              </a:rPr>
              <a:t> </a:t>
            </a:r>
            <a:r>
              <a:rPr sz="1500" i="1" dirty="0">
                <a:solidFill>
                  <a:srgbClr val="0194A5"/>
                </a:solidFill>
                <a:latin typeface="Times New Roman"/>
                <a:cs typeface="Times New Roman"/>
              </a:rPr>
              <a:t>2023</a:t>
            </a:r>
            <a:r>
              <a:rPr sz="1500" i="1" spc="-15" dirty="0">
                <a:solidFill>
                  <a:srgbClr val="0194A5"/>
                </a:solidFill>
                <a:latin typeface="Times New Roman"/>
                <a:cs typeface="Times New Roman"/>
              </a:rPr>
              <a:t> </a:t>
            </a:r>
            <a:r>
              <a:rPr sz="1500" i="1" spc="55" dirty="0">
                <a:solidFill>
                  <a:srgbClr val="0194A5"/>
                </a:solidFill>
                <a:latin typeface="Times New Roman"/>
                <a:cs typeface="Times New Roman"/>
              </a:rPr>
              <a:t>(Ministère</a:t>
            </a:r>
            <a:r>
              <a:rPr sz="1500" i="1" spc="-15" dirty="0">
                <a:solidFill>
                  <a:srgbClr val="0194A5"/>
                </a:solidFill>
                <a:latin typeface="Times New Roman"/>
                <a:cs typeface="Times New Roman"/>
              </a:rPr>
              <a:t> </a:t>
            </a:r>
            <a:r>
              <a:rPr sz="1500" i="1" spc="100" dirty="0">
                <a:solidFill>
                  <a:srgbClr val="0194A5"/>
                </a:solidFill>
                <a:latin typeface="Times New Roman"/>
                <a:cs typeface="Times New Roman"/>
              </a:rPr>
              <a:t>de</a:t>
            </a:r>
            <a:r>
              <a:rPr sz="1500" i="1" spc="-10" dirty="0">
                <a:solidFill>
                  <a:srgbClr val="0194A5"/>
                </a:solidFill>
                <a:latin typeface="Times New Roman"/>
                <a:cs typeface="Times New Roman"/>
              </a:rPr>
              <a:t> </a:t>
            </a:r>
            <a:r>
              <a:rPr sz="1500" i="1" dirty="0">
                <a:solidFill>
                  <a:srgbClr val="0194A5"/>
                </a:solidFill>
                <a:latin typeface="Times New Roman"/>
                <a:cs typeface="Times New Roman"/>
              </a:rPr>
              <a:t>la</a:t>
            </a:r>
            <a:r>
              <a:rPr sz="1500" i="1" spc="-15" dirty="0">
                <a:solidFill>
                  <a:srgbClr val="0194A5"/>
                </a:solidFill>
                <a:latin typeface="Times New Roman"/>
                <a:cs typeface="Times New Roman"/>
              </a:rPr>
              <a:t> </a:t>
            </a:r>
            <a:r>
              <a:rPr sz="1500" i="1" spc="60" dirty="0">
                <a:solidFill>
                  <a:srgbClr val="0194A5"/>
                </a:solidFill>
                <a:latin typeface="Times New Roman"/>
                <a:cs typeface="Times New Roman"/>
              </a:rPr>
              <a:t>Transition</a:t>
            </a:r>
            <a:r>
              <a:rPr sz="1500" i="1" spc="-10" dirty="0">
                <a:solidFill>
                  <a:srgbClr val="0194A5"/>
                </a:solidFill>
                <a:latin typeface="Times New Roman"/>
                <a:cs typeface="Times New Roman"/>
              </a:rPr>
              <a:t> </a:t>
            </a:r>
            <a:r>
              <a:rPr sz="1500" i="1" spc="55" dirty="0">
                <a:solidFill>
                  <a:srgbClr val="0194A5"/>
                </a:solidFill>
                <a:latin typeface="Times New Roman"/>
                <a:cs typeface="Times New Roman"/>
              </a:rPr>
              <a:t>écologique</a:t>
            </a:r>
            <a:r>
              <a:rPr sz="1500" i="1" spc="-15" dirty="0">
                <a:solidFill>
                  <a:srgbClr val="0194A5"/>
                </a:solidFill>
                <a:latin typeface="Times New Roman"/>
                <a:cs typeface="Times New Roman"/>
              </a:rPr>
              <a:t> </a:t>
            </a:r>
            <a:r>
              <a:rPr sz="1500" i="1" spc="-50" dirty="0">
                <a:solidFill>
                  <a:srgbClr val="0194A5"/>
                </a:solidFill>
                <a:latin typeface="Times New Roman"/>
                <a:cs typeface="Times New Roman"/>
              </a:rPr>
              <a:t>)</a:t>
            </a:r>
            <a:endParaRPr sz="1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0A106-B800-C08A-FE3A-C2D7AD304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02B8D149-9CF6-3564-3338-DFC7DCA106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61791" y="204699"/>
            <a:ext cx="11084570" cy="1229992"/>
          </a:xfrm>
          <a:prstGeom prst="rect">
            <a:avLst/>
          </a:prstGeom>
        </p:spPr>
        <p:txBody>
          <a:bodyPr vert="horz" wrap="square" lIns="0" tIns="364657" rIns="0" bIns="0" rtlCol="0">
            <a:spAutoFit/>
          </a:bodyPr>
          <a:lstStyle/>
          <a:p>
            <a:pPr marL="2499995">
              <a:lnSpc>
                <a:spcPct val="100000"/>
              </a:lnSpc>
              <a:spcBef>
                <a:spcPts val="100"/>
              </a:spcBef>
            </a:pPr>
            <a:r>
              <a:rPr lang="fr-FR" spc="-100" dirty="0"/>
              <a:t>OUTILS TERRAIN</a:t>
            </a:r>
            <a:endParaRPr spc="-10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ED83A6E-5879-9CEB-FD31-00A065173331}"/>
              </a:ext>
            </a:extLst>
          </p:cNvPr>
          <p:cNvGrpSpPr/>
          <p:nvPr/>
        </p:nvGrpSpPr>
        <p:grpSpPr>
          <a:xfrm>
            <a:off x="228600" y="2813152"/>
            <a:ext cx="2443481" cy="1447800"/>
            <a:chOff x="909319" y="2019300"/>
            <a:chExt cx="2443481" cy="14478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0C5B3DE-2318-2470-7470-C9822FA49AB0}"/>
                </a:ext>
              </a:extLst>
            </p:cNvPr>
            <p:cNvSpPr/>
            <p:nvPr/>
          </p:nvSpPr>
          <p:spPr>
            <a:xfrm>
              <a:off x="909319" y="2019300"/>
              <a:ext cx="2361344" cy="14478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4CDDDD4-DCFE-C1B2-2E27-47AF52BFB766}"/>
                </a:ext>
              </a:extLst>
            </p:cNvPr>
            <p:cNvSpPr txBox="1"/>
            <p:nvPr/>
          </p:nvSpPr>
          <p:spPr>
            <a:xfrm>
              <a:off x="991456" y="2272876"/>
              <a:ext cx="23613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/>
                <a:t>Pour expliquer</a:t>
              </a:r>
            </a:p>
          </p:txBody>
        </p:sp>
      </p:grpSp>
      <p:pic>
        <p:nvPicPr>
          <p:cNvPr id="11" name="Image 10" descr="Une image contenant plein air, personne, habits, plante&#10;&#10;Le contenu généré par l’IA peut être incorrect.">
            <a:extLst>
              <a:ext uri="{FF2B5EF4-FFF2-40B4-BE49-F238E27FC236}">
                <a16:creationId xmlns:a16="http://schemas.microsoft.com/office/drawing/2014/main" id="{0E3F08CF-0509-AB73-F33A-69CFC44382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10" y="2204192"/>
            <a:ext cx="4641192" cy="348227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3090123-D283-5689-70A0-DD8702AA0ED8}"/>
              </a:ext>
            </a:extLst>
          </p:cNvPr>
          <p:cNvSpPr txBox="1"/>
          <p:nvPr/>
        </p:nvSpPr>
        <p:spPr>
          <a:xfrm>
            <a:off x="7855258" y="4732359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Porte </a:t>
            </a:r>
          </a:p>
          <a:p>
            <a:r>
              <a:rPr lang="fr-FR" sz="2800" b="1" dirty="0"/>
              <a:t>document A3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FB5EFB2-E5D7-AC1A-D8C1-37BBA02C6574}"/>
              </a:ext>
            </a:extLst>
          </p:cNvPr>
          <p:cNvSpPr txBox="1"/>
          <p:nvPr/>
        </p:nvSpPr>
        <p:spPr>
          <a:xfrm>
            <a:off x="14935200" y="4666446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Ardoise </a:t>
            </a:r>
          </a:p>
          <a:p>
            <a:r>
              <a:rPr lang="fr-FR" sz="2800" b="1" dirty="0" err="1"/>
              <a:t>velleda</a:t>
            </a:r>
            <a:endParaRPr lang="fr-FR" sz="2800" b="1" dirty="0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3F16D18-845B-637A-1A37-8734E86D40E8}"/>
              </a:ext>
            </a:extLst>
          </p:cNvPr>
          <p:cNvGrpSpPr/>
          <p:nvPr/>
        </p:nvGrpSpPr>
        <p:grpSpPr>
          <a:xfrm>
            <a:off x="304800" y="6456611"/>
            <a:ext cx="18135600" cy="3563689"/>
            <a:chOff x="304800" y="6456611"/>
            <a:chExt cx="18135600" cy="3563689"/>
          </a:xfrm>
        </p:grpSpPr>
        <p:pic>
          <p:nvPicPr>
            <p:cNvPr id="13" name="Image 12" descr="Une image contenant plein air, personne, ciel, arbre&#10;&#10;Le contenu généré par l’IA peut être incorrect.">
              <a:extLst>
                <a:ext uri="{FF2B5EF4-FFF2-40B4-BE49-F238E27FC236}">
                  <a16:creationId xmlns:a16="http://schemas.microsoft.com/office/drawing/2014/main" id="{F6BF0DF6-284F-06E4-8A67-006069503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6456611"/>
              <a:ext cx="4640274" cy="3482274"/>
            </a:xfrm>
            <a:prstGeom prst="rect">
              <a:avLst/>
            </a:prstGeom>
          </p:spPr>
        </p:pic>
        <p:pic>
          <p:nvPicPr>
            <p:cNvPr id="15" name="Image 14" descr="Une image contenant texte, écriture manuscrite, Dessin d’enfant, papier&#10;&#10;Le contenu généré par l’IA peut être incorrect.">
              <a:extLst>
                <a:ext uri="{FF2B5EF4-FFF2-40B4-BE49-F238E27FC236}">
                  <a16:creationId xmlns:a16="http://schemas.microsoft.com/office/drawing/2014/main" id="{E4CBB549-FAA4-0F87-7A09-2F62DB7D9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3"/>
            <a:stretch>
              <a:fillRect/>
            </a:stretch>
          </p:blipFill>
          <p:spPr>
            <a:xfrm>
              <a:off x="10820400" y="6538027"/>
              <a:ext cx="3997983" cy="3482273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F15C548-1565-DEAE-9FC1-4A826654C39C}"/>
                </a:ext>
              </a:extLst>
            </p:cNvPr>
            <p:cNvSpPr txBox="1"/>
            <p:nvPr/>
          </p:nvSpPr>
          <p:spPr>
            <a:xfrm>
              <a:off x="7855258" y="9016576"/>
              <a:ext cx="3505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/>
                <a:t>Mesure au clisimètre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738DB5B-CEFD-3AE2-4F00-1D7F25B56B5F}"/>
                </a:ext>
              </a:extLst>
            </p:cNvPr>
            <p:cNvSpPr txBox="1"/>
            <p:nvPr/>
          </p:nvSpPr>
          <p:spPr>
            <a:xfrm>
              <a:off x="14935200" y="9011140"/>
              <a:ext cx="3505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/>
                <a:t>Dessin synthèse d’un site à risque</a:t>
              </a:r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04428370-8A8F-074A-D841-F614F119B99A}"/>
                </a:ext>
              </a:extLst>
            </p:cNvPr>
            <p:cNvGrpSpPr/>
            <p:nvPr/>
          </p:nvGrpSpPr>
          <p:grpSpPr>
            <a:xfrm>
              <a:off x="304800" y="7473848"/>
              <a:ext cx="2443481" cy="1447800"/>
              <a:chOff x="991456" y="5659322"/>
              <a:chExt cx="2443481" cy="1447800"/>
            </a:xfrm>
          </p:grpSpPr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B3DD79FD-D46D-7857-ED52-A263B5483E67}"/>
                  </a:ext>
                </a:extLst>
              </p:cNvPr>
              <p:cNvSpPr/>
              <p:nvPr/>
            </p:nvSpPr>
            <p:spPr>
              <a:xfrm>
                <a:off x="991456" y="5659322"/>
                <a:ext cx="2361344" cy="144780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A2C3647-2E21-B134-36A9-DCBAA146B095}"/>
                  </a:ext>
                </a:extLst>
              </p:cNvPr>
              <p:cNvSpPr txBox="1"/>
              <p:nvPr/>
            </p:nvSpPr>
            <p:spPr>
              <a:xfrm>
                <a:off x="1073593" y="5912898"/>
                <a:ext cx="23613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 b="1" dirty="0"/>
                  <a:t>Pour faire pratiquer</a:t>
                </a:r>
              </a:p>
            </p:txBody>
          </p:sp>
        </p:grp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CACC93C3-88EB-FF63-A980-BE5E62155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4817" y="2280493"/>
            <a:ext cx="3997983" cy="3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4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F51C96-D80B-B09C-3697-A7AC8D598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95E345-C5E1-F942-27CE-D8C31D52B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374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7192" y="2252654"/>
            <a:ext cx="13573139" cy="7619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5850" y="161988"/>
            <a:ext cx="12796520" cy="1631314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5328920" marR="5080" indent="-5316855">
              <a:lnSpc>
                <a:spcPts val="5930"/>
              </a:lnSpc>
              <a:spcBef>
                <a:spcPts val="955"/>
              </a:spcBef>
            </a:pPr>
            <a:r>
              <a:rPr spc="170" dirty="0"/>
              <a:t>la</a:t>
            </a:r>
            <a:r>
              <a:rPr spc="-150" dirty="0"/>
              <a:t> </a:t>
            </a:r>
            <a:r>
              <a:rPr spc="245" dirty="0"/>
              <a:t>Gestion</a:t>
            </a:r>
            <a:r>
              <a:rPr spc="-145" dirty="0"/>
              <a:t> </a:t>
            </a:r>
            <a:r>
              <a:rPr spc="340" dirty="0"/>
              <a:t>Intégrée</a:t>
            </a:r>
            <a:r>
              <a:rPr spc="-145" dirty="0"/>
              <a:t> </a:t>
            </a:r>
            <a:r>
              <a:rPr spc="355" dirty="0"/>
              <a:t>des</a:t>
            </a:r>
            <a:r>
              <a:rPr spc="-145" dirty="0"/>
              <a:t> </a:t>
            </a:r>
            <a:r>
              <a:rPr spc="254" dirty="0"/>
              <a:t>Risques</a:t>
            </a:r>
            <a:r>
              <a:rPr spc="-150" dirty="0"/>
              <a:t> </a:t>
            </a:r>
            <a:r>
              <a:rPr spc="270" dirty="0"/>
              <a:t>Naturels </a:t>
            </a:r>
            <a:r>
              <a:rPr spc="-10" dirty="0"/>
              <a:t>(GIRN)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 droite de la photo, on aperçoit les barrières de sécurité qui ont été totalement détruites lors du passage du rocher.">
            <a:extLst>
              <a:ext uri="{FF2B5EF4-FFF2-40B4-BE49-F238E27FC236}">
                <a16:creationId xmlns:a16="http://schemas.microsoft.com/office/drawing/2014/main" id="{17584E32-8775-F22B-24A7-4300AD565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8" y="278608"/>
            <a:ext cx="12963525" cy="972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BE266C84-EE31-CB9C-9C39-CDC45CB63AD1}"/>
              </a:ext>
            </a:extLst>
          </p:cNvPr>
          <p:cNvGrpSpPr>
            <a:grpSpLocks/>
          </p:cNvGrpSpPr>
          <p:nvPr/>
        </p:nvGrpSpPr>
        <p:grpSpPr bwMode="auto">
          <a:xfrm>
            <a:off x="3912395" y="4686301"/>
            <a:ext cx="4333875" cy="3236120"/>
            <a:chOff x="1083710" y="3123908"/>
            <a:chExt cx="2889634" cy="2157724"/>
          </a:xfrm>
        </p:grpSpPr>
        <p:sp>
          <p:nvSpPr>
            <p:cNvPr id="15375" name="Ellipse 1">
              <a:extLst>
                <a:ext uri="{FF2B5EF4-FFF2-40B4-BE49-F238E27FC236}">
                  <a16:creationId xmlns:a16="http://schemas.microsoft.com/office/drawing/2014/main" id="{66CC7397-CE0D-909D-CED9-91F7AB6DA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9168" y="3769464"/>
              <a:ext cx="1584176" cy="1512168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800"/>
            </a:p>
          </p:txBody>
        </p:sp>
        <p:sp>
          <p:nvSpPr>
            <p:cNvPr id="15376" name="ZoneTexte 10">
              <a:extLst>
                <a:ext uri="{FF2B5EF4-FFF2-40B4-BE49-F238E27FC236}">
                  <a16:creationId xmlns:a16="http://schemas.microsoft.com/office/drawing/2014/main" id="{FDCED892-74F8-0100-A727-749F2B2DD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3710" y="3123908"/>
              <a:ext cx="1040018" cy="430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3600" b="1">
                  <a:solidFill>
                    <a:srgbClr val="FF0000"/>
                  </a:solidFill>
                </a:rPr>
                <a:t>L’aléa</a:t>
              </a:r>
            </a:p>
          </p:txBody>
        </p:sp>
        <p:grpSp>
          <p:nvGrpSpPr>
            <p:cNvPr id="15377" name="Groupe 15">
              <a:extLst>
                <a:ext uri="{FF2B5EF4-FFF2-40B4-BE49-F238E27FC236}">
                  <a16:creationId xmlns:a16="http://schemas.microsoft.com/office/drawing/2014/main" id="{B541F932-E548-20B0-C2D3-F20D0E1212BA}"/>
                </a:ext>
              </a:extLst>
            </p:cNvPr>
            <p:cNvGrpSpPr>
              <a:grpSpLocks/>
            </p:cNvGrpSpPr>
            <p:nvPr/>
          </p:nvGrpSpPr>
          <p:grpSpPr bwMode="auto">
            <a:xfrm rot="-930330">
              <a:off x="2200783" y="3494745"/>
              <a:ext cx="624135" cy="815750"/>
              <a:chOff x="2267744" y="1556792"/>
              <a:chExt cx="624135" cy="815750"/>
            </a:xfrm>
          </p:grpSpPr>
          <p:sp>
            <p:nvSpPr>
              <p:cNvPr id="15378" name="Triangle isocèle 11">
                <a:extLst>
                  <a:ext uri="{FF2B5EF4-FFF2-40B4-BE49-F238E27FC236}">
                    <a16:creationId xmlns:a16="http://schemas.microsoft.com/office/drawing/2014/main" id="{93AA69F0-4DE6-3791-D108-C93D6C916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61533">
                <a:off x="2267744" y="1556792"/>
                <a:ext cx="360040" cy="3281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fr-FR" altLang="fr-FR" sz="1800"/>
              </a:p>
            </p:txBody>
          </p:sp>
          <p:sp>
            <p:nvSpPr>
              <p:cNvPr id="15379" name="Triangle isocèle 12">
                <a:extLst>
                  <a:ext uri="{FF2B5EF4-FFF2-40B4-BE49-F238E27FC236}">
                    <a16:creationId xmlns:a16="http://schemas.microsoft.com/office/drawing/2014/main" id="{D5038588-9191-B176-05A3-57B3B6374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61533">
                <a:off x="2472931" y="1827776"/>
                <a:ext cx="264270" cy="30030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fr-FR" altLang="fr-FR" sz="1800"/>
              </a:p>
            </p:txBody>
          </p:sp>
          <p:sp>
            <p:nvSpPr>
              <p:cNvPr id="15380" name="Triangle isocèle 13">
                <a:extLst>
                  <a:ext uri="{FF2B5EF4-FFF2-40B4-BE49-F238E27FC236}">
                    <a16:creationId xmlns:a16="http://schemas.microsoft.com/office/drawing/2014/main" id="{B4374BD8-0DF1-4BFE-C5B9-D7FC6C4B2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61533">
                <a:off x="2722841" y="2242612"/>
                <a:ext cx="169038" cy="12993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fr-FR" altLang="fr-FR" sz="1800"/>
              </a:p>
            </p:txBody>
          </p:sp>
          <p:sp>
            <p:nvSpPr>
              <p:cNvPr id="15381" name="Triangle isocèle 14">
                <a:extLst>
                  <a:ext uri="{FF2B5EF4-FFF2-40B4-BE49-F238E27FC236}">
                    <a16:creationId xmlns:a16="http://schemas.microsoft.com/office/drawing/2014/main" id="{763FADA5-6CC8-2213-128D-21472A5D5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61533">
                <a:off x="2640018" y="2079817"/>
                <a:ext cx="190096" cy="19342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fr-FR" altLang="fr-FR" sz="1800"/>
              </a:p>
            </p:txBody>
          </p:sp>
        </p:grp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CD598EF-2911-D472-D0BA-A19D4AF7B58F}"/>
              </a:ext>
            </a:extLst>
          </p:cNvPr>
          <p:cNvGrpSpPr>
            <a:grpSpLocks/>
          </p:cNvGrpSpPr>
          <p:nvPr/>
        </p:nvGrpSpPr>
        <p:grpSpPr bwMode="auto">
          <a:xfrm>
            <a:off x="2771776" y="5791200"/>
            <a:ext cx="5291138" cy="3457575"/>
            <a:chOff x="323528" y="3861048"/>
            <a:chExt cx="3528392" cy="2304256"/>
          </a:xfrm>
        </p:grpSpPr>
        <p:sp>
          <p:nvSpPr>
            <p:cNvPr id="15371" name="Rectangle 2">
              <a:extLst>
                <a:ext uri="{FF2B5EF4-FFF2-40B4-BE49-F238E27FC236}">
                  <a16:creationId xmlns:a16="http://schemas.microsoft.com/office/drawing/2014/main" id="{A82A3557-9DA5-45B5-D0B9-AE66BAF61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4869160"/>
              <a:ext cx="1224136" cy="1296144"/>
            </a:xfrm>
            <a:prstGeom prst="rect">
              <a:avLst/>
            </a:prstGeom>
            <a:noFill/>
            <a:ln w="57150" algn="ctr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800">
                <a:solidFill>
                  <a:srgbClr val="FF0000"/>
                </a:solidFill>
              </a:endParaRPr>
            </a:p>
          </p:txBody>
        </p:sp>
        <p:cxnSp>
          <p:nvCxnSpPr>
            <p:cNvPr id="15372" name="Connecteur droit 4">
              <a:extLst>
                <a:ext uri="{FF2B5EF4-FFF2-40B4-BE49-F238E27FC236}">
                  <a16:creationId xmlns:a16="http://schemas.microsoft.com/office/drawing/2014/main" id="{0114A96F-AFFF-1716-6EFC-EEC90556E28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62800" y="3861048"/>
              <a:ext cx="1995408" cy="1296144"/>
            </a:xfrm>
            <a:prstGeom prst="line">
              <a:avLst/>
            </a:prstGeom>
            <a:noFill/>
            <a:ln w="57150" algn="ctr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73" name="Connecteur droit 6">
              <a:extLst>
                <a:ext uri="{FF2B5EF4-FFF2-40B4-BE49-F238E27FC236}">
                  <a16:creationId xmlns:a16="http://schemas.microsoft.com/office/drawing/2014/main" id="{C21F5AD4-AC2E-0ADA-6C4B-89281503837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62800" y="3861048"/>
              <a:ext cx="2089120" cy="2176471"/>
            </a:xfrm>
            <a:prstGeom prst="line">
              <a:avLst/>
            </a:prstGeom>
            <a:noFill/>
            <a:ln w="57150" algn="ctr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74" name="ZoneTexte 16">
              <a:extLst>
                <a:ext uri="{FF2B5EF4-FFF2-40B4-BE49-F238E27FC236}">
                  <a16:creationId xmlns:a16="http://schemas.microsoft.com/office/drawing/2014/main" id="{616F110B-1957-B6CE-3FA3-072F44B15F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528" y="4294715"/>
              <a:ext cx="1891494" cy="430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3600" b="1">
                  <a:solidFill>
                    <a:srgbClr val="7030A0"/>
                  </a:solidFill>
                </a:rPr>
                <a:t>Les enjeux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A6D8156-A0CE-B5DE-E0CC-B238E8854FB3}"/>
              </a:ext>
            </a:extLst>
          </p:cNvPr>
          <p:cNvGrpSpPr>
            <a:grpSpLocks/>
          </p:cNvGrpSpPr>
          <p:nvPr/>
        </p:nvGrpSpPr>
        <p:grpSpPr bwMode="auto">
          <a:xfrm>
            <a:off x="9417845" y="1097757"/>
            <a:ext cx="6188868" cy="4433888"/>
            <a:chOff x="4754880" y="731520"/>
            <a:chExt cx="4124960" cy="2956560"/>
          </a:xfrm>
        </p:grpSpPr>
        <p:sp>
          <p:nvSpPr>
            <p:cNvPr id="15369" name="Forme libre : forme 8">
              <a:extLst>
                <a:ext uri="{FF2B5EF4-FFF2-40B4-BE49-F238E27FC236}">
                  <a16:creationId xmlns:a16="http://schemas.microsoft.com/office/drawing/2014/main" id="{F54EB32B-610A-FBDD-6008-84FE9B141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880" y="731520"/>
              <a:ext cx="4124960" cy="2956560"/>
            </a:xfrm>
            <a:custGeom>
              <a:avLst/>
              <a:gdLst>
                <a:gd name="T0" fmla="*/ 30480 w 4124960"/>
                <a:gd name="T1" fmla="*/ 2174240 h 2956560"/>
                <a:gd name="T2" fmla="*/ 0 w 4124960"/>
                <a:gd name="T3" fmla="*/ 2956560 h 2956560"/>
                <a:gd name="T4" fmla="*/ 4124960 w 4124960"/>
                <a:gd name="T5" fmla="*/ 2804160 h 2956560"/>
                <a:gd name="T6" fmla="*/ 4124960 w 4124960"/>
                <a:gd name="T7" fmla="*/ 0 h 2956560"/>
                <a:gd name="T8" fmla="*/ 30480 w 4124960"/>
                <a:gd name="T9" fmla="*/ 2174240 h 2956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24960" h="2956560">
                  <a:moveTo>
                    <a:pt x="30480" y="2174240"/>
                  </a:moveTo>
                  <a:lnTo>
                    <a:pt x="0" y="2956560"/>
                  </a:lnTo>
                  <a:lnTo>
                    <a:pt x="4124960" y="2804160"/>
                  </a:lnTo>
                  <a:lnTo>
                    <a:pt x="4124960" y="0"/>
                  </a:lnTo>
                  <a:lnTo>
                    <a:pt x="30480" y="2174240"/>
                  </a:lnTo>
                  <a:close/>
                </a:path>
              </a:pathLst>
            </a:custGeom>
            <a:noFill/>
            <a:ln w="57150" cap="flat" cmpd="sng" algn="ctr">
              <a:solidFill>
                <a:srgbClr val="33993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370" name="ZoneTexte 17">
              <a:extLst>
                <a:ext uri="{FF2B5EF4-FFF2-40B4-BE49-F238E27FC236}">
                  <a16:creationId xmlns:a16="http://schemas.microsoft.com/office/drawing/2014/main" id="{DCEDD8C9-30B1-B976-050A-173ED7AE12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1402" y="836712"/>
              <a:ext cx="2664296" cy="11698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3600" b="1">
                  <a:solidFill>
                    <a:srgbClr val="92D050"/>
                  </a:solidFill>
                </a:rPr>
                <a:t>Les mesures de prévention (protection)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21C683-962D-F2F6-8B04-CBA5DE83C251}"/>
              </a:ext>
            </a:extLst>
          </p:cNvPr>
          <p:cNvGrpSpPr>
            <a:grpSpLocks/>
          </p:cNvGrpSpPr>
          <p:nvPr/>
        </p:nvGrpSpPr>
        <p:grpSpPr bwMode="auto">
          <a:xfrm>
            <a:off x="9870283" y="6003133"/>
            <a:ext cx="5281613" cy="3395663"/>
            <a:chOff x="5056770" y="4002379"/>
            <a:chExt cx="3521180" cy="2263288"/>
          </a:xfrm>
        </p:grpSpPr>
        <p:pic>
          <p:nvPicPr>
            <p:cNvPr id="15367" name="Picture 2" descr="Près de 600 personnes ont été accueillies à la Halle olympique d’Albertville.  Photo Le DL/J.P.">
              <a:extLst>
                <a:ext uri="{FF2B5EF4-FFF2-40B4-BE49-F238E27FC236}">
                  <a16:creationId xmlns:a16="http://schemas.microsoft.com/office/drawing/2014/main" id="{C4EDACA0-BD99-169B-3E2F-6D9BC0502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8" r="6688"/>
            <a:stretch>
              <a:fillRect/>
            </a:stretch>
          </p:blipFill>
          <p:spPr bwMode="auto">
            <a:xfrm>
              <a:off x="5056770" y="4233212"/>
              <a:ext cx="3521180" cy="2032455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8" name="ZoneTexte 18">
              <a:extLst>
                <a:ext uri="{FF2B5EF4-FFF2-40B4-BE49-F238E27FC236}">
                  <a16:creationId xmlns:a16="http://schemas.microsoft.com/office/drawing/2014/main" id="{2AB9FBFA-A59A-2020-6CED-11E98A06A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8596" y="4002379"/>
              <a:ext cx="3265008" cy="430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3600" b="1">
                  <a:solidFill>
                    <a:srgbClr val="FF9900"/>
                  </a:solidFill>
                </a:rPr>
                <a:t>La gestion de crise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0310" y="2070374"/>
            <a:ext cx="10506341" cy="792318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89244" y="107787"/>
            <a:ext cx="10509250" cy="1631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115" algn="ctr">
              <a:lnSpc>
                <a:spcPts val="6325"/>
              </a:lnSpc>
              <a:spcBef>
                <a:spcPts val="100"/>
              </a:spcBef>
            </a:pPr>
            <a:r>
              <a:rPr spc="204" dirty="0"/>
              <a:t>les</a:t>
            </a:r>
            <a:r>
              <a:rPr spc="-145" dirty="0"/>
              <a:t> </a:t>
            </a:r>
            <a:r>
              <a:rPr spc="-25" dirty="0"/>
              <a:t>ACTEURS</a:t>
            </a:r>
          </a:p>
          <a:p>
            <a:pPr algn="ctr">
              <a:lnSpc>
                <a:spcPts val="6325"/>
              </a:lnSpc>
            </a:pPr>
            <a:r>
              <a:rPr spc="380" dirty="0"/>
              <a:t>de</a:t>
            </a:r>
            <a:r>
              <a:rPr spc="-150" dirty="0"/>
              <a:t> </a:t>
            </a:r>
            <a:r>
              <a:rPr spc="170" dirty="0"/>
              <a:t>la</a:t>
            </a:r>
            <a:r>
              <a:rPr spc="-145" dirty="0"/>
              <a:t> </a:t>
            </a:r>
            <a:r>
              <a:rPr spc="290" dirty="0"/>
              <a:t>gestion</a:t>
            </a:r>
            <a:r>
              <a:rPr spc="-150" dirty="0"/>
              <a:t> </a:t>
            </a:r>
            <a:r>
              <a:rPr spc="355" dirty="0"/>
              <a:t>des</a:t>
            </a:r>
            <a:r>
              <a:rPr spc="-145" dirty="0"/>
              <a:t> </a:t>
            </a:r>
            <a:r>
              <a:rPr spc="330" dirty="0"/>
              <a:t>risques</a:t>
            </a:r>
            <a:r>
              <a:rPr spc="-145" dirty="0"/>
              <a:t> </a:t>
            </a:r>
            <a:r>
              <a:rPr spc="350" dirty="0"/>
              <a:t>naturels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9804</TotalTime>
  <Words>1226</Words>
  <Application>Microsoft Office PowerPoint</Application>
  <PresentationFormat>Personnalisé</PresentationFormat>
  <Paragraphs>228</Paragraphs>
  <Slides>61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70" baseType="lpstr">
      <vt:lpstr>Aptos</vt:lpstr>
      <vt:lpstr>Arial</vt:lpstr>
      <vt:lpstr>Arial MT</vt:lpstr>
      <vt:lpstr>Calibri</vt:lpstr>
      <vt:lpstr>Cambria</vt:lpstr>
      <vt:lpstr>Gill Sans MT</vt:lpstr>
      <vt:lpstr>Times New Roman</vt:lpstr>
      <vt:lpstr>Wingdings</vt:lpstr>
      <vt:lpstr>Office Theme</vt:lpstr>
      <vt:lpstr>  Journée Relais Les territoires alpins face  aux risques naturels  Mercredi 17 Juin 2026 - Ceillac</vt:lpstr>
      <vt:lpstr>Présentation PowerPoint</vt:lpstr>
      <vt:lpstr>Présentation PowerPoint</vt:lpstr>
      <vt:lpstr>LE PARN, QUI SOMMES-NOUS ?</vt:lpstr>
      <vt:lpstr>Présentation PowerPoint</vt:lpstr>
      <vt:lpstr>DÉFINITIONS</vt:lpstr>
      <vt:lpstr>la Gestion Intégrée des Risques Naturels (GIRN)</vt:lpstr>
      <vt:lpstr>Présentation PowerPoint</vt:lpstr>
      <vt:lpstr>les ACTEURS de la gestion des risques naturels</vt:lpstr>
      <vt:lpstr>Le Projet RESAlpes  et les Journées RELAIS</vt:lpstr>
      <vt:lpstr>Enquête Risques et Tourisme</vt:lpstr>
      <vt:lpstr>Présentation PowerPoint</vt:lpstr>
      <vt:lpstr>Présentation PowerPoint</vt:lpstr>
      <vt:lpstr>les IMPACTS du changement climatique dans les Alpes</vt:lpstr>
      <vt:lpstr>Présentation PowerPoint</vt:lpstr>
      <vt:lpstr>PROJECTIONS À L’ÉCHELLE TERRITORIALE</vt:lpstr>
      <vt:lpstr>Indicateurs Risques Naturels  sur la commune de Ceillac</vt:lpstr>
      <vt:lpstr>les IMPACTS sur les crues et les inondations</vt:lpstr>
      <vt:lpstr>Présentation PowerPoint</vt:lpstr>
      <vt:lpstr>Présentation PowerPoint</vt:lpstr>
      <vt:lpstr>les IMPACTS sur les crues torrentielles</vt:lpstr>
      <vt:lpstr>les IMPACTS sur les feux de forêt</vt:lpstr>
      <vt:lpstr>Présentation PowerPoint</vt:lpstr>
      <vt:lpstr>LES ÉVÉNEMENTS COMPOSÉS</vt:lpstr>
      <vt:lpstr>LES ÉVÉNEMENTS COMPOSÉS</vt:lpstr>
      <vt:lpstr>les IMPACTS sur les avalanches</vt:lpstr>
      <vt:lpstr>les IMPACTS sur les mouvements de terrain</vt:lpstr>
      <vt:lpstr>les IMPACTS sur les risques d'origine glaciaire  et péri-glaciaire</vt:lpstr>
      <vt:lpstr>  Merci pour votre attention !</vt:lpstr>
      <vt:lpstr>   RESSOURCES DOCUMENTAIRES  SUR LES RISQUES NATURELS  </vt:lpstr>
      <vt:lpstr>LES DONNÉES DISPONIBLES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RESSOURCES PEDAGOGIQUES ET EXEMPLES D’ACTIONS D’INFORMATION PREVENTIVE  </vt:lpstr>
      <vt:lpstr>PUBLICS CIBLES </vt:lpstr>
      <vt:lpstr>EXEMPLES D’ACTIONS POSSIBLES</vt:lpstr>
      <vt:lpstr>EXEMPLES D’ACTIONS POSSIBLES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Et maintenant… à vous de jouer !  </vt:lpstr>
      <vt:lpstr>OUTILS TERRAIN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journée relai</dc:title>
  <dc:creator>LOUISE DELORME</dc:creator>
  <cp:keywords>DAGoLuB9BXo,BAEt1R5yjv0,0</cp:keywords>
  <cp:lastModifiedBy>Olivier Cartier-Moulin</cp:lastModifiedBy>
  <cp:revision>33</cp:revision>
  <cp:lastPrinted>2025-06-27T16:06:41Z</cp:lastPrinted>
  <dcterms:created xsi:type="dcterms:W3CDTF">2025-06-24T06:27:07Z</dcterms:created>
  <dcterms:modified xsi:type="dcterms:W3CDTF">2026-06-16T19:10:13Z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2025-06-24T00:00:00Z</vt:filetime>
  </property>
  <property fmtid="{D5CDD505-2E9C-101B-9397-08002B2CF9AE}" pid="3" name="Creator">
    <vt:lpwstr>Canva</vt:lpwstr>
  </property>
  <property fmtid="{D5CDD505-2E9C-101B-9397-08002B2CF9AE}" pid="4" name="LastSaved">
    <vt:filetime>2025-06-24T00:00:00Z</vt:filetime>
  </property>
  <property fmtid="{D5CDD505-2E9C-101B-9397-08002B2CF9AE}" pid="5" name="Producer">
    <vt:lpwstr>iLovePDF</vt:lpwstr>
  </property>
</Properties>
</file>