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5" r:id="rId5"/>
    <p:sldId id="266" r:id="rId6"/>
    <p:sldId id="268" r:id="rId7"/>
    <p:sldId id="269" r:id="rId8"/>
    <p:sldId id="267" r:id="rId9"/>
    <p:sldId id="257" r:id="rId10"/>
    <p:sldId id="264" r:id="rId11"/>
    <p:sldId id="263" r:id="rId12"/>
    <p:sldId id="260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0" d="100"/>
          <a:sy n="60" d="100"/>
        </p:scale>
        <p:origin x="6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25B5F7-0DB9-4B4C-9A5A-3B96BC51D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9664364-2529-4A44-B87E-98C3CF675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C98A50-5A01-43E9-9884-014B46C16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450-E0B1-4A83-85EB-A84C20E36E4D}" type="datetimeFigureOut">
              <a:rPr lang="fr-FR" smtClean="0"/>
              <a:t>26/03/2026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68FAA3-AC7E-438A-87F1-433974D6D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5BBB2C-F4B1-4488-B115-462A8FF9F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2F32-C9AE-4BE0-80B7-5E13E46902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84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741E7-408A-47DB-A33F-8E84A40DE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FC3EBB4-3440-4D3B-A736-81A07272A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92C15E-7985-4CA8-82CD-F5E57DE21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450-E0B1-4A83-85EB-A84C20E36E4D}" type="datetimeFigureOut">
              <a:rPr lang="fr-FR" smtClean="0"/>
              <a:t>26/03/2026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63E2EF-9A26-4F30-9E0A-B0745CAC5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AFB834-0EEB-4446-9625-503FEDFF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2F32-C9AE-4BE0-80B7-5E13E46902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4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B49C429-831F-42DA-9AFC-281B0A2DC1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D2A8C36-C314-4F10-BE84-4E0C846BE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4E5BD3-049D-4EFA-8024-6EC8A444D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450-E0B1-4A83-85EB-A84C20E36E4D}" type="datetimeFigureOut">
              <a:rPr lang="fr-FR" smtClean="0"/>
              <a:t>26/03/2026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98075A-16C1-4C25-B019-20DFE7119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F0AF8E-E2AB-4A91-A609-E6786B767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2F32-C9AE-4BE0-80B7-5E13E46902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958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47888-F786-4841-B442-1C4AC32EF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532A77-DE47-42F6-82DF-04648FAA0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F4053C-0A0E-40DD-B69A-DFFDB524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450-E0B1-4A83-85EB-A84C20E36E4D}" type="datetimeFigureOut">
              <a:rPr lang="fr-FR" smtClean="0"/>
              <a:t>26/03/2026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0923A7-678C-448A-A6CE-F3007D017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9ED298-A746-4540-BBAE-625F679EC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2F32-C9AE-4BE0-80B7-5E13E46902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02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AFD6C2-2DE3-40D1-A25F-BBFDB660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3D2E6D-07B7-4C17-A933-8669DD50F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50B84-AA18-43CE-85F6-2DEE9ECA3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450-E0B1-4A83-85EB-A84C20E36E4D}" type="datetimeFigureOut">
              <a:rPr lang="fr-FR" smtClean="0"/>
              <a:t>26/03/2026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09D1FF-FAC1-4AD7-AA32-DE89E5A35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FC5ABA-45C7-403F-AB0F-06C03186D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2F32-C9AE-4BE0-80B7-5E13E46902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14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45DB8-2E0D-4660-A0ED-02A30D7DD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35C727-38FE-439B-809C-02DF825BA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CBC5A2-FBE4-4065-BA05-1F1925DEE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F0E7AE-D1C1-4356-B2B6-6B5467130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450-E0B1-4A83-85EB-A84C20E36E4D}" type="datetimeFigureOut">
              <a:rPr lang="fr-FR" smtClean="0"/>
              <a:t>26/03/2026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DE26EE-4B9D-426F-934B-D96EEB83E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E110BC-A3AA-4450-A2F0-538E4677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2F32-C9AE-4BE0-80B7-5E13E46902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797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BF58A-4AB1-48A8-BECA-E9D063A9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5DF336-F3EB-4DAF-9DA1-137AA19E2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122B27-1EFF-4D9F-813C-48AC17705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C6DB70F-E07A-459D-B7D2-E0CA3552C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9F072B0-C64C-40ED-83CC-663B6BC26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47BA7FB-7E43-4C51-8CDD-F91F550D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450-E0B1-4A83-85EB-A84C20E36E4D}" type="datetimeFigureOut">
              <a:rPr lang="fr-FR" smtClean="0"/>
              <a:t>26/03/2026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5C6AA86-8691-45C1-9183-B5CA730B6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2376524-B804-4718-BC4E-ED0F9059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2F32-C9AE-4BE0-80B7-5E13E46902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283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97ADC7-F863-4490-A586-4124FB4ED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94C1C2-F31B-44EF-8DF2-EBEBCE5F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450-E0B1-4A83-85EB-A84C20E36E4D}" type="datetimeFigureOut">
              <a:rPr lang="fr-FR" smtClean="0"/>
              <a:t>26/03/2026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D1B295-C335-4573-927C-8F0237127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6D014B-9E62-45A1-AF19-C0D671E10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2F32-C9AE-4BE0-80B7-5E13E46902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64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2133EA-F192-4B02-9684-90B6174B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450-E0B1-4A83-85EB-A84C20E36E4D}" type="datetimeFigureOut">
              <a:rPr lang="fr-FR" smtClean="0"/>
              <a:t>26/03/2026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DAF40E-F1B8-4B07-B583-A1E85BB4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9E0152-3BF4-4A24-82EA-300FB638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2F32-C9AE-4BE0-80B7-5E13E46902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35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440706-CE93-42A6-A0C2-9D46149C6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AFE071-0EFA-4F15-8395-50532C801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4ABC62-2B96-4F3A-8734-181DE14D0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5997BE-D0A2-4DC7-B318-39A63FDC5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450-E0B1-4A83-85EB-A84C20E36E4D}" type="datetimeFigureOut">
              <a:rPr lang="fr-FR" smtClean="0"/>
              <a:t>26/03/2026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62684-7C98-44A3-AC99-26E4F8F33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0D65AF-1AEB-4016-A686-851F1F7C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2F32-C9AE-4BE0-80B7-5E13E46902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01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DEC190-A739-46A3-BC32-974B82ED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B4AA9F6-CB27-4FE9-A06B-9598CDC6A9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37ED96-EF4A-448C-B1A3-85EF5D41B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CA8C20-4919-40C6-97B1-9DA40F115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450-E0B1-4A83-85EB-A84C20E36E4D}" type="datetimeFigureOut">
              <a:rPr lang="fr-FR" smtClean="0"/>
              <a:t>26/03/2026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51A8FE-14E0-4FA7-ADB0-47C1C494C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F43E21-393A-43FA-BE98-777B1351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2F32-C9AE-4BE0-80B7-5E13E46902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28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7CD42FC-1CDF-4131-A42B-87A5CFBCF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4E31FE-843A-43F0-B8C0-EFF656B4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BD9297-1F65-41B4-BE90-79DE091EA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BB450-E0B1-4A83-85EB-A84C20E36E4D}" type="datetimeFigureOut">
              <a:rPr lang="fr-FR" smtClean="0"/>
              <a:t>26/03/2026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E32F24-2FE0-4568-855B-E4E405078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2CCBB3-5266-463E-980C-7D359B540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2F32-C9AE-4BE0-80B7-5E13E46902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49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B94424-63E8-4EBA-AA3E-A099CE620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694" y="4021494"/>
            <a:ext cx="9144000" cy="1666129"/>
          </a:xfrm>
        </p:spPr>
        <p:txBody>
          <a:bodyPr>
            <a:normAutofit fontScale="90000"/>
          </a:bodyPr>
          <a:lstStyle/>
          <a:p>
            <a:br>
              <a:rPr lang="fr-FR" sz="5600" dirty="0"/>
            </a:br>
            <a:br>
              <a:rPr lang="fr-FR" sz="5600" dirty="0"/>
            </a:br>
            <a:br>
              <a:rPr lang="fr-FR" sz="5600" dirty="0"/>
            </a:br>
            <a:br>
              <a:rPr lang="fr-FR" sz="5600" dirty="0"/>
            </a:br>
            <a:br>
              <a:rPr lang="fr-FR" sz="5600" dirty="0"/>
            </a:br>
            <a:r>
              <a:rPr lang="fr-FR" sz="5600" dirty="0"/>
              <a:t>Ecrans pare-blocs chargés en pied</a:t>
            </a:r>
            <a:br>
              <a:rPr lang="fr-FR" sz="5600" dirty="0"/>
            </a:br>
            <a:r>
              <a:rPr lang="fr-FR" sz="5600" dirty="0"/>
              <a:t> </a:t>
            </a:r>
            <a:br>
              <a:rPr lang="fr-FR" dirty="0"/>
            </a:br>
            <a:br>
              <a:rPr lang="fr-FR" dirty="0"/>
            </a:br>
            <a:endParaRPr lang="fr-FR" sz="39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56807FE-DA0A-66F9-76D5-A376B7AD8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48451"/>
            <a:ext cx="3540272" cy="119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9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BE948B-B7C2-445B-BC16-019A41CC7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Conséquences (2)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9C04AE-08A9-47BD-B912-5C045F350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Basculement ou flambement de poteau</a:t>
            </a:r>
          </a:p>
          <a:p>
            <a:endParaRPr lang="fr-FR" dirty="0"/>
          </a:p>
          <a:p>
            <a:r>
              <a:rPr lang="fr-FR" dirty="0"/>
              <a:t>Glissement de serre câbles</a:t>
            </a:r>
          </a:p>
          <a:p>
            <a:endParaRPr lang="fr-FR" dirty="0"/>
          </a:p>
          <a:p>
            <a:r>
              <a:rPr lang="fr-FR" dirty="0"/>
              <a:t>Câbles des freins / prolongateurs enterrés sous le dépôt</a:t>
            </a:r>
          </a:p>
          <a:p>
            <a:endParaRPr lang="fr-FR" dirty="0"/>
          </a:p>
          <a:p>
            <a:r>
              <a:rPr lang="fr-FR" dirty="0"/>
              <a:t>Frein activé</a:t>
            </a:r>
          </a:p>
          <a:p>
            <a:endParaRPr lang="fr-FR" dirty="0"/>
          </a:p>
          <a:p>
            <a:r>
              <a:rPr lang="fr-FR" dirty="0"/>
              <a:t>Ancrage tordu, cisaillé ou extrait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0328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B6CEE-ECB8-79AF-6518-A2B5F1348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Travaux entrepris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48FA65-19D1-9AC6-B805-8CBA10C75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Vidange par découpe du grillage ou à la pelle araignée</a:t>
            </a:r>
          </a:p>
          <a:p>
            <a:endParaRPr lang="fr-FR" dirty="0"/>
          </a:p>
          <a:p>
            <a:r>
              <a:rPr lang="fr-FR" dirty="0"/>
              <a:t>Coupe et enlèvement des arbres</a:t>
            </a:r>
          </a:p>
          <a:p>
            <a:endParaRPr lang="fr-FR" dirty="0"/>
          </a:p>
          <a:p>
            <a:r>
              <a:rPr lang="fr-FR" dirty="0"/>
              <a:t>Remise en tension des haubans</a:t>
            </a:r>
          </a:p>
          <a:p>
            <a:endParaRPr lang="fr-FR" dirty="0"/>
          </a:p>
          <a:p>
            <a:r>
              <a:rPr lang="fr-FR" dirty="0"/>
              <a:t>Remplacement de poteaux</a:t>
            </a:r>
          </a:p>
          <a:p>
            <a:endParaRPr lang="fr-FR" dirty="0"/>
          </a:p>
          <a:p>
            <a:r>
              <a:rPr lang="fr-FR" dirty="0"/>
              <a:t>Remplacement du grillage</a:t>
            </a:r>
          </a:p>
          <a:p>
            <a:endParaRPr lang="fr-FR" dirty="0"/>
          </a:p>
          <a:p>
            <a:r>
              <a:rPr lang="fr-FR" dirty="0"/>
              <a:t>Réalisation de nouveaux ancrages</a:t>
            </a:r>
          </a:p>
          <a:p>
            <a:endParaRPr lang="fr-FR" dirty="0"/>
          </a:p>
          <a:p>
            <a:r>
              <a:rPr lang="fr-FR" dirty="0"/>
              <a:t>Remplacement </a:t>
            </a:r>
            <a:r>
              <a:rPr lang="fr-FR"/>
              <a:t>de freins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3892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AEE61-C4C6-8D72-9695-74608D20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Vos habitudes, pratiques…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67D988-BABE-4ED8-A20F-50F4B99EE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250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5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Comment estimez-vous l’urgence à intervenir ? (sur la base d’un taux de remplissage, de dégâts observés… ?)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25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5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Comment intervenez-vous pour restaurer les capacités de l’ouvrage ?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25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5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Quelle prise en compte de la pathologie dans vos modalités de gestion du risque gravitaire sur vos infrastructures et/ou territoires ?</a:t>
            </a:r>
            <a:endParaRPr lang="fr-FR" sz="25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70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722757-35E5-EE95-B60E-D3975B7AC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6220E9-9E70-DDB9-1B60-2F0B4B48B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GT CR2OP: « Ouvrages souples soumis à des aléas multiples et variés »</a:t>
            </a:r>
          </a:p>
          <a:p>
            <a:pPr lvl="1"/>
            <a:r>
              <a:rPr lang="fr-FR" dirty="0">
                <a:latin typeface="+mj-lt"/>
                <a:cs typeface="Arial" panose="020B0604020202020204" pitchFamily="34" charset="0"/>
              </a:rPr>
              <a:t>Focus sur: EPB chargés en pied</a:t>
            </a:r>
          </a:p>
          <a:p>
            <a:endParaRPr lang="fr-FR" dirty="0"/>
          </a:p>
          <a:p>
            <a:r>
              <a:rPr lang="fr-FR" dirty="0">
                <a:hlinkClick r:id="" action="ppaction://noaction"/>
              </a:rPr>
              <a:t>Expérimentation sur ouvrage</a:t>
            </a:r>
            <a:endParaRPr lang="fr-FR" dirty="0"/>
          </a:p>
          <a:p>
            <a:endParaRPr lang="fr-FR" dirty="0"/>
          </a:p>
          <a:p>
            <a:r>
              <a:rPr lang="fr-FR" dirty="0"/>
              <a:t>Modélisation numérique</a:t>
            </a:r>
          </a:p>
          <a:p>
            <a:endParaRPr lang="fr-FR" dirty="0"/>
          </a:p>
          <a:p>
            <a:r>
              <a:rPr lang="fr-FR" dirty="0"/>
              <a:t>Retours d’expériences =&gt; «compilation » et plus (?)</a:t>
            </a:r>
          </a:p>
          <a:p>
            <a:pPr lvl="1"/>
            <a:endParaRPr lang="fr-FR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/>
            <a:endParaRPr lang="fr-FR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23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8D0F82-403F-4AE2-8C89-F24702146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3BDC1D-765D-42FC-AA37-7B07F6864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Détaillé sur 27 cas (Cerema, CD 38, CD 73, CD 74, NGE, Maccaferri)</a:t>
            </a:r>
          </a:p>
          <a:p>
            <a:endParaRPr lang="fr-FR" dirty="0"/>
          </a:p>
          <a:p>
            <a:r>
              <a:rPr lang="fr-FR" dirty="0"/>
              <a:t>Plus succinct sur 30 cas supplémentaires (CD74)</a:t>
            </a:r>
          </a:p>
          <a:p>
            <a:endParaRPr lang="fr-FR" dirty="0"/>
          </a:p>
          <a:p>
            <a:r>
              <a:rPr lang="fr-FR" dirty="0"/>
              <a:t>Vos retours – 2026 – 25 cas:</a:t>
            </a:r>
          </a:p>
          <a:p>
            <a:pPr lvl="1"/>
            <a:r>
              <a:rPr lang="fr-FR" sz="2200" dirty="0"/>
              <a:t>Cd 11 </a:t>
            </a:r>
          </a:p>
          <a:p>
            <a:pPr lvl="1"/>
            <a:r>
              <a:rPr lang="fr-FR" sz="2200" dirty="0"/>
              <a:t>MTPM </a:t>
            </a:r>
          </a:p>
          <a:p>
            <a:pPr lvl="1"/>
            <a:r>
              <a:rPr lang="fr-FR" sz="2200" dirty="0"/>
              <a:t>CD25 </a:t>
            </a:r>
          </a:p>
          <a:p>
            <a:pPr lvl="1"/>
            <a:r>
              <a:rPr lang="fr-FR" sz="2200" dirty="0"/>
              <a:t>GAM</a:t>
            </a:r>
          </a:p>
          <a:p>
            <a:pPr lvl="1"/>
            <a:r>
              <a:rPr lang="fr-FR" sz="2200" dirty="0"/>
              <a:t>CD09</a:t>
            </a:r>
          </a:p>
          <a:p>
            <a:pPr lvl="1"/>
            <a:r>
              <a:rPr lang="fr-FR" sz="2200" dirty="0"/>
              <a:t>CD 74</a:t>
            </a:r>
          </a:p>
          <a:p>
            <a:pPr lvl="1"/>
            <a:r>
              <a:rPr lang="fr-FR" sz="2200" dirty="0"/>
              <a:t>CD 38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8F298B-805F-4EE2-54D4-B354FDD1756A}"/>
              </a:ext>
            </a:extLst>
          </p:cNvPr>
          <p:cNvSpPr txBox="1"/>
          <p:nvPr/>
        </p:nvSpPr>
        <p:spPr>
          <a:xfrm>
            <a:off x="6883400" y="4546600"/>
            <a:ext cx="2527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cas de filets plaqués, impact par blocs unitaires, arbres sur câble de rive sup…</a:t>
            </a:r>
          </a:p>
        </p:txBody>
      </p:sp>
    </p:spTree>
    <p:extLst>
      <p:ext uri="{BB962C8B-B14F-4D97-AF65-F5344CB8AC3E}">
        <p14:creationId xmlns:p14="http://schemas.microsoft.com/office/powerpoint/2010/main" val="3504178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AB3A46-5C69-9092-D246-80C981EB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Phénomènes en cause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0FCA94-9BD5-3246-51CC-58E256C2F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802187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Matériaux rocheux de granulométrie variable - Matériaux  terreux</a:t>
            </a:r>
          </a:p>
          <a:p>
            <a:endParaRPr lang="fr-FR" dirty="0"/>
          </a:p>
          <a:p>
            <a:r>
              <a:rPr lang="fr-FR" dirty="0"/>
              <a:t>Arbres, souches, branchages et autres débris végétaux</a:t>
            </a:r>
          </a:p>
          <a:p>
            <a:endParaRPr lang="fr-FR" dirty="0"/>
          </a:p>
          <a:p>
            <a:r>
              <a:rPr lang="fr-FR" dirty="0"/>
              <a:t>Neige (reptation ou coulée) + glace </a:t>
            </a:r>
          </a:p>
          <a:p>
            <a:endParaRPr lang="fr-FR" dirty="0"/>
          </a:p>
          <a:p>
            <a:r>
              <a:rPr lang="fr-FR" dirty="0"/>
              <a:t>Dépôt </a:t>
            </a:r>
          </a:p>
          <a:p>
            <a:pPr lvl="1"/>
            <a:r>
              <a:rPr lang="fr-FR" dirty="0"/>
              <a:t>progressif des matériaux </a:t>
            </a:r>
          </a:p>
          <a:p>
            <a:pPr lvl="1"/>
            <a:r>
              <a:rPr lang="fr-FR" dirty="0"/>
              <a:t>en une fois des matériaux (impact?)</a:t>
            </a:r>
          </a:p>
          <a:p>
            <a:endParaRPr lang="fr-FR" dirty="0"/>
          </a:p>
          <a:p>
            <a:r>
              <a:rPr lang="fr-FR" dirty="0"/>
              <a:t>Accumulation locale ou répartie</a:t>
            </a:r>
          </a:p>
          <a:p>
            <a:endParaRPr lang="fr-FR" dirty="0"/>
          </a:p>
          <a:p>
            <a:r>
              <a:rPr lang="fr-FR" dirty="0"/>
              <a:t>Remplissage jusqu’à 100% 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7029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C8B6B-B9D7-FD53-0315-F749E6101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Quelques exemples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4BD5E9-6AFA-B9AF-3193-F0F3A43C7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295397-9957-EAAC-C64F-F12D18D04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82" y="1530350"/>
            <a:ext cx="4208566" cy="19549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2DA635-B569-9DA0-C9FF-F3445F7C5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848" y="1530350"/>
            <a:ext cx="2880851" cy="435746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C13386-B0CA-53DF-E33B-EBF2CC01F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279" y="1603950"/>
            <a:ext cx="2479756" cy="435133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2ACB2C6-22D6-F0A2-1291-82D02DA09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442" y="3895273"/>
            <a:ext cx="3220750" cy="24166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5DCC69-1C51-4E3D-BB7E-99F331C2D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78" y="3779619"/>
            <a:ext cx="2560512" cy="292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4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F61B7-CDEA-3CD2-B4A1-C16D476A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Quelques exemples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638A35-A68A-33AB-72E2-75CD1B62E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490CA61-2583-9C2C-DC42-426694FBA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7865"/>
            <a:ext cx="4608889" cy="34169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0845A0-E71F-FF29-B31C-EBA7C9EE4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713" y="2242820"/>
            <a:ext cx="4191000" cy="3141980"/>
          </a:xfrm>
          <a:prstGeom prst="rect">
            <a:avLst/>
          </a:prstGeom>
          <a:noFill/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B352F07-1EF5-95D5-34BC-30ED099D620A}"/>
              </a:ext>
            </a:extLst>
          </p:cNvPr>
          <p:cNvSpPr txBox="1"/>
          <p:nvPr/>
        </p:nvSpPr>
        <p:spPr>
          <a:xfrm>
            <a:off x="990600" y="5850235"/>
            <a:ext cx="332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Forte réduction de la hauteur utile sans abaissement du câble de rive supérieur</a:t>
            </a:r>
          </a:p>
        </p:txBody>
      </p:sp>
    </p:spTree>
    <p:extLst>
      <p:ext uri="{BB962C8B-B14F-4D97-AF65-F5344CB8AC3E}">
        <p14:creationId xmlns:p14="http://schemas.microsoft.com/office/powerpoint/2010/main" val="2056914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900FE5-3BA8-BAB8-A776-253D128F9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Quelques exemples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A1E430-A1DD-B477-0335-5437E9376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AB615D-5C72-D5C5-485D-B8EC70E49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77" y="1825624"/>
            <a:ext cx="5172525" cy="32893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0389D2-05BA-EA38-11C6-27CD5D26C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009" y="1825625"/>
            <a:ext cx="5040572" cy="37369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09E3735-8DDC-B4B8-8136-8B93C25FE957}"/>
              </a:ext>
            </a:extLst>
          </p:cNvPr>
          <p:cNvSpPr txBox="1"/>
          <p:nvPr/>
        </p:nvSpPr>
        <p:spPr>
          <a:xfrm>
            <a:off x="990600" y="5850235"/>
            <a:ext cx="474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Chargement uniformément réparti ou concentré + forte pente</a:t>
            </a:r>
          </a:p>
        </p:txBody>
      </p:sp>
    </p:spTree>
    <p:extLst>
      <p:ext uri="{BB962C8B-B14F-4D97-AF65-F5344CB8AC3E}">
        <p14:creationId xmlns:p14="http://schemas.microsoft.com/office/powerpoint/2010/main" val="3089815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F61B7-CDEA-3CD2-B4A1-C16D476A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Quelques exemples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638A35-A68A-33AB-72E2-75CD1B62E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19FCD1-C881-75DA-F5B0-AF1650DC5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690688"/>
            <a:ext cx="4724400" cy="35173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56C1FDD-C721-48C4-0FBD-AC741B135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902" y="1825625"/>
            <a:ext cx="4689972" cy="35173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F5097DF-E105-52EC-9A2E-A4BBFA34ED19}"/>
              </a:ext>
            </a:extLst>
          </p:cNvPr>
          <p:cNvSpPr txBox="1"/>
          <p:nvPr/>
        </p:nvSpPr>
        <p:spPr>
          <a:xfrm>
            <a:off x="1968500" y="5942568"/>
            <a:ext cx="600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Dommages sévères…  lié à des ‘écoulements’ ?</a:t>
            </a:r>
          </a:p>
        </p:txBody>
      </p:sp>
    </p:spTree>
    <p:extLst>
      <p:ext uri="{BB962C8B-B14F-4D97-AF65-F5344CB8AC3E}">
        <p14:creationId xmlns:p14="http://schemas.microsoft.com/office/powerpoint/2010/main" val="2836831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BE948B-B7C2-445B-BC16-019A41CC7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Conséquences (1)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9C04AE-08A9-47BD-B912-5C045F350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Réduction de la hauteur utile, avec ou sans abaissement du câble de rive supérieur</a:t>
            </a:r>
          </a:p>
          <a:p>
            <a:endParaRPr lang="fr-FR" dirty="0"/>
          </a:p>
          <a:p>
            <a:r>
              <a:rPr lang="fr-FR" dirty="0"/>
              <a:t>Surtension sur modules périphériques</a:t>
            </a:r>
          </a:p>
          <a:p>
            <a:endParaRPr lang="fr-FR" dirty="0"/>
          </a:p>
          <a:p>
            <a:r>
              <a:rPr lang="fr-FR" dirty="0"/>
              <a:t>Déformation de la nappe et glissement de celle-ci sur le câble de rive =&gt; diminution de la capacité d'interception latérale   (souvent associé à la rupture d’un élément ou à un défaut de réalisation)</a:t>
            </a:r>
          </a:p>
          <a:p>
            <a:endParaRPr lang="fr-FR" dirty="0"/>
          </a:p>
          <a:p>
            <a:r>
              <a:rPr lang="fr-FR" dirty="0"/>
              <a:t>Déchirure de grillage (bavette ou doublage)</a:t>
            </a:r>
          </a:p>
          <a:p>
            <a:endParaRPr lang="fr-FR" dirty="0"/>
          </a:p>
          <a:p>
            <a:r>
              <a:rPr lang="fr-FR" dirty="0"/>
              <a:t>Glissement de bavette sous câble de rive inférieur</a:t>
            </a:r>
          </a:p>
          <a:p>
            <a:endParaRPr lang="fr-FR" dirty="0"/>
          </a:p>
          <a:p>
            <a:r>
              <a:rPr lang="fr-FR" dirty="0"/>
              <a:t>Arrachement d’ancrage de bavette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29590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404</Words>
  <Application>Microsoft Office PowerPoint</Application>
  <PresentationFormat>Grand écran</PresentationFormat>
  <Paragraphs>89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Century Gothic</vt:lpstr>
      <vt:lpstr>Symbol</vt:lpstr>
      <vt:lpstr>Thème Office</vt:lpstr>
      <vt:lpstr>     Ecrans pare-blocs chargés en pied    </vt:lpstr>
      <vt:lpstr>Contexte</vt:lpstr>
      <vt:lpstr>REX</vt:lpstr>
      <vt:lpstr>Phénomènes en cause</vt:lpstr>
      <vt:lpstr>Quelques exemples</vt:lpstr>
      <vt:lpstr>Quelques exemples</vt:lpstr>
      <vt:lpstr>Quelques exemples</vt:lpstr>
      <vt:lpstr>Quelques exemples</vt:lpstr>
      <vt:lpstr>Conséquences (1)</vt:lpstr>
      <vt:lpstr>Conséquences (2)</vt:lpstr>
      <vt:lpstr>Travaux entrepris</vt:lpstr>
      <vt:lpstr>Vos habitudes, pratiques…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STEPHANE LAMBERT</dc:creator>
  <cp:lastModifiedBy>Carine Peisser</cp:lastModifiedBy>
  <cp:revision>28</cp:revision>
  <dcterms:created xsi:type="dcterms:W3CDTF">2026-02-24T15:03:49Z</dcterms:created>
  <dcterms:modified xsi:type="dcterms:W3CDTF">2026-03-26T09:55:22Z</dcterms:modified>
</cp:coreProperties>
</file>