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2"/>
  </p:notesMasterIdLst>
  <p:sldIdLst>
    <p:sldId id="258" r:id="rId5"/>
    <p:sldId id="261" r:id="rId6"/>
    <p:sldId id="594" r:id="rId7"/>
    <p:sldId id="590" r:id="rId8"/>
    <p:sldId id="267" r:id="rId9"/>
    <p:sldId id="265" r:id="rId10"/>
    <p:sldId id="606" r:id="rId11"/>
    <p:sldId id="591" r:id="rId12"/>
    <p:sldId id="599" r:id="rId13"/>
    <p:sldId id="600" r:id="rId14"/>
    <p:sldId id="271" r:id="rId15"/>
    <p:sldId id="272" r:id="rId16"/>
    <p:sldId id="275" r:id="rId17"/>
    <p:sldId id="592" r:id="rId18"/>
    <p:sldId id="596" r:id="rId19"/>
    <p:sldId id="604" r:id="rId20"/>
    <p:sldId id="605" r:id="rId21"/>
    <p:sldId id="603" r:id="rId22"/>
    <p:sldId id="602" r:id="rId23"/>
    <p:sldId id="597" r:id="rId24"/>
    <p:sldId id="598" r:id="rId25"/>
    <p:sldId id="269" r:id="rId26"/>
    <p:sldId id="262" r:id="rId27"/>
    <p:sldId id="264" r:id="rId28"/>
    <p:sldId id="263" r:id="rId29"/>
    <p:sldId id="595" r:id="rId30"/>
    <p:sldId id="279" r:id="rId31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90019"/>
    <a:srgbClr val="FF7171"/>
    <a:srgbClr val="F6A800"/>
    <a:srgbClr val="F794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E2BD1EB-45CF-4B67-9CE3-E081F9EF32CF}" v="47" dt="2026-03-17T16:32:00.62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9" d="100"/>
          <a:sy n="59" d="100"/>
        </p:scale>
        <p:origin x="940" y="5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2993AF-2344-47CB-A857-E5D0EC3CF484}" type="datetimeFigureOut">
              <a:rPr lang="fr-FR" smtClean="0"/>
              <a:t>18/03/2026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E476DF-7C78-4EDA-A6CA-EAB76D61DC5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482482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3986F5-CA38-EB3D-3D17-37671270EE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BAB08276-0F52-AAB6-B11A-697B65EE281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BE83672A-6523-76FB-70E3-E69CB822B9B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Action lancée le 21/06/2022</a:t>
            </a:r>
          </a:p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C4632B2-7465-6685-4984-673F76E2D9A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0B30F1-69F7-4831-97A0-DE738927D47F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151330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986B3D-C55D-2D2B-CDFE-A509DFC500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484922B6-EE0C-9117-F067-D031148E5E4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84EAC5EC-9D13-C7B3-8829-B426C16122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Action lancée le 21/06/2022</a:t>
            </a:r>
          </a:p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9B87389-166D-7E45-B8D2-335D3DCAF66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0B30F1-69F7-4831-97A0-DE738927D47F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469021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7F7FF8-A299-763D-6995-5B6703052A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2E089A8E-4F29-8D4F-B7B8-F4ED5B8437B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29CCC658-473B-3E5C-B22A-A44C6438E81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Action lancée le 21/06/2022</a:t>
            </a:r>
          </a:p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DFF8EB7-082A-BC87-2289-7DC29F535D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0B30F1-69F7-4831-97A0-DE738927D47F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070942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62ADDC-DBBD-C0FB-D0ED-E826E2D065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ED8C7063-0415-F370-4AE4-3106E9B07DF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A853E2BB-8D0D-AB2C-2BED-B2F8C9EF1B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Action lancée le 21/06/2022</a:t>
            </a:r>
          </a:p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D74BECE-C59B-FBA1-643B-CAFD4D488C5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0B30F1-69F7-4831-97A0-DE738927D47F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351442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EC8EB0-A68F-2092-ADB9-392458276E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AFCF091C-AB08-1FEF-036B-BC595D759CB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99C2E17E-A6F4-183A-665E-088818D5DA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Action lancée le 21/06/2022</a:t>
            </a:r>
          </a:p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162BDBA-75E6-FF55-6BC5-486A63B73AB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0B30F1-69F7-4831-97A0-DE738927D47F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562904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A3A902-7BCE-B44E-11B4-5574B72D56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14EC2457-B05E-3AC2-EDE4-E0D89840C34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3CCE0F6F-E82B-73D3-DC09-849A2CCE762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Action lancée le 21/06/2022</a:t>
            </a:r>
          </a:p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BD3E7F1-B980-98DC-261B-31E42BBA9B8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0B30F1-69F7-4831-97A0-DE738927D47F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185592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0B7E07-D521-A98F-B12B-DDD8F4F68F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8310BE27-5EFF-44B9-882A-32C1BCDED32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D73E7861-914E-B2B5-7357-4615435FBF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Action lancée le 21/06/2022</a:t>
            </a:r>
          </a:p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BD38FF4-A386-9430-DE5F-5EFE7E1CCED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0B30F1-69F7-4831-97A0-DE738927D47F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501675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9A48A4-4896-5E01-D849-9B689D8339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68DD2B4A-CB47-76C6-E0A0-5DF96747116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C12D62E6-B6EE-BCE5-32F1-DC35AED5A4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Action lancée le 21/06/2022</a:t>
            </a:r>
          </a:p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4B810FF-9900-1355-940E-885D66CE733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0B30F1-69F7-4831-97A0-DE738927D47F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235446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654376-1C23-6616-75C0-756EF1F34E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9BA4D6F8-D4B3-212F-CD34-DA787F6663E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602F5E62-4558-47F8-CD73-65FF9D16F9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Action lancée le 21/06/2022</a:t>
            </a:r>
          </a:p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0020497-ECDA-6274-71D8-100B4F6283E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0B30F1-69F7-4831-97A0-DE738927D47F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360494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B0F565-5300-F144-DE04-BBFE327820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B3BB1F91-052D-A5C2-6919-9772AC15FB2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C19E1030-69F5-95B6-A732-918FE83D2D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Action lancée le 21/06/2022</a:t>
            </a:r>
          </a:p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2F9C8E3-9DA3-E08E-3FB4-598CE597CF8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0B30F1-69F7-4831-97A0-DE738927D47F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005450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9DEB13-DA2B-DC2F-EE36-5A3E8AF578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526D3A8E-DB49-CCE0-6528-EFB0114D112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5BCE56F1-8F7C-A4BB-93A2-CCFA93254E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Action lancée le 21/06/2022</a:t>
            </a:r>
          </a:p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CF39083-1E1F-E007-8D7E-766049593DA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0B30F1-69F7-4831-97A0-DE738927D47F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827161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E476DF-7C78-4EDA-A6CA-EAB76D61DC5A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242447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6B7EF6-E498-099F-BF29-BF25FC9315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678D8A64-D8E1-8338-B1C5-0CBCCF3BA50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C7CA2320-4A51-959B-24F4-C4F3C11070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Action lancée le 21/06/2022</a:t>
            </a:r>
          </a:p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8D16C61-274A-FD29-CA18-D2E2734B41F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0B30F1-69F7-4831-97A0-DE738927D47F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371169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3C7EAE-B994-8163-C59A-17810D814F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92854678-79A4-F583-1496-FA433E12A13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D455ED8C-F344-2F3B-40C8-E4ED6D11FF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Action lancée le 21/06/2022</a:t>
            </a:r>
          </a:p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D112B13-2FB9-7F47-BB85-9BFCA39CD77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0B30F1-69F7-4831-97A0-DE738927D47F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574908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8131ED-8251-B0EC-6F15-F5C4582763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C1306725-18E2-AC8E-752D-15B2410A26B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7A981CA6-DC56-4EEB-C1BA-AAD51033D7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Action lancée le 21/06/2022</a:t>
            </a:r>
          </a:p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89EE106-53DB-348A-6270-7A15A25E63E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0B30F1-69F7-4831-97A0-DE738927D47F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52025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jpe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-4345" y="1498061"/>
            <a:ext cx="12196345" cy="1728192"/>
          </a:xfrm>
          <a:custGeom>
            <a:avLst/>
            <a:gdLst>
              <a:gd name="connsiteX0" fmla="*/ 0 w 9147259"/>
              <a:gd name="connsiteY0" fmla="*/ 0 h 1728192"/>
              <a:gd name="connsiteX1" fmla="*/ 9147259 w 9147259"/>
              <a:gd name="connsiteY1" fmla="*/ 0 h 1728192"/>
              <a:gd name="connsiteX2" fmla="*/ 9147259 w 9147259"/>
              <a:gd name="connsiteY2" fmla="*/ 1728192 h 1728192"/>
              <a:gd name="connsiteX3" fmla="*/ 0 w 9147259"/>
              <a:gd name="connsiteY3" fmla="*/ 1728192 h 1728192"/>
              <a:gd name="connsiteX4" fmla="*/ 0 w 9147259"/>
              <a:gd name="connsiteY4" fmla="*/ 0 h 1728192"/>
              <a:gd name="connsiteX0" fmla="*/ 0 w 9147259"/>
              <a:gd name="connsiteY0" fmla="*/ 0 h 1728192"/>
              <a:gd name="connsiteX1" fmla="*/ 9147259 w 9147259"/>
              <a:gd name="connsiteY1" fmla="*/ 0 h 1728192"/>
              <a:gd name="connsiteX2" fmla="*/ 7850473 w 9147259"/>
              <a:gd name="connsiteY2" fmla="*/ 1719880 h 1728192"/>
              <a:gd name="connsiteX3" fmla="*/ 0 w 9147259"/>
              <a:gd name="connsiteY3" fmla="*/ 1728192 h 1728192"/>
              <a:gd name="connsiteX4" fmla="*/ 0 w 9147259"/>
              <a:gd name="connsiteY4" fmla="*/ 0 h 1728192"/>
              <a:gd name="connsiteX0" fmla="*/ 0 w 9147259"/>
              <a:gd name="connsiteY0" fmla="*/ 0 h 1728192"/>
              <a:gd name="connsiteX1" fmla="*/ 9147259 w 9147259"/>
              <a:gd name="connsiteY1" fmla="*/ 0 h 1728192"/>
              <a:gd name="connsiteX2" fmla="*/ 6944385 w 9147259"/>
              <a:gd name="connsiteY2" fmla="*/ 1711567 h 1728192"/>
              <a:gd name="connsiteX3" fmla="*/ 0 w 9147259"/>
              <a:gd name="connsiteY3" fmla="*/ 1728192 h 1728192"/>
              <a:gd name="connsiteX4" fmla="*/ 0 w 9147259"/>
              <a:gd name="connsiteY4" fmla="*/ 0 h 1728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7259" h="1728192">
                <a:moveTo>
                  <a:pt x="0" y="0"/>
                </a:moveTo>
                <a:lnTo>
                  <a:pt x="9147259" y="0"/>
                </a:lnTo>
                <a:lnTo>
                  <a:pt x="6944385" y="1711567"/>
                </a:lnTo>
                <a:lnTo>
                  <a:pt x="0" y="1728192"/>
                </a:lnTo>
                <a:lnTo>
                  <a:pt x="0" y="0"/>
                </a:lnTo>
                <a:close/>
              </a:path>
            </a:pathLst>
          </a:custGeom>
          <a:solidFill>
            <a:srgbClr val="C90019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138086" y="1677596"/>
            <a:ext cx="9505055" cy="1296144"/>
          </a:xfrm>
        </p:spPr>
        <p:txBody>
          <a:bodyPr>
            <a:normAutofit/>
          </a:bodyPr>
          <a:lstStyle>
            <a:lvl1pPr algn="l">
              <a:defRPr sz="3600" b="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1826625" y="3933056"/>
            <a:ext cx="8534400" cy="1129680"/>
          </a:xfrm>
        </p:spPr>
        <p:txBody>
          <a:bodyPr>
            <a:normAutofit/>
          </a:bodyPr>
          <a:lstStyle>
            <a:lvl1pPr marL="0" indent="0" algn="ctr">
              <a:buNone/>
              <a:defRPr sz="2400" i="1" baseline="0">
                <a:solidFill>
                  <a:srgbClr val="C90019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/>
              <a:t>Sous-titre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C8558049-0194-4926-912F-7F40BC6EED5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38615" y="208318"/>
            <a:ext cx="3910419" cy="1090162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1F8FAAA1-4146-4EDB-983F-103493B89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0766" y="22015"/>
            <a:ext cx="1462769" cy="1462769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E207CACA-9865-44AF-80BC-18D7D89D60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34" b="21121"/>
          <a:stretch/>
        </p:blipFill>
        <p:spPr>
          <a:xfrm>
            <a:off x="10523880" y="13645"/>
            <a:ext cx="1510720" cy="845185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4288749D-DC70-462D-8127-C0576520BDE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0514" y="858830"/>
            <a:ext cx="1510720" cy="355223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91A71F7F-3799-4916-AA22-D6F58F1DFC6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7753" y="6432799"/>
            <a:ext cx="1465899" cy="345421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DA10D925-9FBE-4F64-864D-C96166E5D0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47" t="21651" r="13747" b="21844"/>
          <a:stretch/>
        </p:blipFill>
        <p:spPr>
          <a:xfrm>
            <a:off x="10801364" y="5712719"/>
            <a:ext cx="1158675" cy="566862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64E9101E-6A29-49A4-868B-1CDD397095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64" t="11151" r="8617" b="10235"/>
          <a:stretch/>
        </p:blipFill>
        <p:spPr>
          <a:xfrm>
            <a:off x="138086" y="5712719"/>
            <a:ext cx="1584176" cy="1068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64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79509" y="44625"/>
            <a:ext cx="10465163" cy="461665"/>
          </a:xfrm>
          <a:effectLst>
            <a:reflection blurRad="6350" stA="52000" endA="300" endPos="35000" dir="5400000" sy="-100000" algn="bl" rotWithShape="0"/>
          </a:effectLst>
        </p:spPr>
        <p:txBody>
          <a:bodyPr>
            <a:normAutofit/>
          </a:bodyPr>
          <a:lstStyle>
            <a:lvl1pPr algn="r">
              <a:defRPr sz="2400" b="1" cap="small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39350" y="710778"/>
            <a:ext cx="11713301" cy="5310509"/>
          </a:xfrm>
        </p:spPr>
        <p:txBody>
          <a:bodyPr/>
          <a:lstStyle>
            <a:lvl1pPr marL="342900" indent="-342900">
              <a:buClr>
                <a:srgbClr val="C90019"/>
              </a:buClr>
              <a:buSzPct val="80000"/>
              <a:buFont typeface="Century Gothic" panose="020B0502020202020204" pitchFamily="34" charset="0"/>
              <a:buChar char="►"/>
              <a:defRPr b="0">
                <a:solidFill>
                  <a:srgbClr val="C90019"/>
                </a:solidFill>
              </a:defRPr>
            </a:lvl1pPr>
            <a:lvl2pPr marL="742950" indent="-285750">
              <a:buClr>
                <a:srgbClr val="C90019"/>
              </a:buClr>
              <a:buFont typeface="Wingdings" panose="05000000000000000000" pitchFamily="2" charset="2"/>
              <a:buChar char="§"/>
              <a:defRPr/>
            </a:lvl2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1088555" y="6165305"/>
            <a:ext cx="1103445" cy="692697"/>
          </a:xfrm>
        </p:spPr>
        <p:txBody>
          <a:bodyPr/>
          <a:lstStyle>
            <a:lvl1pPr algn="ctr">
              <a:defRPr sz="2400" b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F8764609-0687-4640-925B-EAE416789F19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3" name="Rectangle 22"/>
          <p:cNvSpPr/>
          <p:nvPr userDrawn="1"/>
        </p:nvSpPr>
        <p:spPr>
          <a:xfrm>
            <a:off x="1679509" y="506290"/>
            <a:ext cx="10512491" cy="58863"/>
          </a:xfrm>
          <a:prstGeom prst="rect">
            <a:avLst/>
          </a:prstGeom>
          <a:gradFill flip="none" rotWithShape="1">
            <a:gsLst>
              <a:gs pos="0">
                <a:srgbClr val="C90019"/>
              </a:gs>
              <a:gs pos="47000">
                <a:srgbClr val="FF7171">
                  <a:lumMod val="84000"/>
                  <a:alpha val="91000"/>
                </a:srgbClr>
              </a:gs>
            </a:gsLst>
            <a:lin ang="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24" name="Rectangle 7"/>
          <p:cNvSpPr/>
          <p:nvPr userDrawn="1"/>
        </p:nvSpPr>
        <p:spPr>
          <a:xfrm>
            <a:off x="-1791" y="6093296"/>
            <a:ext cx="11461689" cy="72008"/>
          </a:xfrm>
          <a:custGeom>
            <a:avLst/>
            <a:gdLst>
              <a:gd name="connsiteX0" fmla="*/ 0 w 9147259"/>
              <a:gd name="connsiteY0" fmla="*/ 0 h 1728192"/>
              <a:gd name="connsiteX1" fmla="*/ 9147259 w 9147259"/>
              <a:gd name="connsiteY1" fmla="*/ 0 h 1728192"/>
              <a:gd name="connsiteX2" fmla="*/ 9147259 w 9147259"/>
              <a:gd name="connsiteY2" fmla="*/ 1728192 h 1728192"/>
              <a:gd name="connsiteX3" fmla="*/ 0 w 9147259"/>
              <a:gd name="connsiteY3" fmla="*/ 1728192 h 1728192"/>
              <a:gd name="connsiteX4" fmla="*/ 0 w 9147259"/>
              <a:gd name="connsiteY4" fmla="*/ 0 h 1728192"/>
              <a:gd name="connsiteX0" fmla="*/ 0 w 9147259"/>
              <a:gd name="connsiteY0" fmla="*/ 0 h 1728192"/>
              <a:gd name="connsiteX1" fmla="*/ 9147259 w 9147259"/>
              <a:gd name="connsiteY1" fmla="*/ 0 h 1728192"/>
              <a:gd name="connsiteX2" fmla="*/ 7850473 w 9147259"/>
              <a:gd name="connsiteY2" fmla="*/ 1719880 h 1728192"/>
              <a:gd name="connsiteX3" fmla="*/ 0 w 9147259"/>
              <a:gd name="connsiteY3" fmla="*/ 1728192 h 1728192"/>
              <a:gd name="connsiteX4" fmla="*/ 0 w 9147259"/>
              <a:gd name="connsiteY4" fmla="*/ 0 h 1728192"/>
              <a:gd name="connsiteX0" fmla="*/ 0 w 9147259"/>
              <a:gd name="connsiteY0" fmla="*/ 0 h 1728192"/>
              <a:gd name="connsiteX1" fmla="*/ 9147259 w 9147259"/>
              <a:gd name="connsiteY1" fmla="*/ 0 h 1728192"/>
              <a:gd name="connsiteX2" fmla="*/ 6944385 w 9147259"/>
              <a:gd name="connsiteY2" fmla="*/ 1711567 h 1728192"/>
              <a:gd name="connsiteX3" fmla="*/ 0 w 9147259"/>
              <a:gd name="connsiteY3" fmla="*/ 1728192 h 1728192"/>
              <a:gd name="connsiteX4" fmla="*/ 0 w 9147259"/>
              <a:gd name="connsiteY4" fmla="*/ 0 h 1728192"/>
              <a:gd name="connsiteX0" fmla="*/ 0 w 9147259"/>
              <a:gd name="connsiteY0" fmla="*/ 0 h 1728192"/>
              <a:gd name="connsiteX1" fmla="*/ 9147259 w 9147259"/>
              <a:gd name="connsiteY1" fmla="*/ 0 h 1728192"/>
              <a:gd name="connsiteX2" fmla="*/ 8274421 w 9147259"/>
              <a:gd name="connsiteY2" fmla="*/ 1711567 h 1728192"/>
              <a:gd name="connsiteX3" fmla="*/ 0 w 9147259"/>
              <a:gd name="connsiteY3" fmla="*/ 1728192 h 1728192"/>
              <a:gd name="connsiteX4" fmla="*/ 0 w 9147259"/>
              <a:gd name="connsiteY4" fmla="*/ 0 h 1728192"/>
              <a:gd name="connsiteX0" fmla="*/ 0 w 9147259"/>
              <a:gd name="connsiteY0" fmla="*/ 0 h 1728192"/>
              <a:gd name="connsiteX1" fmla="*/ 9147259 w 9147259"/>
              <a:gd name="connsiteY1" fmla="*/ 0 h 1728192"/>
              <a:gd name="connsiteX2" fmla="*/ 8590305 w 9147259"/>
              <a:gd name="connsiteY2" fmla="*/ 1711567 h 1728192"/>
              <a:gd name="connsiteX3" fmla="*/ 0 w 9147259"/>
              <a:gd name="connsiteY3" fmla="*/ 1728192 h 1728192"/>
              <a:gd name="connsiteX4" fmla="*/ 0 w 9147259"/>
              <a:gd name="connsiteY4" fmla="*/ 0 h 1728192"/>
              <a:gd name="connsiteX0" fmla="*/ 0 w 9147259"/>
              <a:gd name="connsiteY0" fmla="*/ 0 h 1728192"/>
              <a:gd name="connsiteX1" fmla="*/ 9147259 w 9147259"/>
              <a:gd name="connsiteY1" fmla="*/ 0 h 1728192"/>
              <a:gd name="connsiteX2" fmla="*/ 8872937 w 9147259"/>
              <a:gd name="connsiteY2" fmla="*/ 1711572 h 1728192"/>
              <a:gd name="connsiteX3" fmla="*/ 0 w 9147259"/>
              <a:gd name="connsiteY3" fmla="*/ 1728192 h 1728192"/>
              <a:gd name="connsiteX4" fmla="*/ 0 w 9147259"/>
              <a:gd name="connsiteY4" fmla="*/ 0 h 1728192"/>
              <a:gd name="connsiteX0" fmla="*/ 0 w 9147259"/>
              <a:gd name="connsiteY0" fmla="*/ 0 h 1728192"/>
              <a:gd name="connsiteX1" fmla="*/ 9147259 w 9147259"/>
              <a:gd name="connsiteY1" fmla="*/ 0 h 1728192"/>
              <a:gd name="connsiteX2" fmla="*/ 9024970 w 9147259"/>
              <a:gd name="connsiteY2" fmla="*/ 1711584 h 1728192"/>
              <a:gd name="connsiteX3" fmla="*/ 0 w 9147259"/>
              <a:gd name="connsiteY3" fmla="*/ 1728192 h 1728192"/>
              <a:gd name="connsiteX4" fmla="*/ 0 w 9147259"/>
              <a:gd name="connsiteY4" fmla="*/ 0 h 1728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7259" h="1728192">
                <a:moveTo>
                  <a:pt x="0" y="0"/>
                </a:moveTo>
                <a:lnTo>
                  <a:pt x="9147259" y="0"/>
                </a:lnTo>
                <a:lnTo>
                  <a:pt x="9024970" y="1711584"/>
                </a:lnTo>
                <a:lnTo>
                  <a:pt x="0" y="1728192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C90019"/>
              </a:gs>
              <a:gs pos="47000">
                <a:srgbClr val="FF7171">
                  <a:lumMod val="84000"/>
                  <a:alpha val="91000"/>
                </a:srgbClr>
              </a:gs>
            </a:gsLst>
            <a:lin ang="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73D0E458-AA5E-4CA3-9A6C-4C1C8A82CB6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5216" y="44625"/>
            <a:ext cx="510386" cy="617905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13" name="Espace réservé de la date 3">
            <a:extLst>
              <a:ext uri="{FF2B5EF4-FFF2-40B4-BE49-F238E27FC236}">
                <a16:creationId xmlns:a16="http://schemas.microsoft.com/office/drawing/2014/main" id="{5C675A2F-4DEB-4CE3-9776-401B974E58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99857" y="6448886"/>
            <a:ext cx="5712633" cy="249444"/>
          </a:xfrm>
        </p:spPr>
        <p:txBody>
          <a:bodyPr/>
          <a:lstStyle>
            <a:lvl1pPr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15" name="Espace réservé du pied de page 4">
            <a:extLst>
              <a:ext uri="{FF2B5EF4-FFF2-40B4-BE49-F238E27FC236}">
                <a16:creationId xmlns:a16="http://schemas.microsoft.com/office/drawing/2014/main" id="{67AE00E0-DD79-4EE2-8A55-17F9593EB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799857" y="6244397"/>
            <a:ext cx="6027152" cy="204964"/>
          </a:xfrm>
        </p:spPr>
        <p:txBody>
          <a:bodyPr/>
          <a:lstStyle>
            <a:lvl1pPr algn="l">
              <a:defRPr sz="1200" b="0" i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fr-FR" dirty="0"/>
              <a:t>Intitulé, Lieu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F6FE73FD-16CE-4610-B8F0-7A416B08553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9350" y="6180614"/>
            <a:ext cx="440303" cy="632761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32B4C40-02AF-4A0F-8F8C-F975EBEBD1D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1929" y="6182422"/>
            <a:ext cx="958837" cy="630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496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79509" y="44625"/>
            <a:ext cx="10465163" cy="461665"/>
          </a:xfrm>
          <a:effectLst>
            <a:reflection blurRad="6350" stA="52000" endA="300" endPos="35000" dir="5400000" sy="-100000" algn="bl" rotWithShape="0"/>
          </a:effectLst>
        </p:spPr>
        <p:txBody>
          <a:bodyPr>
            <a:normAutofit/>
          </a:bodyPr>
          <a:lstStyle>
            <a:lvl1pPr algn="r">
              <a:defRPr sz="2400" b="1" cap="small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39350" y="692696"/>
            <a:ext cx="5664629" cy="5331782"/>
          </a:xfrm>
        </p:spPr>
        <p:txBody>
          <a:bodyPr/>
          <a:lstStyle>
            <a:lvl1pPr marL="342900" indent="-342900">
              <a:buClr>
                <a:srgbClr val="C90019"/>
              </a:buClr>
              <a:buSzPct val="80000"/>
              <a:buFont typeface="Century Gothic" panose="020B0502020202020204" pitchFamily="34" charset="0"/>
              <a:buChar char="►"/>
              <a:defRPr b="0">
                <a:solidFill>
                  <a:srgbClr val="C90019"/>
                </a:solidFill>
              </a:defRPr>
            </a:lvl1pPr>
            <a:lvl2pPr marL="742950" indent="-285750">
              <a:buClr>
                <a:srgbClr val="C90019"/>
              </a:buClr>
              <a:buFont typeface="Wingdings" panose="05000000000000000000" pitchFamily="2" charset="2"/>
              <a:buChar char="§"/>
              <a:defRPr/>
            </a:lvl2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1088555" y="6165305"/>
            <a:ext cx="1103445" cy="692697"/>
          </a:xfrm>
        </p:spPr>
        <p:txBody>
          <a:bodyPr/>
          <a:lstStyle>
            <a:lvl1pPr algn="ctr">
              <a:defRPr sz="2400" b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F8764609-0687-4640-925B-EAE416789F19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3" name="Rectangle 22"/>
          <p:cNvSpPr/>
          <p:nvPr userDrawn="1"/>
        </p:nvSpPr>
        <p:spPr>
          <a:xfrm>
            <a:off x="1679509" y="506290"/>
            <a:ext cx="10512491" cy="58863"/>
          </a:xfrm>
          <a:prstGeom prst="rect">
            <a:avLst/>
          </a:prstGeom>
          <a:gradFill flip="none" rotWithShape="1">
            <a:gsLst>
              <a:gs pos="0">
                <a:srgbClr val="C90019"/>
              </a:gs>
              <a:gs pos="47000">
                <a:srgbClr val="FF7171">
                  <a:lumMod val="84000"/>
                  <a:alpha val="91000"/>
                </a:srgbClr>
              </a:gs>
            </a:gsLst>
            <a:lin ang="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24" name="Rectangle 7"/>
          <p:cNvSpPr/>
          <p:nvPr userDrawn="1"/>
        </p:nvSpPr>
        <p:spPr>
          <a:xfrm>
            <a:off x="-1791" y="6093296"/>
            <a:ext cx="11461689" cy="72008"/>
          </a:xfrm>
          <a:custGeom>
            <a:avLst/>
            <a:gdLst>
              <a:gd name="connsiteX0" fmla="*/ 0 w 9147259"/>
              <a:gd name="connsiteY0" fmla="*/ 0 h 1728192"/>
              <a:gd name="connsiteX1" fmla="*/ 9147259 w 9147259"/>
              <a:gd name="connsiteY1" fmla="*/ 0 h 1728192"/>
              <a:gd name="connsiteX2" fmla="*/ 9147259 w 9147259"/>
              <a:gd name="connsiteY2" fmla="*/ 1728192 h 1728192"/>
              <a:gd name="connsiteX3" fmla="*/ 0 w 9147259"/>
              <a:gd name="connsiteY3" fmla="*/ 1728192 h 1728192"/>
              <a:gd name="connsiteX4" fmla="*/ 0 w 9147259"/>
              <a:gd name="connsiteY4" fmla="*/ 0 h 1728192"/>
              <a:gd name="connsiteX0" fmla="*/ 0 w 9147259"/>
              <a:gd name="connsiteY0" fmla="*/ 0 h 1728192"/>
              <a:gd name="connsiteX1" fmla="*/ 9147259 w 9147259"/>
              <a:gd name="connsiteY1" fmla="*/ 0 h 1728192"/>
              <a:gd name="connsiteX2" fmla="*/ 7850473 w 9147259"/>
              <a:gd name="connsiteY2" fmla="*/ 1719880 h 1728192"/>
              <a:gd name="connsiteX3" fmla="*/ 0 w 9147259"/>
              <a:gd name="connsiteY3" fmla="*/ 1728192 h 1728192"/>
              <a:gd name="connsiteX4" fmla="*/ 0 w 9147259"/>
              <a:gd name="connsiteY4" fmla="*/ 0 h 1728192"/>
              <a:gd name="connsiteX0" fmla="*/ 0 w 9147259"/>
              <a:gd name="connsiteY0" fmla="*/ 0 h 1728192"/>
              <a:gd name="connsiteX1" fmla="*/ 9147259 w 9147259"/>
              <a:gd name="connsiteY1" fmla="*/ 0 h 1728192"/>
              <a:gd name="connsiteX2" fmla="*/ 6944385 w 9147259"/>
              <a:gd name="connsiteY2" fmla="*/ 1711567 h 1728192"/>
              <a:gd name="connsiteX3" fmla="*/ 0 w 9147259"/>
              <a:gd name="connsiteY3" fmla="*/ 1728192 h 1728192"/>
              <a:gd name="connsiteX4" fmla="*/ 0 w 9147259"/>
              <a:gd name="connsiteY4" fmla="*/ 0 h 1728192"/>
              <a:gd name="connsiteX0" fmla="*/ 0 w 9147259"/>
              <a:gd name="connsiteY0" fmla="*/ 0 h 1728192"/>
              <a:gd name="connsiteX1" fmla="*/ 9147259 w 9147259"/>
              <a:gd name="connsiteY1" fmla="*/ 0 h 1728192"/>
              <a:gd name="connsiteX2" fmla="*/ 8274421 w 9147259"/>
              <a:gd name="connsiteY2" fmla="*/ 1711567 h 1728192"/>
              <a:gd name="connsiteX3" fmla="*/ 0 w 9147259"/>
              <a:gd name="connsiteY3" fmla="*/ 1728192 h 1728192"/>
              <a:gd name="connsiteX4" fmla="*/ 0 w 9147259"/>
              <a:gd name="connsiteY4" fmla="*/ 0 h 1728192"/>
              <a:gd name="connsiteX0" fmla="*/ 0 w 9147259"/>
              <a:gd name="connsiteY0" fmla="*/ 0 h 1728192"/>
              <a:gd name="connsiteX1" fmla="*/ 9147259 w 9147259"/>
              <a:gd name="connsiteY1" fmla="*/ 0 h 1728192"/>
              <a:gd name="connsiteX2" fmla="*/ 8590305 w 9147259"/>
              <a:gd name="connsiteY2" fmla="*/ 1711567 h 1728192"/>
              <a:gd name="connsiteX3" fmla="*/ 0 w 9147259"/>
              <a:gd name="connsiteY3" fmla="*/ 1728192 h 1728192"/>
              <a:gd name="connsiteX4" fmla="*/ 0 w 9147259"/>
              <a:gd name="connsiteY4" fmla="*/ 0 h 1728192"/>
              <a:gd name="connsiteX0" fmla="*/ 0 w 9147259"/>
              <a:gd name="connsiteY0" fmla="*/ 0 h 1728192"/>
              <a:gd name="connsiteX1" fmla="*/ 9147259 w 9147259"/>
              <a:gd name="connsiteY1" fmla="*/ 0 h 1728192"/>
              <a:gd name="connsiteX2" fmla="*/ 8872937 w 9147259"/>
              <a:gd name="connsiteY2" fmla="*/ 1711572 h 1728192"/>
              <a:gd name="connsiteX3" fmla="*/ 0 w 9147259"/>
              <a:gd name="connsiteY3" fmla="*/ 1728192 h 1728192"/>
              <a:gd name="connsiteX4" fmla="*/ 0 w 9147259"/>
              <a:gd name="connsiteY4" fmla="*/ 0 h 1728192"/>
              <a:gd name="connsiteX0" fmla="*/ 0 w 9147259"/>
              <a:gd name="connsiteY0" fmla="*/ 0 h 1728192"/>
              <a:gd name="connsiteX1" fmla="*/ 9147259 w 9147259"/>
              <a:gd name="connsiteY1" fmla="*/ 0 h 1728192"/>
              <a:gd name="connsiteX2" fmla="*/ 9024970 w 9147259"/>
              <a:gd name="connsiteY2" fmla="*/ 1711584 h 1728192"/>
              <a:gd name="connsiteX3" fmla="*/ 0 w 9147259"/>
              <a:gd name="connsiteY3" fmla="*/ 1728192 h 1728192"/>
              <a:gd name="connsiteX4" fmla="*/ 0 w 9147259"/>
              <a:gd name="connsiteY4" fmla="*/ 0 h 1728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7259" h="1728192">
                <a:moveTo>
                  <a:pt x="0" y="0"/>
                </a:moveTo>
                <a:lnTo>
                  <a:pt x="9147259" y="0"/>
                </a:lnTo>
                <a:lnTo>
                  <a:pt x="9024970" y="1711584"/>
                </a:lnTo>
                <a:lnTo>
                  <a:pt x="0" y="1728192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C90019"/>
              </a:gs>
              <a:gs pos="47000">
                <a:srgbClr val="FF7171">
                  <a:lumMod val="84000"/>
                  <a:alpha val="91000"/>
                </a:srgbClr>
              </a:gs>
            </a:gsLst>
            <a:lin ang="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15" name="Espace réservé du contenu 2"/>
          <p:cNvSpPr>
            <a:spLocks noGrp="1"/>
          </p:cNvSpPr>
          <p:nvPr>
            <p:ph idx="13"/>
          </p:nvPr>
        </p:nvSpPr>
        <p:spPr>
          <a:xfrm>
            <a:off x="6288022" y="689504"/>
            <a:ext cx="5664629" cy="5331783"/>
          </a:xfrm>
        </p:spPr>
        <p:txBody>
          <a:bodyPr/>
          <a:lstStyle>
            <a:lvl1pPr marL="342900" indent="-342900">
              <a:buClr>
                <a:srgbClr val="C90019"/>
              </a:buClr>
              <a:buSzPct val="80000"/>
              <a:buFont typeface="Century Gothic" panose="020B0502020202020204" pitchFamily="34" charset="0"/>
              <a:buChar char="►"/>
              <a:defRPr lang="fr-FR" sz="2400" b="0" kern="1200" dirty="0" smtClean="0">
                <a:solidFill>
                  <a:srgbClr val="C90019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742950" indent="-285750">
              <a:buClr>
                <a:srgbClr val="C90019"/>
              </a:buClr>
              <a:buFont typeface="Wingdings" panose="05000000000000000000" pitchFamily="2" charset="2"/>
              <a:buChar char="§"/>
              <a:defRPr/>
            </a:lvl2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27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799857" y="6448886"/>
            <a:ext cx="5712633" cy="249444"/>
          </a:xfrm>
        </p:spPr>
        <p:txBody>
          <a:bodyPr/>
          <a:lstStyle>
            <a:lvl1pPr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28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4799857" y="6244397"/>
            <a:ext cx="6027152" cy="204964"/>
          </a:xfrm>
        </p:spPr>
        <p:txBody>
          <a:bodyPr/>
          <a:lstStyle>
            <a:lvl1pPr algn="l">
              <a:defRPr sz="1200" b="0" i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fr-FR" dirty="0"/>
              <a:t>Intitulé, Lieu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C3E20455-AC92-46A7-84E5-0BDB3798872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0332" y="44625"/>
            <a:ext cx="568973" cy="617905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7F1D5464-E5FB-4D11-B269-37766B048B4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9350" y="6174092"/>
            <a:ext cx="440303" cy="660455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A3BA5A3C-8088-41FB-8C1C-310E2F206C2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433" y="6174092"/>
            <a:ext cx="1038569" cy="639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89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F8764609-0687-4640-925B-EAE416789F19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13492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6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6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13" Type="http://schemas.openxmlformats.org/officeDocument/2006/relationships/image" Target="../media/image48.jpeg"/><Relationship Id="rId18" Type="http://schemas.openxmlformats.org/officeDocument/2006/relationships/image" Target="../media/image53.jpeg"/><Relationship Id="rId3" Type="http://schemas.openxmlformats.org/officeDocument/2006/relationships/image" Target="../media/image38.jpeg"/><Relationship Id="rId21" Type="http://schemas.openxmlformats.org/officeDocument/2006/relationships/image" Target="../media/image56.jpeg"/><Relationship Id="rId7" Type="http://schemas.openxmlformats.org/officeDocument/2006/relationships/image" Target="../media/image42.jpeg"/><Relationship Id="rId12" Type="http://schemas.openxmlformats.org/officeDocument/2006/relationships/image" Target="../media/image47.jpeg"/><Relationship Id="rId17" Type="http://schemas.openxmlformats.org/officeDocument/2006/relationships/image" Target="../media/image52.jpe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51.jpeg"/><Relationship Id="rId20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11" Type="http://schemas.openxmlformats.org/officeDocument/2006/relationships/image" Target="../media/image46.jpeg"/><Relationship Id="rId5" Type="http://schemas.openxmlformats.org/officeDocument/2006/relationships/image" Target="../media/image40.jpeg"/><Relationship Id="rId15" Type="http://schemas.openxmlformats.org/officeDocument/2006/relationships/image" Target="../media/image50.jpeg"/><Relationship Id="rId23" Type="http://schemas.openxmlformats.org/officeDocument/2006/relationships/image" Target="../media/image58.jpeg"/><Relationship Id="rId10" Type="http://schemas.openxmlformats.org/officeDocument/2006/relationships/image" Target="../media/image45.jpeg"/><Relationship Id="rId19" Type="http://schemas.openxmlformats.org/officeDocument/2006/relationships/image" Target="../media/image54.jpeg"/><Relationship Id="rId4" Type="http://schemas.openxmlformats.org/officeDocument/2006/relationships/image" Target="../media/image39.jpeg"/><Relationship Id="rId9" Type="http://schemas.openxmlformats.org/officeDocument/2006/relationships/image" Target="../media/image44.jpeg"/><Relationship Id="rId14" Type="http://schemas.openxmlformats.org/officeDocument/2006/relationships/image" Target="../media/image49.jpeg"/><Relationship Id="rId22" Type="http://schemas.openxmlformats.org/officeDocument/2006/relationships/image" Target="../media/image5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emf"/><Relationship Id="rId4" Type="http://schemas.openxmlformats.org/officeDocument/2006/relationships/image" Target="../media/image6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10" Type="http://schemas.openxmlformats.org/officeDocument/2006/relationships/image" Target="../media/image21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>
                <a:effectLst/>
                <a:latin typeface="Futura LT" panose="02000503000000000000" pitchFamily="2" charset="0"/>
              </a:rPr>
              <a:t>AXE Ouvrages de Protection</a:t>
            </a:r>
            <a:br>
              <a:rPr lang="fr-FR" dirty="0">
                <a:effectLst/>
                <a:latin typeface="Futura LT" panose="02000503000000000000" pitchFamily="2" charset="0"/>
              </a:rPr>
            </a:br>
            <a:r>
              <a:rPr lang="fr-FR" dirty="0">
                <a:effectLst/>
                <a:latin typeface="Futura LT" panose="02000503000000000000" pitchFamily="2" charset="0"/>
              </a:rPr>
              <a:t>WP Ancrages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fr-FR" dirty="0">
                <a:effectLst/>
                <a:latin typeface="Futura LT" panose="02000503000000000000" pitchFamily="2" charset="0"/>
              </a:rPr>
              <a:t>Comportement et contrôle des ancrages d’ouvrages de protection</a:t>
            </a:r>
            <a:endParaRPr lang="fr-FR" sz="3200" dirty="0">
              <a:solidFill>
                <a:schemeClr val="tx1"/>
              </a:solidFill>
            </a:endParaRP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7AF677E-FAF0-D4EE-A579-E1C8C591B88E}"/>
              </a:ext>
            </a:extLst>
          </p:cNvPr>
          <p:cNvSpPr txBox="1">
            <a:spLocks/>
          </p:cNvSpPr>
          <p:nvPr/>
        </p:nvSpPr>
        <p:spPr>
          <a:xfrm>
            <a:off x="4799857" y="6448886"/>
            <a:ext cx="5712633" cy="249444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Rencontre MOA du 26 mars 2026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45753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ABB593-76C8-8975-9AD3-9D8F56850B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1A14D6F-1D6D-5319-C3AD-56691926F5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64609-0687-4640-925B-EAE416789F19}" type="slidenum">
              <a:rPr lang="fr-FR" smtClean="0"/>
              <a:pPr/>
              <a:t>10</a:t>
            </a:fld>
            <a:endParaRPr lang="fr-FR" dirty="0"/>
          </a:p>
        </p:txBody>
      </p:sp>
      <p:sp>
        <p:nvSpPr>
          <p:cNvPr id="8" name="Espace réservé du contenu 7">
            <a:extLst>
              <a:ext uri="{FF2B5EF4-FFF2-40B4-BE49-F238E27FC236}">
                <a16:creationId xmlns:a16="http://schemas.microsoft.com/office/drawing/2014/main" id="{54D8879D-938D-0BDB-96A9-492476EB06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130" y="673462"/>
            <a:ext cx="10183365" cy="3907666"/>
          </a:xfrm>
        </p:spPr>
        <p:txBody>
          <a:bodyPr/>
          <a:lstStyle/>
          <a:p>
            <a:r>
              <a:rPr lang="fr-FR" dirty="0"/>
              <a:t>Données brutes:</a:t>
            </a:r>
          </a:p>
          <a:p>
            <a:pPr lvl="1"/>
            <a:r>
              <a:rPr lang="fr-FR" dirty="0"/>
              <a:t>Efforts de rupture en traction</a:t>
            </a:r>
          </a:p>
          <a:p>
            <a:pPr lvl="1"/>
            <a:r>
              <a:rPr lang="fr-FR" dirty="0"/>
              <a:t>Efforts de rupture en flexion/cisaillement</a:t>
            </a:r>
          </a:p>
          <a:p>
            <a:pPr lvl="1"/>
            <a:r>
              <a:rPr lang="fr-FR" dirty="0"/>
              <a:t>Déplacements à divers niveaux de sollicitation (3 tonnes, 10% rupture théorique)</a:t>
            </a:r>
          </a:p>
          <a:p>
            <a:r>
              <a:rPr lang="fr-FR" dirty="0"/>
              <a:t>Données déduites:</a:t>
            </a:r>
          </a:p>
          <a:p>
            <a:pPr lvl="1"/>
            <a:r>
              <a:rPr lang="fr-FR" dirty="0"/>
              <a:t>Contraintes de rupture</a:t>
            </a:r>
          </a:p>
          <a:p>
            <a:pPr lvl="1"/>
            <a:r>
              <a:rPr lang="fr-FR" dirty="0"/>
              <a:t>Des ratios Rupture cisaillement / Rupture traction</a:t>
            </a:r>
          </a:p>
          <a:p>
            <a:pPr lvl="1"/>
            <a:r>
              <a:rPr lang="fr-FR" dirty="0"/>
              <a:t>Etc…</a:t>
            </a:r>
          </a:p>
          <a:p>
            <a:endParaRPr lang="fr-FR" dirty="0"/>
          </a:p>
        </p:txBody>
      </p:sp>
      <p:sp>
        <p:nvSpPr>
          <p:cNvPr id="10" name="Titre 9">
            <a:extLst>
              <a:ext uri="{FF2B5EF4-FFF2-40B4-BE49-F238E27FC236}">
                <a16:creationId xmlns:a16="http://schemas.microsoft.com/office/drawing/2014/main" id="{4989BA5A-B3D1-336D-97D4-4E7FD8D332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Résultats obtenus: une base de données</a:t>
            </a:r>
          </a:p>
        </p:txBody>
      </p:sp>
      <p:sp>
        <p:nvSpPr>
          <p:cNvPr id="3" name="Espace réservé de la date 4">
            <a:extLst>
              <a:ext uri="{FF2B5EF4-FFF2-40B4-BE49-F238E27FC236}">
                <a16:creationId xmlns:a16="http://schemas.microsoft.com/office/drawing/2014/main" id="{48D6BBB6-2FAA-8155-C5A7-23F5F9DBB5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99857" y="6448886"/>
            <a:ext cx="5712633" cy="249444"/>
          </a:xfrm>
        </p:spPr>
        <p:txBody>
          <a:bodyPr/>
          <a:lstStyle/>
          <a:p>
            <a:r>
              <a:rPr lang="fr-FR" dirty="0"/>
              <a:t>Rencontre MOA du 26 mars 2026</a:t>
            </a:r>
          </a:p>
        </p:txBody>
      </p:sp>
    </p:spTree>
    <p:extLst>
      <p:ext uri="{BB962C8B-B14F-4D97-AF65-F5344CB8AC3E}">
        <p14:creationId xmlns:p14="http://schemas.microsoft.com/office/powerpoint/2010/main" val="11010859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21CB8FB-5FD1-D562-E3B9-EBFE8CA876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Essais de cisaillement en terrain meuble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4CB5BC2-47E7-54E7-1E8F-C17AE06490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64609-0687-4640-925B-EAE416789F19}" type="slidenum">
              <a:rPr lang="fr-FR" smtClean="0"/>
              <a:pPr/>
              <a:t>11</a:t>
            </a:fld>
            <a:endParaRPr lang="fr-FR" dirty="0"/>
          </a:p>
        </p:txBody>
      </p:sp>
      <p:sp>
        <p:nvSpPr>
          <p:cNvPr id="9" name="Rectangle 1">
            <a:extLst>
              <a:ext uri="{FF2B5EF4-FFF2-40B4-BE49-F238E27FC236}">
                <a16:creationId xmlns:a16="http://schemas.microsoft.com/office/drawing/2014/main" id="{89359C8C-CD00-1AAC-5DD6-93C191A219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332" y="1062462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2EE92CEF-8741-DB96-9A51-03873E0132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514" y="1414146"/>
            <a:ext cx="7429500" cy="4029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E0D4EA4B-D641-48F6-ACC2-441967503F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0376" y="710779"/>
            <a:ext cx="24384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Espace réservé du contenu 2">
            <a:extLst>
              <a:ext uri="{FF2B5EF4-FFF2-40B4-BE49-F238E27FC236}">
                <a16:creationId xmlns:a16="http://schemas.microsoft.com/office/drawing/2014/main" id="{7C867A67-7C11-8913-C0FD-B320924BFE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9350" y="548680"/>
            <a:ext cx="11713301" cy="5310509"/>
          </a:xfrm>
        </p:spPr>
        <p:txBody>
          <a:bodyPr/>
          <a:lstStyle/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sz="2000" b="1" dirty="0">
                <a:solidFill>
                  <a:srgbClr val="C00000"/>
                </a:solidFill>
              </a:rPr>
              <a:t>Données brutes</a:t>
            </a:r>
          </a:p>
          <a:p>
            <a:pPr marL="0" indent="0">
              <a:buNone/>
            </a:pPr>
            <a:r>
              <a:rPr lang="fr-FR" sz="1600" dirty="0">
                <a:solidFill>
                  <a:schemeClr val="tx1"/>
                </a:solidFill>
              </a:rPr>
              <a:t> </a:t>
            </a:r>
          </a:p>
          <a:p>
            <a:pPr marL="0" indent="0">
              <a:buNone/>
            </a:pPr>
            <a:r>
              <a:rPr lang="fr-FR" sz="2000" dirty="0">
                <a:solidFill>
                  <a:schemeClr val="tx1"/>
                </a:solidFill>
              </a:rPr>
              <a:t> </a:t>
            </a:r>
            <a:r>
              <a:rPr lang="fr-FR" sz="2000" dirty="0"/>
              <a:t> </a:t>
            </a:r>
          </a:p>
        </p:txBody>
      </p:sp>
      <p:sp>
        <p:nvSpPr>
          <p:cNvPr id="14" name="Espace réservé du contenu 2">
            <a:extLst>
              <a:ext uri="{FF2B5EF4-FFF2-40B4-BE49-F238E27FC236}">
                <a16:creationId xmlns:a16="http://schemas.microsoft.com/office/drawing/2014/main" id="{C658EE44-55ED-5888-C6CF-4BE258C014DC}"/>
              </a:ext>
            </a:extLst>
          </p:cNvPr>
          <p:cNvSpPr txBox="1">
            <a:spLocks/>
          </p:cNvSpPr>
          <p:nvPr/>
        </p:nvSpPr>
        <p:spPr>
          <a:xfrm>
            <a:off x="9264352" y="4650626"/>
            <a:ext cx="4118955" cy="6480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C90019"/>
              </a:buClr>
              <a:buSzPct val="80000"/>
              <a:buFont typeface="Century Gothic" panose="020B0502020202020204" pitchFamily="34" charset="0"/>
              <a:buChar char="►"/>
              <a:defRPr sz="2400" b="0" kern="1200">
                <a:solidFill>
                  <a:srgbClr val="C90019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C90019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Century Gothic" panose="020B0502020202020204" pitchFamily="34" charset="0"/>
              <a:buNone/>
            </a:pPr>
            <a:r>
              <a:rPr lang="fr-FR" sz="1400" dirty="0">
                <a:solidFill>
                  <a:schemeClr val="tx1"/>
                </a:solidFill>
              </a:rPr>
              <a:t>Courbe </a:t>
            </a:r>
          </a:p>
          <a:p>
            <a:pPr marL="0" indent="0">
              <a:buFont typeface="Century Gothic" panose="020B0502020202020204" pitchFamily="34" charset="0"/>
              <a:buNone/>
            </a:pPr>
            <a:r>
              <a:rPr lang="fr-FR" sz="1400" dirty="0">
                <a:solidFill>
                  <a:schemeClr val="tx1"/>
                </a:solidFill>
              </a:rPr>
              <a:t>Force - Temps</a:t>
            </a:r>
          </a:p>
        </p:txBody>
      </p:sp>
      <p:sp>
        <p:nvSpPr>
          <p:cNvPr id="3" name="Espace réservé de la date 4">
            <a:extLst>
              <a:ext uri="{FF2B5EF4-FFF2-40B4-BE49-F238E27FC236}">
                <a16:creationId xmlns:a16="http://schemas.microsoft.com/office/drawing/2014/main" id="{802E84C6-752D-AD5C-7875-642525B8F3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99857" y="6448886"/>
            <a:ext cx="5712633" cy="249444"/>
          </a:xfrm>
        </p:spPr>
        <p:txBody>
          <a:bodyPr/>
          <a:lstStyle/>
          <a:p>
            <a:r>
              <a:rPr lang="fr-FR" dirty="0"/>
              <a:t>Rencontre MOA du 26 mars 2026</a:t>
            </a:r>
          </a:p>
        </p:txBody>
      </p:sp>
    </p:spTree>
    <p:extLst>
      <p:ext uri="{BB962C8B-B14F-4D97-AF65-F5344CB8AC3E}">
        <p14:creationId xmlns:p14="http://schemas.microsoft.com/office/powerpoint/2010/main" val="2030668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21CB8FB-5FD1-D562-E3B9-EBFE8CA876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Essais de cisaillement en terrain meuble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4CB5BC2-47E7-54E7-1E8F-C17AE06490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64609-0687-4640-925B-EAE416789F19}" type="slidenum">
              <a:rPr lang="fr-FR" smtClean="0"/>
              <a:pPr/>
              <a:t>12</a:t>
            </a:fld>
            <a:endParaRPr lang="fr-FR" dirty="0"/>
          </a:p>
        </p:txBody>
      </p:sp>
      <p:sp>
        <p:nvSpPr>
          <p:cNvPr id="9" name="Rectangle 1">
            <a:extLst>
              <a:ext uri="{FF2B5EF4-FFF2-40B4-BE49-F238E27FC236}">
                <a16:creationId xmlns:a16="http://schemas.microsoft.com/office/drawing/2014/main" id="{89359C8C-CD00-1AAC-5DD6-93C191A219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332" y="1062462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148" name="Picture 4">
            <a:extLst>
              <a:ext uri="{FF2B5EF4-FFF2-40B4-BE49-F238E27FC236}">
                <a16:creationId xmlns:a16="http://schemas.microsoft.com/office/drawing/2014/main" id="{E0D4EA4B-D641-48F6-ACC2-441967503F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8422" y="673129"/>
            <a:ext cx="24384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Espace réservé du contenu 2">
            <a:extLst>
              <a:ext uri="{FF2B5EF4-FFF2-40B4-BE49-F238E27FC236}">
                <a16:creationId xmlns:a16="http://schemas.microsoft.com/office/drawing/2014/main" id="{7C867A67-7C11-8913-C0FD-B320924BFE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9350" y="548680"/>
            <a:ext cx="11713301" cy="5310509"/>
          </a:xfrm>
        </p:spPr>
        <p:txBody>
          <a:bodyPr/>
          <a:lstStyle/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sz="2000" b="1" dirty="0">
                <a:solidFill>
                  <a:srgbClr val="C00000"/>
                </a:solidFill>
              </a:rPr>
              <a:t>Données retraitées</a:t>
            </a:r>
          </a:p>
          <a:p>
            <a:pPr marL="0" indent="0">
              <a:buNone/>
            </a:pPr>
            <a:r>
              <a:rPr lang="fr-FR" sz="1600" dirty="0">
                <a:solidFill>
                  <a:schemeClr val="tx1"/>
                </a:solidFill>
              </a:rPr>
              <a:t> </a:t>
            </a:r>
          </a:p>
          <a:p>
            <a:pPr marL="0" indent="0">
              <a:buNone/>
            </a:pPr>
            <a:r>
              <a:rPr lang="fr-FR" sz="2000" dirty="0">
                <a:solidFill>
                  <a:schemeClr val="tx1"/>
                </a:solidFill>
              </a:rPr>
              <a:t> </a:t>
            </a:r>
            <a:r>
              <a:rPr lang="fr-FR" sz="2000" dirty="0"/>
              <a:t> </a:t>
            </a:r>
          </a:p>
        </p:txBody>
      </p:sp>
      <p:sp>
        <p:nvSpPr>
          <p:cNvPr id="14" name="Espace réservé du contenu 2">
            <a:extLst>
              <a:ext uri="{FF2B5EF4-FFF2-40B4-BE49-F238E27FC236}">
                <a16:creationId xmlns:a16="http://schemas.microsoft.com/office/drawing/2014/main" id="{C658EE44-55ED-5888-C6CF-4BE258C014DC}"/>
              </a:ext>
            </a:extLst>
          </p:cNvPr>
          <p:cNvSpPr txBox="1">
            <a:spLocks/>
          </p:cNvSpPr>
          <p:nvPr/>
        </p:nvSpPr>
        <p:spPr>
          <a:xfrm>
            <a:off x="8453012" y="4868995"/>
            <a:ext cx="4118955" cy="6480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C90019"/>
              </a:buClr>
              <a:buSzPct val="80000"/>
              <a:buFont typeface="Century Gothic" panose="020B0502020202020204" pitchFamily="34" charset="0"/>
              <a:buChar char="►"/>
              <a:defRPr sz="2400" b="0" kern="1200">
                <a:solidFill>
                  <a:srgbClr val="C90019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C90019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Century Gothic" panose="020B0502020202020204" pitchFamily="34" charset="0"/>
              <a:buNone/>
            </a:pPr>
            <a:r>
              <a:rPr lang="fr-FR" sz="1400" dirty="0">
                <a:solidFill>
                  <a:schemeClr val="tx1"/>
                </a:solidFill>
              </a:rPr>
              <a:t>Courbe </a:t>
            </a:r>
          </a:p>
          <a:p>
            <a:pPr marL="0" indent="0">
              <a:buFont typeface="Century Gothic" panose="020B0502020202020204" pitchFamily="34" charset="0"/>
              <a:buNone/>
            </a:pPr>
            <a:r>
              <a:rPr lang="fr-FR" sz="1400" dirty="0">
                <a:solidFill>
                  <a:schemeClr val="tx1"/>
                </a:solidFill>
              </a:rPr>
              <a:t>Force - Déplacement</a:t>
            </a: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9DEAD922-2EC8-486B-8259-927E17A762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237" y="1412776"/>
            <a:ext cx="7239000" cy="3838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DF3223BA-0255-53CC-6DA7-523F64524D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8422" y="2654987"/>
            <a:ext cx="24384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space réservé de la date 4">
            <a:extLst>
              <a:ext uri="{FF2B5EF4-FFF2-40B4-BE49-F238E27FC236}">
                <a16:creationId xmlns:a16="http://schemas.microsoft.com/office/drawing/2014/main" id="{A7F12F1D-2FC0-6B59-45AA-120E538452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99857" y="6448886"/>
            <a:ext cx="5712633" cy="249444"/>
          </a:xfrm>
        </p:spPr>
        <p:txBody>
          <a:bodyPr/>
          <a:lstStyle/>
          <a:p>
            <a:r>
              <a:rPr lang="fr-FR" dirty="0"/>
              <a:t>Rencontre MOA du 26 mars 2026</a:t>
            </a:r>
          </a:p>
        </p:txBody>
      </p:sp>
    </p:spTree>
    <p:extLst>
      <p:ext uri="{BB962C8B-B14F-4D97-AF65-F5344CB8AC3E}">
        <p14:creationId xmlns:p14="http://schemas.microsoft.com/office/powerpoint/2010/main" val="1437798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21CB8FB-5FD1-D562-E3B9-EBFE8CA876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Essais de cisaillement en terrain meuble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4CB5BC2-47E7-54E7-1E8F-C17AE06490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64609-0687-4640-925B-EAE416789F19}" type="slidenum">
              <a:rPr lang="fr-FR" smtClean="0"/>
              <a:pPr/>
              <a:t>13</a:t>
            </a:fld>
            <a:endParaRPr lang="fr-FR" dirty="0"/>
          </a:p>
        </p:txBody>
      </p:sp>
      <p:sp>
        <p:nvSpPr>
          <p:cNvPr id="9" name="Rectangle 1">
            <a:extLst>
              <a:ext uri="{FF2B5EF4-FFF2-40B4-BE49-F238E27FC236}">
                <a16:creationId xmlns:a16="http://schemas.microsoft.com/office/drawing/2014/main" id="{89359C8C-CD00-1AAC-5DD6-93C191A219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332" y="1062462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Espace réservé du contenu 2">
            <a:extLst>
              <a:ext uri="{FF2B5EF4-FFF2-40B4-BE49-F238E27FC236}">
                <a16:creationId xmlns:a16="http://schemas.microsoft.com/office/drawing/2014/main" id="{7C867A67-7C11-8913-C0FD-B320924BFE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9350" y="548680"/>
            <a:ext cx="11713301" cy="5310509"/>
          </a:xfrm>
        </p:spPr>
        <p:txBody>
          <a:bodyPr/>
          <a:lstStyle/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sz="20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fr-FR" sz="1600" dirty="0">
                <a:solidFill>
                  <a:schemeClr val="tx1"/>
                </a:solidFill>
              </a:rPr>
              <a:t> </a:t>
            </a:r>
          </a:p>
          <a:p>
            <a:pPr marL="0" indent="0">
              <a:buNone/>
            </a:pPr>
            <a:r>
              <a:rPr lang="fr-FR" sz="2000" dirty="0">
                <a:solidFill>
                  <a:schemeClr val="tx1"/>
                </a:solidFill>
              </a:rPr>
              <a:t> </a:t>
            </a:r>
            <a:r>
              <a:rPr lang="fr-FR" sz="2000" dirty="0"/>
              <a:t> </a:t>
            </a:r>
          </a:p>
        </p:txBody>
      </p:sp>
      <p:pic>
        <p:nvPicPr>
          <p:cNvPr id="8216" name="Picture 24">
            <a:extLst>
              <a:ext uri="{FF2B5EF4-FFF2-40B4-BE49-F238E27FC236}">
                <a16:creationId xmlns:a16="http://schemas.microsoft.com/office/drawing/2014/main" id="{C89BE2D0-A94E-2AAB-51E7-3D956E11C2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988" y="1491305"/>
            <a:ext cx="1056243" cy="1412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7" name="Picture 25">
            <a:extLst>
              <a:ext uri="{FF2B5EF4-FFF2-40B4-BE49-F238E27FC236}">
                <a16:creationId xmlns:a16="http://schemas.microsoft.com/office/drawing/2014/main" id="{40EC11C0-6428-F763-5FA4-90EF4ECC1B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9242" y="1491305"/>
            <a:ext cx="1056243" cy="1412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8" name="Picture 26">
            <a:extLst>
              <a:ext uri="{FF2B5EF4-FFF2-40B4-BE49-F238E27FC236}">
                <a16:creationId xmlns:a16="http://schemas.microsoft.com/office/drawing/2014/main" id="{69594589-FA01-29C7-7A97-C8FC68F029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1496" y="1491305"/>
            <a:ext cx="1056243" cy="1412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9" name="Picture 27">
            <a:extLst>
              <a:ext uri="{FF2B5EF4-FFF2-40B4-BE49-F238E27FC236}">
                <a16:creationId xmlns:a16="http://schemas.microsoft.com/office/drawing/2014/main" id="{8EDC1480-FB13-8D42-E3AC-688F13EE3A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1735" y="1491305"/>
            <a:ext cx="1056243" cy="1412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20" name="Picture 28">
            <a:extLst>
              <a:ext uri="{FF2B5EF4-FFF2-40B4-BE49-F238E27FC236}">
                <a16:creationId xmlns:a16="http://schemas.microsoft.com/office/drawing/2014/main" id="{000FBE65-8E26-28EB-766E-1D9754C043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5204" y="1490803"/>
            <a:ext cx="1056243" cy="1412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21" name="Picture 29">
            <a:extLst>
              <a:ext uri="{FF2B5EF4-FFF2-40B4-BE49-F238E27FC236}">
                <a16:creationId xmlns:a16="http://schemas.microsoft.com/office/drawing/2014/main" id="{E69053F9-ADC9-B88A-28F7-1F39622591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5443" y="1489202"/>
            <a:ext cx="1056243" cy="1412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22" name="Picture 30">
            <a:extLst>
              <a:ext uri="{FF2B5EF4-FFF2-40B4-BE49-F238E27FC236}">
                <a16:creationId xmlns:a16="http://schemas.microsoft.com/office/drawing/2014/main" id="{C60964E2-D2AC-FA54-DBD8-03B880F9FC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4333" y="1489202"/>
            <a:ext cx="1062971" cy="1419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23" name="Picture 31">
            <a:extLst>
              <a:ext uri="{FF2B5EF4-FFF2-40B4-BE49-F238E27FC236}">
                <a16:creationId xmlns:a16="http://schemas.microsoft.com/office/drawing/2014/main" id="{7A9A4615-98A6-EF33-AE0D-390C98701D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4572" y="1489202"/>
            <a:ext cx="1062971" cy="1419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24" name="Picture 32">
            <a:extLst>
              <a:ext uri="{FF2B5EF4-FFF2-40B4-BE49-F238E27FC236}">
                <a16:creationId xmlns:a16="http://schemas.microsoft.com/office/drawing/2014/main" id="{6D08A854-0B84-29DF-9570-FE470FEFE4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3264" y="1489203"/>
            <a:ext cx="1056243" cy="1419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25" name="Picture 33">
            <a:extLst>
              <a:ext uri="{FF2B5EF4-FFF2-40B4-BE49-F238E27FC236}">
                <a16:creationId xmlns:a16="http://schemas.microsoft.com/office/drawing/2014/main" id="{B316A4F1-A5C6-71D0-D1E9-A0C16B0AD9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040" y="2962114"/>
            <a:ext cx="1056243" cy="1419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26" name="Picture 34">
            <a:extLst>
              <a:ext uri="{FF2B5EF4-FFF2-40B4-BE49-F238E27FC236}">
                <a16:creationId xmlns:a16="http://schemas.microsoft.com/office/drawing/2014/main" id="{C083F3CC-CA52-FAD4-661A-00108886D8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642" y="2962114"/>
            <a:ext cx="1062971" cy="1419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27" name="Picture 35">
            <a:extLst>
              <a:ext uri="{FF2B5EF4-FFF2-40B4-BE49-F238E27FC236}">
                <a16:creationId xmlns:a16="http://schemas.microsoft.com/office/drawing/2014/main" id="{A42A4B65-F7B2-D239-CC9D-44AE05E694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1496" y="2967592"/>
            <a:ext cx="1056243" cy="1419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28" name="Picture 36">
            <a:extLst>
              <a:ext uri="{FF2B5EF4-FFF2-40B4-BE49-F238E27FC236}">
                <a16:creationId xmlns:a16="http://schemas.microsoft.com/office/drawing/2014/main" id="{A05E4028-99F5-2772-F681-F35D723794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6677" y="2978792"/>
            <a:ext cx="1056243" cy="1419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29" name="Picture 37">
            <a:extLst>
              <a:ext uri="{FF2B5EF4-FFF2-40B4-BE49-F238E27FC236}">
                <a16:creationId xmlns:a16="http://schemas.microsoft.com/office/drawing/2014/main" id="{B12F1015-DBBD-3695-ED24-1C44CC0690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8476" y="2962114"/>
            <a:ext cx="1062971" cy="1419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30" name="Picture 38">
            <a:extLst>
              <a:ext uri="{FF2B5EF4-FFF2-40B4-BE49-F238E27FC236}">
                <a16:creationId xmlns:a16="http://schemas.microsoft.com/office/drawing/2014/main" id="{8F1E012C-6D41-C5F7-FF09-F632C67772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8715" y="2968841"/>
            <a:ext cx="1062971" cy="1412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31" name="Picture 39">
            <a:extLst>
              <a:ext uri="{FF2B5EF4-FFF2-40B4-BE49-F238E27FC236}">
                <a16:creationId xmlns:a16="http://schemas.microsoft.com/office/drawing/2014/main" id="{346A66A8-375D-F4D7-8F02-A9A7F925B1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7696" y="2968841"/>
            <a:ext cx="1056243" cy="1419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32" name="Picture 40">
            <a:extLst>
              <a:ext uri="{FF2B5EF4-FFF2-40B4-BE49-F238E27FC236}">
                <a16:creationId xmlns:a16="http://schemas.microsoft.com/office/drawing/2014/main" id="{55DD2E96-A343-01A8-4306-9342317C59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7935" y="2968841"/>
            <a:ext cx="1056243" cy="1419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33" name="Picture 41">
            <a:extLst>
              <a:ext uri="{FF2B5EF4-FFF2-40B4-BE49-F238E27FC236}">
                <a16:creationId xmlns:a16="http://schemas.microsoft.com/office/drawing/2014/main" id="{370021C3-01BC-BF9E-1CBB-E154FE8213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9899" y="2968841"/>
            <a:ext cx="1062971" cy="1412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34" name="Picture 42">
            <a:extLst>
              <a:ext uri="{FF2B5EF4-FFF2-40B4-BE49-F238E27FC236}">
                <a16:creationId xmlns:a16="http://schemas.microsoft.com/office/drawing/2014/main" id="{BBDEF15A-D49C-B73C-61BB-EFD448EFCC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260" y="4460387"/>
            <a:ext cx="1062971" cy="1412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35" name="Picture 43">
            <a:extLst>
              <a:ext uri="{FF2B5EF4-FFF2-40B4-BE49-F238E27FC236}">
                <a16:creationId xmlns:a16="http://schemas.microsoft.com/office/drawing/2014/main" id="{E99F1584-48FF-5D4B-41CA-3F72F91480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642" y="4460536"/>
            <a:ext cx="1062971" cy="1412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36" name="Picture 44">
            <a:extLst>
              <a:ext uri="{FF2B5EF4-FFF2-40B4-BE49-F238E27FC236}">
                <a16:creationId xmlns:a16="http://schemas.microsoft.com/office/drawing/2014/main" id="{59B8ED75-62C4-1898-D306-B5432A936D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9024" y="4446379"/>
            <a:ext cx="1056243" cy="1412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3C9B2745-A764-F65A-7F04-BD8B6CA65019}"/>
              </a:ext>
            </a:extLst>
          </p:cNvPr>
          <p:cNvSpPr txBox="1">
            <a:spLocks/>
          </p:cNvSpPr>
          <p:nvPr/>
        </p:nvSpPr>
        <p:spPr>
          <a:xfrm>
            <a:off x="4744652" y="4825069"/>
            <a:ext cx="3808568" cy="42945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C90019"/>
              </a:buClr>
              <a:buSzPct val="80000"/>
              <a:buFont typeface="Century Gothic" panose="020B0502020202020204" pitchFamily="34" charset="0"/>
              <a:buChar char="►"/>
              <a:defRPr sz="2400" b="0" kern="1200">
                <a:solidFill>
                  <a:srgbClr val="C90019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C90019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Century Gothic" panose="020B0502020202020204" pitchFamily="34" charset="0"/>
              <a:buNone/>
            </a:pPr>
            <a:r>
              <a:rPr lang="fr-FR" sz="1600" dirty="0">
                <a:solidFill>
                  <a:schemeClr val="tx1"/>
                </a:solidFill>
              </a:rPr>
              <a:t>Analyse des modes de rupture</a:t>
            </a:r>
          </a:p>
        </p:txBody>
      </p:sp>
      <p:sp>
        <p:nvSpPr>
          <p:cNvPr id="3" name="Espace réservé de la date 4">
            <a:extLst>
              <a:ext uri="{FF2B5EF4-FFF2-40B4-BE49-F238E27FC236}">
                <a16:creationId xmlns:a16="http://schemas.microsoft.com/office/drawing/2014/main" id="{E5C86C19-3342-DBE0-1BF5-2DDA868820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99857" y="6448886"/>
            <a:ext cx="5712633" cy="249444"/>
          </a:xfrm>
        </p:spPr>
        <p:txBody>
          <a:bodyPr/>
          <a:lstStyle/>
          <a:p>
            <a:r>
              <a:rPr lang="fr-FR" dirty="0"/>
              <a:t>Rencontre MOA du 26 mars 2026</a:t>
            </a:r>
          </a:p>
        </p:txBody>
      </p:sp>
    </p:spTree>
    <p:extLst>
      <p:ext uri="{BB962C8B-B14F-4D97-AF65-F5344CB8AC3E}">
        <p14:creationId xmlns:p14="http://schemas.microsoft.com/office/powerpoint/2010/main" val="2029598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180CA5-733D-3523-5D1D-86A089684E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E15DE6B-B21E-7265-A9CB-4872DFBCD5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22/06/2022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651FC1A-9E9D-EA83-7F1A-0AC7C414AB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64609-0687-4640-925B-EAE416789F19}" type="slidenum">
              <a:rPr lang="fr-FR" smtClean="0"/>
              <a:pPr/>
              <a:t>14</a:t>
            </a:fld>
            <a:endParaRPr lang="fr-FR" dirty="0"/>
          </a:p>
        </p:txBody>
      </p:sp>
      <p:sp>
        <p:nvSpPr>
          <p:cNvPr id="8" name="Espace réservé du contenu 7">
            <a:extLst>
              <a:ext uri="{FF2B5EF4-FFF2-40B4-BE49-F238E27FC236}">
                <a16:creationId xmlns:a16="http://schemas.microsoft.com/office/drawing/2014/main" id="{807D73FE-553C-1E56-B7F1-9DFF5074E6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131" y="673462"/>
            <a:ext cx="6085902" cy="4411722"/>
          </a:xfrm>
        </p:spPr>
        <p:txBody>
          <a:bodyPr/>
          <a:lstStyle/>
          <a:p>
            <a:endParaRPr lang="fr-FR" dirty="0"/>
          </a:p>
          <a:p>
            <a:pPr lvl="1">
              <a:buSzPct val="80000"/>
            </a:pPr>
            <a:endParaRPr lang="fr-FR" sz="1800" dirty="0"/>
          </a:p>
          <a:p>
            <a:pPr lvl="1">
              <a:buSzPct val="80000"/>
            </a:pPr>
            <a:endParaRPr lang="fr-FR" sz="1800" dirty="0"/>
          </a:p>
          <a:p>
            <a:pPr lvl="1">
              <a:buSzPct val="80000"/>
            </a:pPr>
            <a:endParaRPr lang="fr-FR" sz="1800" dirty="0"/>
          </a:p>
          <a:p>
            <a:pPr marL="342900" lvl="1" indent="-342900">
              <a:buClr>
                <a:schemeClr val="accent3">
                  <a:lumMod val="50000"/>
                </a:schemeClr>
              </a:buClr>
              <a:buSzPct val="80000"/>
              <a:buFont typeface="Calibri" panose="020F0502020204030204" pitchFamily="34" charset="0"/>
              <a:buChar char="›"/>
            </a:pPr>
            <a:endParaRPr lang="fr-FR" sz="2800" dirty="0">
              <a:solidFill>
                <a:srgbClr val="594B3D"/>
              </a:solidFill>
            </a:endParaRPr>
          </a:p>
          <a:p>
            <a:endParaRPr lang="fr-FR" dirty="0"/>
          </a:p>
        </p:txBody>
      </p:sp>
      <p:sp>
        <p:nvSpPr>
          <p:cNvPr id="10" name="Titre 9">
            <a:extLst>
              <a:ext uri="{FF2B5EF4-FFF2-40B4-BE49-F238E27FC236}">
                <a16:creationId xmlns:a16="http://schemas.microsoft.com/office/drawing/2014/main" id="{011F91A0-77AC-6A73-7225-2B3951945D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Résultats obtenus: résistance en traction axiale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99722B10-3113-3898-9A11-E551369667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74" r="14456" b="15212"/>
          <a:stretch/>
        </p:blipFill>
        <p:spPr>
          <a:xfrm rot="5400000">
            <a:off x="-822501" y="2203583"/>
            <a:ext cx="4165282" cy="252028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34FFE3A5-92A3-7847-9FBC-AB7B9C9AE9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5248" y="658616"/>
            <a:ext cx="9181372" cy="6114818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E0D53E88-19D0-1E8B-57B9-2969F58EFC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20280" y="979170"/>
            <a:ext cx="9645050" cy="489966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0006531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AB9707-22C4-6D45-533F-6D96DBA27A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7524B60-CA33-7F74-DB7B-1EEE2D3B82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22/06/2022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513C149-70F8-80C0-F175-5E78261E46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64609-0687-4640-925B-EAE416789F19}" type="slidenum">
              <a:rPr lang="fr-FR" smtClean="0"/>
              <a:pPr/>
              <a:t>15</a:t>
            </a:fld>
            <a:endParaRPr lang="fr-FR" dirty="0"/>
          </a:p>
        </p:txBody>
      </p:sp>
      <p:sp>
        <p:nvSpPr>
          <p:cNvPr id="8" name="Espace réservé du contenu 7">
            <a:extLst>
              <a:ext uri="{FF2B5EF4-FFF2-40B4-BE49-F238E27FC236}">
                <a16:creationId xmlns:a16="http://schemas.microsoft.com/office/drawing/2014/main" id="{09840E3D-DDA7-8A92-DB56-02888A286D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131" y="673462"/>
            <a:ext cx="6085902" cy="4411722"/>
          </a:xfrm>
        </p:spPr>
        <p:txBody>
          <a:bodyPr/>
          <a:lstStyle/>
          <a:p>
            <a:endParaRPr lang="fr-FR" dirty="0"/>
          </a:p>
          <a:p>
            <a:pPr lvl="1">
              <a:buSzPct val="80000"/>
            </a:pPr>
            <a:endParaRPr lang="fr-FR" sz="1800" dirty="0"/>
          </a:p>
          <a:p>
            <a:pPr lvl="1">
              <a:buSzPct val="80000"/>
            </a:pPr>
            <a:endParaRPr lang="fr-FR" sz="1800" dirty="0"/>
          </a:p>
          <a:p>
            <a:pPr lvl="1">
              <a:buSzPct val="80000"/>
            </a:pPr>
            <a:endParaRPr lang="fr-FR" sz="1800" dirty="0"/>
          </a:p>
          <a:p>
            <a:pPr marL="342900" lvl="1" indent="-342900">
              <a:buClr>
                <a:schemeClr val="accent3">
                  <a:lumMod val="50000"/>
                </a:schemeClr>
              </a:buClr>
              <a:buSzPct val="80000"/>
              <a:buFont typeface="Calibri" panose="020F0502020204030204" pitchFamily="34" charset="0"/>
              <a:buChar char="›"/>
            </a:pPr>
            <a:endParaRPr lang="fr-FR" sz="2800" dirty="0">
              <a:solidFill>
                <a:srgbClr val="594B3D"/>
              </a:solidFill>
            </a:endParaRPr>
          </a:p>
          <a:p>
            <a:endParaRPr lang="fr-FR" dirty="0"/>
          </a:p>
        </p:txBody>
      </p:sp>
      <p:sp>
        <p:nvSpPr>
          <p:cNvPr id="10" name="Titre 9">
            <a:extLst>
              <a:ext uri="{FF2B5EF4-FFF2-40B4-BE49-F238E27FC236}">
                <a16:creationId xmlns:a16="http://schemas.microsoft.com/office/drawing/2014/main" id="{606EAF75-14B2-EF4D-5AEF-613C41B896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Résultats obtenus: les cisaillements brutes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195479F4-C071-D0E4-F800-8613BE1215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764" y="602076"/>
            <a:ext cx="9572316" cy="6255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4892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BC6B0F-AB4E-EAD0-4B99-39E12D4A84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FCC0E2C-46F5-5966-CD88-AA6BEB2D1D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22/06/2022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306D8E3-49A1-3807-BF60-D674383C26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64609-0687-4640-925B-EAE416789F19}" type="slidenum">
              <a:rPr lang="fr-FR" smtClean="0"/>
              <a:pPr/>
              <a:t>16</a:t>
            </a:fld>
            <a:endParaRPr lang="fr-FR" dirty="0"/>
          </a:p>
        </p:txBody>
      </p:sp>
      <p:sp>
        <p:nvSpPr>
          <p:cNvPr id="8" name="Espace réservé du contenu 7">
            <a:extLst>
              <a:ext uri="{FF2B5EF4-FFF2-40B4-BE49-F238E27FC236}">
                <a16:creationId xmlns:a16="http://schemas.microsoft.com/office/drawing/2014/main" id="{2527BA15-E172-0811-1333-C5607B089F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131" y="673462"/>
            <a:ext cx="6085902" cy="4411722"/>
          </a:xfrm>
        </p:spPr>
        <p:txBody>
          <a:bodyPr/>
          <a:lstStyle/>
          <a:p>
            <a:endParaRPr lang="fr-FR" dirty="0"/>
          </a:p>
          <a:p>
            <a:pPr lvl="1">
              <a:buSzPct val="80000"/>
            </a:pPr>
            <a:endParaRPr lang="fr-FR" sz="1800" dirty="0"/>
          </a:p>
          <a:p>
            <a:pPr lvl="1">
              <a:buSzPct val="80000"/>
            </a:pPr>
            <a:endParaRPr lang="fr-FR" sz="1800" dirty="0"/>
          </a:p>
          <a:p>
            <a:pPr lvl="1">
              <a:buSzPct val="80000"/>
            </a:pPr>
            <a:endParaRPr lang="fr-FR" sz="1800" dirty="0"/>
          </a:p>
          <a:p>
            <a:pPr marL="342900" lvl="1" indent="-342900">
              <a:buClr>
                <a:schemeClr val="accent3">
                  <a:lumMod val="50000"/>
                </a:schemeClr>
              </a:buClr>
              <a:buSzPct val="80000"/>
              <a:buFont typeface="Calibri" panose="020F0502020204030204" pitchFamily="34" charset="0"/>
              <a:buChar char="›"/>
            </a:pPr>
            <a:endParaRPr lang="fr-FR" sz="2800" dirty="0">
              <a:solidFill>
                <a:srgbClr val="594B3D"/>
              </a:solidFill>
            </a:endParaRPr>
          </a:p>
          <a:p>
            <a:endParaRPr lang="fr-FR" dirty="0"/>
          </a:p>
        </p:txBody>
      </p:sp>
      <p:sp>
        <p:nvSpPr>
          <p:cNvPr id="10" name="Titre 9">
            <a:extLst>
              <a:ext uri="{FF2B5EF4-FFF2-40B4-BE49-F238E27FC236}">
                <a16:creationId xmlns:a16="http://schemas.microsoft.com/office/drawing/2014/main" id="{3C04AD3A-8686-8C90-0E2A-8E2B818044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Résultats obtenus: les ruptures en cisaillement et traction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E4AFD527-6113-9EFB-52BA-D9E593AF82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5747" y="647778"/>
            <a:ext cx="9460505" cy="6177985"/>
          </a:xfrm>
          <a:prstGeom prst="rect">
            <a:avLst/>
          </a:prstGeom>
        </p:spPr>
      </p:pic>
      <p:sp>
        <p:nvSpPr>
          <p:cNvPr id="2" name="Accolade fermante 1">
            <a:extLst>
              <a:ext uri="{FF2B5EF4-FFF2-40B4-BE49-F238E27FC236}">
                <a16:creationId xmlns:a16="http://schemas.microsoft.com/office/drawing/2014/main" id="{0B5A4084-A574-DA89-30CF-96AFF1F7DE75}"/>
              </a:ext>
            </a:extLst>
          </p:cNvPr>
          <p:cNvSpPr/>
          <p:nvPr/>
        </p:nvSpPr>
        <p:spPr>
          <a:xfrm rot="16200000">
            <a:off x="9952016" y="1108104"/>
            <a:ext cx="360040" cy="825368"/>
          </a:xfrm>
          <a:prstGeom prst="rightBrac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454A5A70-390B-7393-54E2-86E5DEC14950}"/>
              </a:ext>
            </a:extLst>
          </p:cNvPr>
          <p:cNvSpPr txBox="1"/>
          <p:nvPr/>
        </p:nvSpPr>
        <p:spPr>
          <a:xfrm>
            <a:off x="9624392" y="980728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C00000"/>
                </a:solidFill>
              </a:rPr>
              <a:t>Attention</a:t>
            </a:r>
          </a:p>
        </p:txBody>
      </p:sp>
    </p:spTree>
    <p:extLst>
      <p:ext uri="{BB962C8B-B14F-4D97-AF65-F5344CB8AC3E}">
        <p14:creationId xmlns:p14="http://schemas.microsoft.com/office/powerpoint/2010/main" val="35835430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7F1FD0-D6BB-9969-5D06-0A2290B93E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834FB11-5903-537F-6F9D-761CA49806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22/06/2022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DB46CDA-EB46-EFCF-C6CF-CEB841657F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64609-0687-4640-925B-EAE416789F19}" type="slidenum">
              <a:rPr lang="fr-FR" smtClean="0"/>
              <a:pPr/>
              <a:t>17</a:t>
            </a:fld>
            <a:endParaRPr lang="fr-FR" dirty="0"/>
          </a:p>
        </p:txBody>
      </p:sp>
      <p:sp>
        <p:nvSpPr>
          <p:cNvPr id="8" name="Espace réservé du contenu 7">
            <a:extLst>
              <a:ext uri="{FF2B5EF4-FFF2-40B4-BE49-F238E27FC236}">
                <a16:creationId xmlns:a16="http://schemas.microsoft.com/office/drawing/2014/main" id="{F534F320-E012-4D00-EBE9-B8928C36C9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131" y="673462"/>
            <a:ext cx="6085902" cy="4411722"/>
          </a:xfrm>
        </p:spPr>
        <p:txBody>
          <a:bodyPr/>
          <a:lstStyle/>
          <a:p>
            <a:endParaRPr lang="fr-FR" dirty="0"/>
          </a:p>
          <a:p>
            <a:pPr lvl="1">
              <a:buSzPct val="80000"/>
            </a:pPr>
            <a:endParaRPr lang="fr-FR" sz="1800" dirty="0"/>
          </a:p>
          <a:p>
            <a:pPr lvl="1">
              <a:buSzPct val="80000"/>
            </a:pPr>
            <a:endParaRPr lang="fr-FR" sz="1800" dirty="0"/>
          </a:p>
          <a:p>
            <a:pPr lvl="1">
              <a:buSzPct val="80000"/>
            </a:pPr>
            <a:endParaRPr lang="fr-FR" sz="1800" dirty="0"/>
          </a:p>
          <a:p>
            <a:pPr marL="342900" lvl="1" indent="-342900">
              <a:buClr>
                <a:schemeClr val="accent3">
                  <a:lumMod val="50000"/>
                </a:schemeClr>
              </a:buClr>
              <a:buSzPct val="80000"/>
              <a:buFont typeface="Calibri" panose="020F0502020204030204" pitchFamily="34" charset="0"/>
              <a:buChar char="›"/>
            </a:pPr>
            <a:endParaRPr lang="fr-FR" sz="2800" dirty="0">
              <a:solidFill>
                <a:srgbClr val="594B3D"/>
              </a:solidFill>
            </a:endParaRPr>
          </a:p>
          <a:p>
            <a:endParaRPr lang="fr-FR" dirty="0"/>
          </a:p>
        </p:txBody>
      </p:sp>
      <p:sp>
        <p:nvSpPr>
          <p:cNvPr id="10" name="Titre 9">
            <a:extLst>
              <a:ext uri="{FF2B5EF4-FFF2-40B4-BE49-F238E27FC236}">
                <a16:creationId xmlns:a16="http://schemas.microsoft.com/office/drawing/2014/main" id="{1B34660F-D3DA-C071-6143-A88287FA4E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Résultats obtenus: cisaillement versus traction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60057C23-AD81-77D4-FB96-48AB0EE1AF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7222" y="602075"/>
            <a:ext cx="9309399" cy="6078239"/>
          </a:xfrm>
          <a:prstGeom prst="rect">
            <a:avLst/>
          </a:prstGeom>
        </p:spPr>
      </p:pic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95BD2EDD-8B9B-BF5C-1657-DC5EC977F7D8}"/>
              </a:ext>
            </a:extLst>
          </p:cNvPr>
          <p:cNvCxnSpPr/>
          <p:nvPr/>
        </p:nvCxnSpPr>
        <p:spPr>
          <a:xfrm>
            <a:off x="1677782" y="2780928"/>
            <a:ext cx="866669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Accolade fermante 4">
            <a:extLst>
              <a:ext uri="{FF2B5EF4-FFF2-40B4-BE49-F238E27FC236}">
                <a16:creationId xmlns:a16="http://schemas.microsoft.com/office/drawing/2014/main" id="{2089451C-AFDE-BA53-397F-2D2B0A186D08}"/>
              </a:ext>
            </a:extLst>
          </p:cNvPr>
          <p:cNvSpPr/>
          <p:nvPr/>
        </p:nvSpPr>
        <p:spPr>
          <a:xfrm rot="16200000">
            <a:off x="9728778" y="964088"/>
            <a:ext cx="360040" cy="825368"/>
          </a:xfrm>
          <a:prstGeom prst="rightBrac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FB87E9C-2685-1E3C-DCD8-499D6A90C09B}"/>
              </a:ext>
            </a:extLst>
          </p:cNvPr>
          <p:cNvSpPr txBox="1"/>
          <p:nvPr/>
        </p:nvSpPr>
        <p:spPr>
          <a:xfrm>
            <a:off x="9401154" y="836712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C00000"/>
                </a:solidFill>
              </a:rPr>
              <a:t>Attention</a:t>
            </a:r>
          </a:p>
        </p:txBody>
      </p:sp>
    </p:spTree>
    <p:extLst>
      <p:ext uri="{BB962C8B-B14F-4D97-AF65-F5344CB8AC3E}">
        <p14:creationId xmlns:p14="http://schemas.microsoft.com/office/powerpoint/2010/main" val="16650699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BA7B51-B3E4-8FEC-CEC4-A7301E706A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1ABEDCC-229B-0C98-4BFA-AACB8BF778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22/06/2022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3AD974A-D432-9FEC-87A6-11A1980899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64609-0687-4640-925B-EAE416789F19}" type="slidenum">
              <a:rPr lang="fr-FR" smtClean="0"/>
              <a:pPr/>
              <a:t>18</a:t>
            </a:fld>
            <a:endParaRPr lang="fr-FR" dirty="0"/>
          </a:p>
        </p:txBody>
      </p:sp>
      <p:sp>
        <p:nvSpPr>
          <p:cNvPr id="8" name="Espace réservé du contenu 7">
            <a:extLst>
              <a:ext uri="{FF2B5EF4-FFF2-40B4-BE49-F238E27FC236}">
                <a16:creationId xmlns:a16="http://schemas.microsoft.com/office/drawing/2014/main" id="{D2AB8C5A-455D-38D1-CAF4-CDBDE14FEC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131" y="673462"/>
            <a:ext cx="6085902" cy="4411722"/>
          </a:xfrm>
        </p:spPr>
        <p:txBody>
          <a:bodyPr/>
          <a:lstStyle/>
          <a:p>
            <a:endParaRPr lang="fr-FR" dirty="0"/>
          </a:p>
          <a:p>
            <a:pPr lvl="1">
              <a:buSzPct val="80000"/>
            </a:pPr>
            <a:endParaRPr lang="fr-FR" sz="1800" dirty="0"/>
          </a:p>
          <a:p>
            <a:pPr lvl="1">
              <a:buSzPct val="80000"/>
            </a:pPr>
            <a:endParaRPr lang="fr-FR" sz="1800" dirty="0"/>
          </a:p>
          <a:p>
            <a:pPr lvl="1">
              <a:buSzPct val="80000"/>
            </a:pPr>
            <a:endParaRPr lang="fr-FR" sz="1800" dirty="0"/>
          </a:p>
          <a:p>
            <a:pPr marL="342900" lvl="1" indent="-342900">
              <a:buClr>
                <a:schemeClr val="accent3">
                  <a:lumMod val="50000"/>
                </a:schemeClr>
              </a:buClr>
              <a:buSzPct val="80000"/>
              <a:buFont typeface="Calibri" panose="020F0502020204030204" pitchFamily="34" charset="0"/>
              <a:buChar char="›"/>
            </a:pPr>
            <a:endParaRPr lang="fr-FR" sz="2800" dirty="0">
              <a:solidFill>
                <a:srgbClr val="594B3D"/>
              </a:solidFill>
            </a:endParaRPr>
          </a:p>
          <a:p>
            <a:endParaRPr lang="fr-FR" dirty="0"/>
          </a:p>
        </p:txBody>
      </p:sp>
      <p:sp>
        <p:nvSpPr>
          <p:cNvPr id="10" name="Titre 9">
            <a:extLst>
              <a:ext uri="{FF2B5EF4-FFF2-40B4-BE49-F238E27FC236}">
                <a16:creationId xmlns:a16="http://schemas.microsoft.com/office/drawing/2014/main" id="{E6A4D59C-B3B3-0E06-C5B7-5D63504C10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Résultats obtenus: Focus sur les barres pleines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082912CF-C37C-D6DD-B076-5F643C86E6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7448" y="607600"/>
            <a:ext cx="9571395" cy="625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3474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713173-1A0D-8F19-45A8-717A1A6F5D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2229220-3166-28B2-44EE-51FE08C12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22/06/2022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CA953D01-8CE9-26CB-65FA-DC3FA96B17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1464" y="622152"/>
            <a:ext cx="9549112" cy="6235848"/>
          </a:xfrm>
          <a:prstGeom prst="rect">
            <a:avLst/>
          </a:prstGeom>
        </p:spPr>
      </p:pic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5ED26D5-9EB8-EBAA-BB0C-1C2D3DBCA3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64609-0687-4640-925B-EAE416789F19}" type="slidenum">
              <a:rPr lang="fr-FR" smtClean="0"/>
              <a:pPr/>
              <a:t>19</a:t>
            </a:fld>
            <a:endParaRPr lang="fr-FR" dirty="0"/>
          </a:p>
        </p:txBody>
      </p:sp>
      <p:sp>
        <p:nvSpPr>
          <p:cNvPr id="8" name="Espace réservé du contenu 7">
            <a:extLst>
              <a:ext uri="{FF2B5EF4-FFF2-40B4-BE49-F238E27FC236}">
                <a16:creationId xmlns:a16="http://schemas.microsoft.com/office/drawing/2014/main" id="{2A855B60-F077-22F6-3817-86F5298158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131" y="673462"/>
            <a:ext cx="6085902" cy="4411722"/>
          </a:xfrm>
        </p:spPr>
        <p:txBody>
          <a:bodyPr/>
          <a:lstStyle/>
          <a:p>
            <a:endParaRPr lang="fr-FR" dirty="0"/>
          </a:p>
          <a:p>
            <a:pPr lvl="1">
              <a:buSzPct val="80000"/>
            </a:pPr>
            <a:endParaRPr lang="fr-FR" sz="1800" dirty="0"/>
          </a:p>
          <a:p>
            <a:pPr lvl="1">
              <a:buSzPct val="80000"/>
            </a:pPr>
            <a:endParaRPr lang="fr-FR" sz="1800" dirty="0"/>
          </a:p>
          <a:p>
            <a:pPr lvl="1">
              <a:buSzPct val="80000"/>
            </a:pPr>
            <a:endParaRPr lang="fr-FR" sz="1800" dirty="0"/>
          </a:p>
          <a:p>
            <a:pPr marL="342900" lvl="1" indent="-342900">
              <a:buClr>
                <a:schemeClr val="accent3">
                  <a:lumMod val="50000"/>
                </a:schemeClr>
              </a:buClr>
              <a:buSzPct val="80000"/>
              <a:buFont typeface="Calibri" panose="020F0502020204030204" pitchFamily="34" charset="0"/>
              <a:buChar char="›"/>
            </a:pPr>
            <a:endParaRPr lang="fr-FR" sz="2800" dirty="0">
              <a:solidFill>
                <a:srgbClr val="594B3D"/>
              </a:solidFill>
            </a:endParaRPr>
          </a:p>
          <a:p>
            <a:endParaRPr lang="fr-FR" dirty="0"/>
          </a:p>
        </p:txBody>
      </p:sp>
      <p:sp>
        <p:nvSpPr>
          <p:cNvPr id="10" name="Titre 9">
            <a:extLst>
              <a:ext uri="{FF2B5EF4-FFF2-40B4-BE49-F238E27FC236}">
                <a16:creationId xmlns:a16="http://schemas.microsoft.com/office/drawing/2014/main" id="{3B3C3E3C-BE6C-502A-2E31-C4CE45533B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Résultats obtenus: Focus sur les barres pleines</a:t>
            </a:r>
          </a:p>
        </p:txBody>
      </p: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71100895-3D16-FBF0-CC8B-0F4CC89418CB}"/>
              </a:ext>
            </a:extLst>
          </p:cNvPr>
          <p:cNvCxnSpPr/>
          <p:nvPr/>
        </p:nvCxnSpPr>
        <p:spPr>
          <a:xfrm>
            <a:off x="2783632" y="2492896"/>
            <a:ext cx="792088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77125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DEBAEC2-791E-4C5D-8A98-0BCBA81417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Groupe Ancrage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E5F6D9B-2D9F-4644-AE85-ADCC3BDACA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9351" y="566763"/>
            <a:ext cx="6936770" cy="5310509"/>
          </a:xfrm>
        </p:spPr>
        <p:txBody>
          <a:bodyPr numCol="1">
            <a:normAutofit/>
          </a:bodyPr>
          <a:lstStyle/>
          <a:p>
            <a:pPr marL="0" indent="0">
              <a:buNone/>
            </a:pPr>
            <a:endParaRPr lang="fr-FR" sz="2800" dirty="0"/>
          </a:p>
          <a:p>
            <a:pPr marL="0" indent="0">
              <a:buNone/>
            </a:pPr>
            <a:r>
              <a:rPr lang="fr-FR" dirty="0"/>
              <a:t>Groupe de travail Ancrages </a:t>
            </a:r>
          </a:p>
          <a:p>
            <a:pPr marL="0" indent="0">
              <a:buNone/>
            </a:pPr>
            <a:endParaRPr lang="fr-FR" sz="1600" dirty="0"/>
          </a:p>
          <a:p>
            <a:pPr marL="0" indent="0">
              <a:buNone/>
            </a:pPr>
            <a:r>
              <a:rPr lang="fr-FR" sz="1800" dirty="0">
                <a:solidFill>
                  <a:schemeClr val="tx1"/>
                </a:solidFill>
              </a:rPr>
              <a:t>Partenaires (C2ROP2)</a:t>
            </a:r>
          </a:p>
          <a:p>
            <a:pPr marL="0" indent="0">
              <a:buNone/>
            </a:pPr>
            <a:endParaRPr lang="fr-FR" sz="1600" dirty="0">
              <a:solidFill>
                <a:schemeClr val="tx1"/>
              </a:solidFill>
            </a:endParaRPr>
          </a:p>
          <a:p>
            <a:pPr marL="457200" lvl="1" indent="0">
              <a:buNone/>
            </a:pPr>
            <a:endParaRPr lang="fr-FR" sz="1600" dirty="0">
              <a:solidFill>
                <a:schemeClr val="tx1"/>
              </a:solidFill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682A5BB-B7EB-487F-A84E-A364EFD80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64609-0687-4640-925B-EAE416789F19}" type="slidenum">
              <a:rPr lang="fr-FR" smtClean="0"/>
              <a:pPr/>
              <a:t>2</a:t>
            </a:fld>
            <a:endParaRPr lang="fr-FR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5BBF06A4-C092-0E3B-5175-5690BA6BD600}"/>
              </a:ext>
            </a:extLst>
          </p:cNvPr>
          <p:cNvSpPr txBox="1"/>
          <p:nvPr/>
        </p:nvSpPr>
        <p:spPr>
          <a:xfrm>
            <a:off x="2855640" y="2419237"/>
            <a:ext cx="6984776" cy="3582519"/>
          </a:xfrm>
          <a:prstGeom prst="rect">
            <a:avLst/>
          </a:prstGeom>
          <a:noFill/>
        </p:spPr>
        <p:txBody>
          <a:bodyPr wrap="square" numCol="2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90019"/>
              </a:buClr>
              <a:buSzPct val="80000"/>
              <a:buFont typeface="Century Gothic" panose="020B0502020202020204" pitchFamily="34" charset="0"/>
              <a:buNone/>
              <a:tabLst/>
              <a:defRPr/>
            </a:pPr>
            <a:r>
              <a:rPr kumimoji="0" lang="fr-FR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Entreprises 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90019"/>
              </a:buClr>
              <a:buSzPct val="80000"/>
              <a:buFont typeface="Century Gothic" panose="020B0502020202020204" pitchFamily="34" charset="0"/>
              <a:buNone/>
              <a:tabLst/>
              <a:defRPr/>
            </a:pPr>
            <a:endParaRPr kumimoji="0" lang="fr-FR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90019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NGE Fondations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90019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CAN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90019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Rincent Alpes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90019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ARIAS Montagne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90019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France Maccaferri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90019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SNCF Réseaux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90019"/>
              </a:buClr>
              <a:buSzPct val="80000"/>
              <a:buFont typeface="Century Gothic" panose="020B0502020202020204" pitchFamily="34" charset="0"/>
              <a:buNone/>
              <a:tabLst/>
              <a:defRPr/>
            </a:pPr>
            <a:endParaRPr kumimoji="0" lang="fr-FR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90019"/>
              </a:buClr>
              <a:buSzPct val="80000"/>
              <a:buFont typeface="Century Gothic" panose="020B0502020202020204" pitchFamily="34" charset="0"/>
              <a:buNone/>
              <a:tabLst/>
              <a:defRPr/>
            </a:pP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90019"/>
              </a:buClr>
              <a:buSzPct val="80000"/>
              <a:buFont typeface="Century Gothic" panose="020B0502020202020204" pitchFamily="34" charset="0"/>
              <a:buNone/>
              <a:tabLst/>
              <a:defRPr/>
            </a:pP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90019"/>
              </a:buClr>
              <a:buSzPct val="80000"/>
              <a:buFont typeface="Century Gothic" panose="020B0502020202020204" pitchFamily="34" charset="0"/>
              <a:buNone/>
              <a:tabLst/>
              <a:defRPr/>
            </a:pPr>
            <a:r>
              <a:rPr kumimoji="0" lang="fr-FR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Instituts publics 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90019"/>
              </a:buClr>
              <a:buSzPct val="80000"/>
              <a:buFont typeface="Century Gothic" panose="020B0502020202020204" pitchFamily="34" charset="0"/>
              <a:buNone/>
              <a:tabLst/>
              <a:defRPr/>
            </a:pPr>
            <a:endParaRPr kumimoji="0" lang="fr-FR" sz="800" b="0" i="0" u="none" strike="noStrike" kern="1200" cap="none" spc="0" normalizeH="0" baseline="0" noProof="0" dirty="0">
              <a:ln>
                <a:noFill/>
              </a:ln>
              <a:solidFill>
                <a:srgbClr val="C90019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90019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Cerema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90019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UGE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90019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Grenoble Alpes Métropole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90019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CD73</a:t>
            </a:r>
          </a:p>
        </p:txBody>
      </p:sp>
      <p:sp>
        <p:nvSpPr>
          <p:cNvPr id="7" name="Espace réservé de la date 4">
            <a:extLst>
              <a:ext uri="{FF2B5EF4-FFF2-40B4-BE49-F238E27FC236}">
                <a16:creationId xmlns:a16="http://schemas.microsoft.com/office/drawing/2014/main" id="{A9E959EC-DC70-1E87-0112-335716E119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99857" y="6448886"/>
            <a:ext cx="5712633" cy="249444"/>
          </a:xfrm>
        </p:spPr>
        <p:txBody>
          <a:bodyPr/>
          <a:lstStyle/>
          <a:p>
            <a:r>
              <a:rPr lang="fr-FR" dirty="0"/>
              <a:t>Rencontre MOA du 26 mars 2026</a:t>
            </a:r>
          </a:p>
        </p:txBody>
      </p:sp>
    </p:spTree>
    <p:extLst>
      <p:ext uri="{BB962C8B-B14F-4D97-AF65-F5344CB8AC3E}">
        <p14:creationId xmlns:p14="http://schemas.microsoft.com/office/powerpoint/2010/main" val="3459578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843007-2973-58E2-23CD-5D7225A20E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AD04F12-93A7-2A29-076E-41C5931C74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22/06/2022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024CFEC-5875-E6E6-0BCC-911448A4F7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00492" y="6380164"/>
            <a:ext cx="7299261" cy="286603"/>
          </a:xfrm>
        </p:spPr>
        <p:txBody>
          <a:bodyPr/>
          <a:lstStyle/>
          <a:p>
            <a:r>
              <a:rPr lang="fr-FR" dirty="0"/>
              <a:t>AXE OUVRAGES DE PROTECTION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AFEDCD3-C4D2-36AC-6881-E703B094C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64609-0687-4640-925B-EAE416789F19}" type="slidenum">
              <a:rPr lang="fr-FR" smtClean="0"/>
              <a:pPr/>
              <a:t>20</a:t>
            </a:fld>
            <a:endParaRPr lang="fr-FR" dirty="0"/>
          </a:p>
        </p:txBody>
      </p:sp>
      <p:sp>
        <p:nvSpPr>
          <p:cNvPr id="8" name="Espace réservé du contenu 7">
            <a:extLst>
              <a:ext uri="{FF2B5EF4-FFF2-40B4-BE49-F238E27FC236}">
                <a16:creationId xmlns:a16="http://schemas.microsoft.com/office/drawing/2014/main" id="{46C05EE8-CA67-6BBA-C71A-9E54E90C50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131" y="673462"/>
            <a:ext cx="6085902" cy="4411722"/>
          </a:xfrm>
        </p:spPr>
        <p:txBody>
          <a:bodyPr/>
          <a:lstStyle/>
          <a:p>
            <a:endParaRPr lang="fr-FR" dirty="0"/>
          </a:p>
          <a:p>
            <a:pPr lvl="1">
              <a:buSzPct val="80000"/>
            </a:pPr>
            <a:endParaRPr lang="fr-FR" sz="1800" dirty="0"/>
          </a:p>
          <a:p>
            <a:pPr lvl="1">
              <a:buSzPct val="80000"/>
            </a:pPr>
            <a:endParaRPr lang="fr-FR" sz="1800" dirty="0"/>
          </a:p>
          <a:p>
            <a:pPr lvl="1">
              <a:buSzPct val="80000"/>
            </a:pPr>
            <a:endParaRPr lang="fr-FR" sz="1800" dirty="0"/>
          </a:p>
          <a:p>
            <a:pPr marL="342900" lvl="1" indent="-342900">
              <a:buClr>
                <a:schemeClr val="accent3">
                  <a:lumMod val="50000"/>
                </a:schemeClr>
              </a:buClr>
              <a:buSzPct val="80000"/>
              <a:buFont typeface="Calibri" panose="020F0502020204030204" pitchFamily="34" charset="0"/>
              <a:buChar char="›"/>
            </a:pPr>
            <a:endParaRPr lang="fr-FR" sz="2800" dirty="0">
              <a:solidFill>
                <a:srgbClr val="594B3D"/>
              </a:solidFill>
            </a:endParaRPr>
          </a:p>
          <a:p>
            <a:endParaRPr lang="fr-FR" dirty="0"/>
          </a:p>
        </p:txBody>
      </p:sp>
      <p:sp>
        <p:nvSpPr>
          <p:cNvPr id="10" name="Titre 9">
            <a:extLst>
              <a:ext uri="{FF2B5EF4-FFF2-40B4-BE49-F238E27FC236}">
                <a16:creationId xmlns:a16="http://schemas.microsoft.com/office/drawing/2014/main" id="{9F11DD6F-F32E-3B28-3F8B-AE8BBFA33B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Résultats obtenus: Focus sur les barres pleines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0829634A-B3D5-AC9C-176A-9FBAD5F56D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9456" y="579537"/>
            <a:ext cx="9532513" cy="6225009"/>
          </a:xfrm>
          <a:prstGeom prst="rect">
            <a:avLst/>
          </a:prstGeom>
        </p:spPr>
      </p:pic>
      <p:cxnSp>
        <p:nvCxnSpPr>
          <p:cNvPr id="3" name="Connecteur droit 2">
            <a:extLst>
              <a:ext uri="{FF2B5EF4-FFF2-40B4-BE49-F238E27FC236}">
                <a16:creationId xmlns:a16="http://schemas.microsoft.com/office/drawing/2014/main" id="{EE5F03FA-FC22-0AC3-2B9E-FE40E6F9EDEE}"/>
              </a:ext>
            </a:extLst>
          </p:cNvPr>
          <p:cNvCxnSpPr/>
          <p:nvPr/>
        </p:nvCxnSpPr>
        <p:spPr>
          <a:xfrm>
            <a:off x="2639616" y="2924944"/>
            <a:ext cx="792088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5520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77D8D5-B005-C155-C090-EDA57F395C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9677F3E-9D37-2EAE-226B-4C032D35EC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22/06/2022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1F1F2D-E81E-8785-3442-DBAE5C304E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00492" y="6380164"/>
            <a:ext cx="7299261" cy="286603"/>
          </a:xfrm>
        </p:spPr>
        <p:txBody>
          <a:bodyPr/>
          <a:lstStyle/>
          <a:p>
            <a:r>
              <a:rPr lang="fr-FR" dirty="0"/>
              <a:t>AXE OUVRAGES DE PROTECTION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9B3E80-71D3-AF45-133E-7B0CEF55A3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64609-0687-4640-925B-EAE416789F19}" type="slidenum">
              <a:rPr lang="fr-FR" smtClean="0"/>
              <a:pPr/>
              <a:t>21</a:t>
            </a:fld>
            <a:endParaRPr lang="fr-FR" dirty="0"/>
          </a:p>
        </p:txBody>
      </p:sp>
      <p:sp>
        <p:nvSpPr>
          <p:cNvPr id="8" name="Espace réservé du contenu 7">
            <a:extLst>
              <a:ext uri="{FF2B5EF4-FFF2-40B4-BE49-F238E27FC236}">
                <a16:creationId xmlns:a16="http://schemas.microsoft.com/office/drawing/2014/main" id="{4E0DEDA2-5098-7D6A-061C-4298C54C8C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131" y="673462"/>
            <a:ext cx="6085902" cy="4411722"/>
          </a:xfrm>
        </p:spPr>
        <p:txBody>
          <a:bodyPr/>
          <a:lstStyle/>
          <a:p>
            <a:endParaRPr lang="fr-FR" dirty="0"/>
          </a:p>
          <a:p>
            <a:pPr lvl="1">
              <a:buSzPct val="80000"/>
            </a:pPr>
            <a:endParaRPr lang="fr-FR" sz="1800" dirty="0"/>
          </a:p>
          <a:p>
            <a:pPr lvl="1">
              <a:buSzPct val="80000"/>
            </a:pPr>
            <a:endParaRPr lang="fr-FR" sz="1800" dirty="0"/>
          </a:p>
          <a:p>
            <a:pPr lvl="1">
              <a:buSzPct val="80000"/>
            </a:pPr>
            <a:endParaRPr lang="fr-FR" sz="1800" dirty="0"/>
          </a:p>
          <a:p>
            <a:pPr marL="342900" lvl="1" indent="-342900">
              <a:buClr>
                <a:schemeClr val="accent3">
                  <a:lumMod val="50000"/>
                </a:schemeClr>
              </a:buClr>
              <a:buSzPct val="80000"/>
              <a:buFont typeface="Calibri" panose="020F0502020204030204" pitchFamily="34" charset="0"/>
              <a:buChar char="›"/>
            </a:pPr>
            <a:endParaRPr lang="fr-FR" sz="2800" dirty="0">
              <a:solidFill>
                <a:srgbClr val="594B3D"/>
              </a:solidFill>
            </a:endParaRPr>
          </a:p>
          <a:p>
            <a:endParaRPr lang="fr-FR" dirty="0"/>
          </a:p>
        </p:txBody>
      </p:sp>
      <p:sp>
        <p:nvSpPr>
          <p:cNvPr id="10" name="Titre 9">
            <a:extLst>
              <a:ext uri="{FF2B5EF4-FFF2-40B4-BE49-F238E27FC236}">
                <a16:creationId xmlns:a16="http://schemas.microsoft.com/office/drawing/2014/main" id="{91D11ACC-4D45-60E4-5A6A-AD39C718C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Résultats obtenus: Focus sur les barres pleines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E0C31B68-7511-BEF0-0892-1955D22D0D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6330" y="652291"/>
            <a:ext cx="9532513" cy="6225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1538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DEBAEC2-791E-4C5D-8A98-0BCBA81417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Essais de corrosion accélérée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E5F6D9B-2D9F-4644-AE85-ADCC3BDACA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b="1" dirty="0"/>
              <a:t>Et la durabilité?</a:t>
            </a:r>
          </a:p>
          <a:p>
            <a:pPr marL="0" indent="0">
              <a:buNone/>
            </a:pPr>
            <a:r>
              <a:rPr lang="fr-FR" dirty="0"/>
              <a:t> </a:t>
            </a:r>
          </a:p>
          <a:p>
            <a:pPr marL="0" indent="0">
              <a:buNone/>
            </a:pPr>
            <a:r>
              <a:rPr lang="fr-FR" dirty="0"/>
              <a:t>Sollicitation sous flexion d’armatures corrodées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sz="2000" dirty="0">
                <a:solidFill>
                  <a:schemeClr val="tx1"/>
                </a:solidFill>
              </a:rPr>
              <a:t>Objectifs :</a:t>
            </a:r>
          </a:p>
          <a:p>
            <a:pPr lvl="1"/>
            <a:r>
              <a:rPr lang="fr-FR" dirty="0">
                <a:solidFill>
                  <a:schemeClr val="tx1"/>
                </a:solidFill>
              </a:rPr>
              <a:t>Appréhender les effets de la corrosion sur le comportement des armatures (réalité de mise en œuvre, microfissuration,…)</a:t>
            </a:r>
          </a:p>
          <a:p>
            <a:pPr marL="0" indent="0">
              <a:buNone/>
            </a:pPr>
            <a:endParaRPr lang="fr-FR" sz="2000" dirty="0"/>
          </a:p>
          <a:p>
            <a:pPr marL="0" indent="0">
              <a:buNone/>
            </a:pPr>
            <a:r>
              <a:rPr lang="fr-FR" sz="1800" dirty="0">
                <a:solidFill>
                  <a:schemeClr val="tx1"/>
                </a:solidFill>
              </a:rPr>
              <a:t>Moyens :</a:t>
            </a:r>
          </a:p>
          <a:p>
            <a:pPr lvl="1"/>
            <a:r>
              <a:rPr lang="fr-FR" sz="1800" dirty="0"/>
              <a:t>Bâti d’essais de corrosion accélérée </a:t>
            </a:r>
          </a:p>
          <a:p>
            <a:pPr lvl="1"/>
            <a:r>
              <a:rPr lang="fr-FR" sz="1800" dirty="0"/>
              <a:t>Essais</a:t>
            </a:r>
            <a:r>
              <a:rPr lang="fr-FR" sz="1800" dirty="0">
                <a:solidFill>
                  <a:schemeClr val="tx1"/>
                </a:solidFill>
              </a:rPr>
              <a:t> de caractérisation mécaniques</a:t>
            </a:r>
          </a:p>
          <a:p>
            <a:pPr lvl="1"/>
            <a:r>
              <a:rPr lang="fr-FR" sz="1800" dirty="0">
                <a:solidFill>
                  <a:schemeClr val="tx1"/>
                </a:solidFill>
              </a:rPr>
              <a:t>Analyses métallurgiques  </a:t>
            </a:r>
          </a:p>
          <a:p>
            <a:pPr marL="0" indent="0">
              <a:buNone/>
            </a:pPr>
            <a:r>
              <a:rPr lang="fr-FR" sz="1600" dirty="0">
                <a:solidFill>
                  <a:schemeClr val="tx1"/>
                </a:solidFill>
              </a:rPr>
              <a:t> </a:t>
            </a:r>
          </a:p>
          <a:p>
            <a:pPr marL="0" indent="0">
              <a:buNone/>
            </a:pPr>
            <a:r>
              <a:rPr lang="fr-FR" sz="2000" dirty="0">
                <a:solidFill>
                  <a:schemeClr val="tx1"/>
                </a:solidFill>
              </a:rPr>
              <a:t> </a:t>
            </a:r>
            <a:r>
              <a:rPr lang="fr-FR" sz="2000" dirty="0"/>
              <a:t> 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682A5BB-B7EB-487F-A84E-A364EFD80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64609-0687-4640-925B-EAE416789F19}" type="slidenum">
              <a:rPr lang="fr-FR" smtClean="0"/>
              <a:pPr/>
              <a:t>22</a:t>
            </a:fld>
            <a:endParaRPr lang="fr-FR" dirty="0"/>
          </a:p>
        </p:txBody>
      </p:sp>
      <p:sp>
        <p:nvSpPr>
          <p:cNvPr id="7" name="Espace réservé de la date 4">
            <a:extLst>
              <a:ext uri="{FF2B5EF4-FFF2-40B4-BE49-F238E27FC236}">
                <a16:creationId xmlns:a16="http://schemas.microsoft.com/office/drawing/2014/main" id="{7B50ACAA-934F-557C-A3CC-58E0B9F627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99857" y="6448886"/>
            <a:ext cx="5712633" cy="249444"/>
          </a:xfrm>
        </p:spPr>
        <p:txBody>
          <a:bodyPr/>
          <a:lstStyle/>
          <a:p>
            <a:r>
              <a:rPr lang="fr-FR" dirty="0"/>
              <a:t>Rencontre MOA du 26 mars 2026</a:t>
            </a:r>
          </a:p>
        </p:txBody>
      </p:sp>
    </p:spTree>
    <p:extLst>
      <p:ext uri="{BB962C8B-B14F-4D97-AF65-F5344CB8AC3E}">
        <p14:creationId xmlns:p14="http://schemas.microsoft.com/office/powerpoint/2010/main" val="3909117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DEBAEC2-791E-4C5D-8A98-0BCBA81417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Essais de corrosion accélérée</a:t>
            </a:r>
          </a:p>
        </p:txBody>
      </p:sp>
      <p:pic>
        <p:nvPicPr>
          <p:cNvPr id="10" name="Espace réservé du contenu 9" descr="Une image contenant croquis, casier à vaisselle, art, conception&#10;&#10;Description générée automatiquement">
            <a:extLst>
              <a:ext uri="{FF2B5EF4-FFF2-40B4-BE49-F238E27FC236}">
                <a16:creationId xmlns:a16="http://schemas.microsoft.com/office/drawing/2014/main" id="{6CF0CED3-0252-173E-84F1-0CC40A31DD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62" r="18434"/>
          <a:stretch/>
        </p:blipFill>
        <p:spPr>
          <a:xfrm>
            <a:off x="5363796" y="596794"/>
            <a:ext cx="5724759" cy="3470498"/>
          </a:xfr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682A5BB-B7EB-487F-A84E-A364EFD80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64609-0687-4640-925B-EAE416789F19}" type="slidenum">
              <a:rPr lang="fr-FR" smtClean="0"/>
              <a:pPr/>
              <a:t>23</a:t>
            </a:fld>
            <a:endParaRPr lang="fr-FR" dirty="0"/>
          </a:p>
        </p:txBody>
      </p:sp>
      <p:pic>
        <p:nvPicPr>
          <p:cNvPr id="14" name="Image 13" descr="Une image contenant plein air, chaussures, ciel, habits&#10;&#10;Description générée automatiquement">
            <a:extLst>
              <a:ext uri="{FF2B5EF4-FFF2-40B4-BE49-F238E27FC236}">
                <a16:creationId xmlns:a16="http://schemas.microsoft.com/office/drawing/2014/main" id="{ECFECDEA-BBF7-7DF5-B547-0CA08C3E14A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282" y="1119597"/>
            <a:ext cx="3572208" cy="2679157"/>
          </a:xfrm>
          <a:prstGeom prst="rect">
            <a:avLst/>
          </a:prstGeom>
        </p:spPr>
      </p:pic>
      <p:pic>
        <p:nvPicPr>
          <p:cNvPr id="18" name="Image 17" descr="Une image contenant habits, Col bleu, intérieur, ingénierie&#10;&#10;Description générée automatiquement">
            <a:extLst>
              <a:ext uri="{FF2B5EF4-FFF2-40B4-BE49-F238E27FC236}">
                <a16:creationId xmlns:a16="http://schemas.microsoft.com/office/drawing/2014/main" id="{76CE9BF2-6F18-CE74-622B-13FF8604575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281" y="3886497"/>
            <a:ext cx="2326122" cy="1744593"/>
          </a:xfrm>
          <a:prstGeom prst="rect">
            <a:avLst/>
          </a:prstGeom>
        </p:spPr>
      </p:pic>
      <p:pic>
        <p:nvPicPr>
          <p:cNvPr id="20" name="Image 19" descr="Une image contenant sol, machine, Atelier, travail du métal&#10;&#10;Description générée automatiquement">
            <a:extLst>
              <a:ext uri="{FF2B5EF4-FFF2-40B4-BE49-F238E27FC236}">
                <a16:creationId xmlns:a16="http://schemas.microsoft.com/office/drawing/2014/main" id="{5A0893C7-F233-0E38-0DDE-0AB435CD327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1237" y="3886497"/>
            <a:ext cx="2320158" cy="1740119"/>
          </a:xfrm>
          <a:prstGeom prst="rect">
            <a:avLst/>
          </a:prstGeom>
        </p:spPr>
      </p:pic>
      <p:sp>
        <p:nvSpPr>
          <p:cNvPr id="25" name="Espace réservé du contenu 2">
            <a:extLst>
              <a:ext uri="{FF2B5EF4-FFF2-40B4-BE49-F238E27FC236}">
                <a16:creationId xmlns:a16="http://schemas.microsoft.com/office/drawing/2014/main" id="{CB3E5FD2-00BE-012C-B866-43F29EFA05D9}"/>
              </a:ext>
            </a:extLst>
          </p:cNvPr>
          <p:cNvSpPr txBox="1">
            <a:spLocks/>
          </p:cNvSpPr>
          <p:nvPr/>
        </p:nvSpPr>
        <p:spPr>
          <a:xfrm>
            <a:off x="5231904" y="745466"/>
            <a:ext cx="2088266" cy="6480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C90019"/>
              </a:buClr>
              <a:buSzPct val="80000"/>
              <a:buFont typeface="Century Gothic" panose="020B0502020202020204" pitchFamily="34" charset="0"/>
              <a:buChar char="►"/>
              <a:defRPr sz="2400" b="0" kern="1200">
                <a:solidFill>
                  <a:srgbClr val="C90019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C90019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Century Gothic" panose="020B0502020202020204" pitchFamily="34" charset="0"/>
              <a:buNone/>
            </a:pPr>
            <a:r>
              <a:rPr lang="fr-FR" sz="2000" dirty="0">
                <a:solidFill>
                  <a:schemeClr val="tx1"/>
                </a:solidFill>
              </a:rPr>
              <a:t>Bâti d’essais</a:t>
            </a:r>
          </a:p>
        </p:txBody>
      </p:sp>
      <p:grpSp>
        <p:nvGrpSpPr>
          <p:cNvPr id="47" name="Groupe 46">
            <a:extLst>
              <a:ext uri="{FF2B5EF4-FFF2-40B4-BE49-F238E27FC236}">
                <a16:creationId xmlns:a16="http://schemas.microsoft.com/office/drawing/2014/main" id="{0A701C0A-99C2-F61B-08E1-207567F1C598}"/>
              </a:ext>
            </a:extLst>
          </p:cNvPr>
          <p:cNvGrpSpPr/>
          <p:nvPr/>
        </p:nvGrpSpPr>
        <p:grpSpPr>
          <a:xfrm>
            <a:off x="7087432" y="934455"/>
            <a:ext cx="4961987" cy="4144094"/>
            <a:chOff x="7248128" y="1031011"/>
            <a:chExt cx="4961987" cy="4144094"/>
          </a:xfrm>
        </p:grpSpPr>
        <p:sp>
          <p:nvSpPr>
            <p:cNvPr id="26" name="Parenthèse ouvrante 25">
              <a:extLst>
                <a:ext uri="{FF2B5EF4-FFF2-40B4-BE49-F238E27FC236}">
                  <a16:creationId xmlns:a16="http://schemas.microsoft.com/office/drawing/2014/main" id="{925E270C-B1A0-5288-D25B-14731581CEC3}"/>
                </a:ext>
              </a:extLst>
            </p:cNvPr>
            <p:cNvSpPr/>
            <p:nvPr/>
          </p:nvSpPr>
          <p:spPr>
            <a:xfrm rot="16200000">
              <a:off x="8616443" y="2534881"/>
              <a:ext cx="346196" cy="3082826"/>
            </a:xfrm>
            <a:prstGeom prst="leftBracket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/>
            </a:p>
          </p:txBody>
        </p:sp>
        <p:grpSp>
          <p:nvGrpSpPr>
            <p:cNvPr id="46" name="Groupe 45">
              <a:extLst>
                <a:ext uri="{FF2B5EF4-FFF2-40B4-BE49-F238E27FC236}">
                  <a16:creationId xmlns:a16="http://schemas.microsoft.com/office/drawing/2014/main" id="{E6CA858B-30B6-07CE-9422-0BB285129BA7}"/>
                </a:ext>
              </a:extLst>
            </p:cNvPr>
            <p:cNvGrpSpPr/>
            <p:nvPr/>
          </p:nvGrpSpPr>
          <p:grpSpPr>
            <a:xfrm>
              <a:off x="8494413" y="1031011"/>
              <a:ext cx="3715702" cy="4144094"/>
              <a:chOff x="8494413" y="1031011"/>
              <a:chExt cx="3715702" cy="4144094"/>
            </a:xfrm>
          </p:grpSpPr>
          <p:sp>
            <p:nvSpPr>
              <p:cNvPr id="27" name="Organigramme : Opération manuelle 26">
                <a:extLst>
                  <a:ext uri="{FF2B5EF4-FFF2-40B4-BE49-F238E27FC236}">
                    <a16:creationId xmlns:a16="http://schemas.microsoft.com/office/drawing/2014/main" id="{FFC493FA-4407-763C-3361-2E878C5FA61E}"/>
                  </a:ext>
                </a:extLst>
              </p:cNvPr>
              <p:cNvSpPr/>
              <p:nvPr/>
            </p:nvSpPr>
            <p:spPr>
              <a:xfrm>
                <a:off x="8494413" y="4357838"/>
                <a:ext cx="759360" cy="508771"/>
              </a:xfrm>
              <a:prstGeom prst="flowChartManualOperation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fr-FR"/>
              </a:p>
            </p:txBody>
          </p:sp>
          <p:sp>
            <p:nvSpPr>
              <p:cNvPr id="30" name="ZoneTexte 1">
                <a:extLst>
                  <a:ext uri="{FF2B5EF4-FFF2-40B4-BE49-F238E27FC236}">
                    <a16:creationId xmlns:a16="http://schemas.microsoft.com/office/drawing/2014/main" id="{DE25CE77-96A6-A073-8AE6-0FDD22FF301F}"/>
                  </a:ext>
                </a:extLst>
              </p:cNvPr>
              <p:cNvSpPr txBox="1"/>
              <p:nvPr/>
            </p:nvSpPr>
            <p:spPr>
              <a:xfrm>
                <a:off x="8994043" y="4913495"/>
                <a:ext cx="1609736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r>
                  <a:rPr lang="fr-FR" sz="1100" dirty="0">
                    <a:latin typeface="Century Gothic" panose="020B0502020202020204" pitchFamily="34" charset="0"/>
                  </a:rPr>
                  <a:t>Bac de récupération</a:t>
                </a:r>
              </a:p>
            </p:txBody>
          </p:sp>
          <p:pic>
            <p:nvPicPr>
              <p:cNvPr id="1028" name="Picture 4">
                <a:extLst>
                  <a:ext uri="{FF2B5EF4-FFF2-40B4-BE49-F238E27FC236}">
                    <a16:creationId xmlns:a16="http://schemas.microsoft.com/office/drawing/2014/main" id="{8A8D7142-C9BA-730B-B973-E9191181A95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040850">
                <a:off x="10657186" y="1059586"/>
                <a:ext cx="428625" cy="3714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" name="Picture 4">
                <a:extLst>
                  <a:ext uri="{FF2B5EF4-FFF2-40B4-BE49-F238E27FC236}">
                    <a16:creationId xmlns:a16="http://schemas.microsoft.com/office/drawing/2014/main" id="{19E50B7E-A37B-88E0-E7D4-630FA37FFFE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040850">
                <a:off x="10660149" y="3108108"/>
                <a:ext cx="428625" cy="3714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2" name="Parenthèse ouvrante 31">
                <a:extLst>
                  <a:ext uri="{FF2B5EF4-FFF2-40B4-BE49-F238E27FC236}">
                    <a16:creationId xmlns:a16="http://schemas.microsoft.com/office/drawing/2014/main" id="{955E0EAB-DC90-22CA-F078-BB41A254D4BA}"/>
                  </a:ext>
                </a:extLst>
              </p:cNvPr>
              <p:cNvSpPr/>
              <p:nvPr/>
            </p:nvSpPr>
            <p:spPr>
              <a:xfrm rot="10800000">
                <a:off x="11218458" y="1211215"/>
                <a:ext cx="345303" cy="2124582"/>
              </a:xfrm>
              <a:prstGeom prst="leftBracket">
                <a:avLst/>
              </a:prstGeom>
              <a:ln w="571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fr-FR"/>
              </a:p>
            </p:txBody>
          </p:sp>
          <p:sp>
            <p:nvSpPr>
              <p:cNvPr id="33" name="Organigramme : Opération manuelle 32">
                <a:extLst>
                  <a:ext uri="{FF2B5EF4-FFF2-40B4-BE49-F238E27FC236}">
                    <a16:creationId xmlns:a16="http://schemas.microsoft.com/office/drawing/2014/main" id="{BF341361-0213-63A7-A066-A0D54621AD34}"/>
                  </a:ext>
                </a:extLst>
              </p:cNvPr>
              <p:cNvSpPr/>
              <p:nvPr/>
            </p:nvSpPr>
            <p:spPr>
              <a:xfrm>
                <a:off x="11005716" y="3786833"/>
                <a:ext cx="942994" cy="1006407"/>
              </a:xfrm>
              <a:prstGeom prst="flowChartManualOperation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fr-FR"/>
              </a:p>
            </p:txBody>
          </p:sp>
          <p:sp>
            <p:nvSpPr>
              <p:cNvPr id="35" name="Ellipse 34">
                <a:extLst>
                  <a:ext uri="{FF2B5EF4-FFF2-40B4-BE49-F238E27FC236}">
                    <a16:creationId xmlns:a16="http://schemas.microsoft.com/office/drawing/2014/main" id="{7F293214-71C2-C269-31C6-E5992D666617}"/>
                  </a:ext>
                </a:extLst>
              </p:cNvPr>
              <p:cNvSpPr/>
              <p:nvPr/>
            </p:nvSpPr>
            <p:spPr>
              <a:xfrm>
                <a:off x="11332925" y="4335333"/>
                <a:ext cx="313578" cy="313578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fr-FR"/>
              </a:p>
            </p:txBody>
          </p:sp>
          <p:cxnSp>
            <p:nvCxnSpPr>
              <p:cNvPr id="37" name="Connecteur droit 36">
                <a:extLst>
                  <a:ext uri="{FF2B5EF4-FFF2-40B4-BE49-F238E27FC236}">
                    <a16:creationId xmlns:a16="http://schemas.microsoft.com/office/drawing/2014/main" id="{33B38516-48BC-1D1B-1B38-52422E26C354}"/>
                  </a:ext>
                </a:extLst>
              </p:cNvPr>
              <p:cNvCxnSpPr/>
              <p:nvPr/>
            </p:nvCxnSpPr>
            <p:spPr>
              <a:xfrm>
                <a:off x="11563762" y="3284984"/>
                <a:ext cx="0" cy="355427"/>
              </a:xfrm>
              <a:prstGeom prst="line">
                <a:avLst/>
              </a:prstGeom>
              <a:ln w="571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" name="ZoneTexte 1">
                <a:extLst>
                  <a:ext uri="{FF2B5EF4-FFF2-40B4-BE49-F238E27FC236}">
                    <a16:creationId xmlns:a16="http://schemas.microsoft.com/office/drawing/2014/main" id="{C4E7AD74-DA0B-FB37-1891-4EDB392E8473}"/>
                  </a:ext>
                </a:extLst>
              </p:cNvPr>
              <p:cNvSpPr txBox="1"/>
              <p:nvPr/>
            </p:nvSpPr>
            <p:spPr>
              <a:xfrm>
                <a:off x="10422925" y="1904379"/>
                <a:ext cx="1411389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r>
                  <a:rPr lang="fr-FR" sz="1100" dirty="0">
                    <a:latin typeface="Century Gothic" panose="020B0502020202020204" pitchFamily="34" charset="0"/>
                  </a:rPr>
                  <a:t>Projection </a:t>
                </a:r>
              </a:p>
              <a:p>
                <a:pPr algn="l"/>
                <a:r>
                  <a:rPr lang="fr-FR" sz="1100" dirty="0">
                    <a:latin typeface="Century Gothic" panose="020B0502020202020204" pitchFamily="34" charset="0"/>
                  </a:rPr>
                  <a:t>solution saline</a:t>
                </a:r>
              </a:p>
            </p:txBody>
          </p:sp>
          <p:sp>
            <p:nvSpPr>
              <p:cNvPr id="39" name="ZoneTexte 1">
                <a:extLst>
                  <a:ext uri="{FF2B5EF4-FFF2-40B4-BE49-F238E27FC236}">
                    <a16:creationId xmlns:a16="http://schemas.microsoft.com/office/drawing/2014/main" id="{1723113E-B9F0-2984-26BC-5FECA6119635}"/>
                  </a:ext>
                </a:extLst>
              </p:cNvPr>
              <p:cNvSpPr txBox="1"/>
              <p:nvPr/>
            </p:nvSpPr>
            <p:spPr>
              <a:xfrm>
                <a:off x="11438750" y="4841937"/>
                <a:ext cx="771365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r>
                  <a:rPr lang="fr-FR" sz="1100" dirty="0">
                    <a:latin typeface="Century Gothic" panose="020B0502020202020204" pitchFamily="34" charset="0"/>
                  </a:rPr>
                  <a:t>Injection</a:t>
                </a:r>
              </a:p>
            </p:txBody>
          </p:sp>
          <p:cxnSp>
            <p:nvCxnSpPr>
              <p:cNvPr id="40" name="Connecteur droit 39">
                <a:extLst>
                  <a:ext uri="{FF2B5EF4-FFF2-40B4-BE49-F238E27FC236}">
                    <a16:creationId xmlns:a16="http://schemas.microsoft.com/office/drawing/2014/main" id="{1CD6C8D7-BA51-0A67-862E-0CFA2EBEF0A5}"/>
                  </a:ext>
                </a:extLst>
              </p:cNvPr>
              <p:cNvCxnSpPr>
                <a:cxnSpLocks/>
                <a:endCxn id="27" idx="3"/>
              </p:cNvCxnSpPr>
              <p:nvPr/>
            </p:nvCxnSpPr>
            <p:spPr>
              <a:xfrm flipH="1">
                <a:off x="9177837" y="4612224"/>
                <a:ext cx="2040621" cy="0"/>
              </a:xfrm>
              <a:prstGeom prst="line">
                <a:avLst/>
              </a:prstGeom>
              <a:ln w="571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8" name="Espace réservé du contenu 2">
            <a:extLst>
              <a:ext uri="{FF2B5EF4-FFF2-40B4-BE49-F238E27FC236}">
                <a16:creationId xmlns:a16="http://schemas.microsoft.com/office/drawing/2014/main" id="{E7ACCE79-C55C-9309-18C1-8B169E682325}"/>
              </a:ext>
            </a:extLst>
          </p:cNvPr>
          <p:cNvSpPr txBox="1">
            <a:spLocks/>
          </p:cNvSpPr>
          <p:nvPr/>
        </p:nvSpPr>
        <p:spPr>
          <a:xfrm>
            <a:off x="7965087" y="5382932"/>
            <a:ext cx="4118955" cy="6480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C90019"/>
              </a:buClr>
              <a:buSzPct val="80000"/>
              <a:buFont typeface="Century Gothic" panose="020B0502020202020204" pitchFamily="34" charset="0"/>
              <a:buChar char="►"/>
              <a:defRPr sz="2400" b="0" kern="1200">
                <a:solidFill>
                  <a:srgbClr val="C90019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C90019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Century Gothic" panose="020B0502020202020204" pitchFamily="34" charset="0"/>
              <a:buNone/>
            </a:pPr>
            <a:r>
              <a:rPr lang="fr-FR" sz="1100" dirty="0">
                <a:solidFill>
                  <a:schemeClr val="tx1"/>
                </a:solidFill>
              </a:rPr>
              <a:t>Accélération des phénomènes de corrosion par projection d’une solution saline quotidienne</a:t>
            </a:r>
          </a:p>
        </p:txBody>
      </p:sp>
      <p:sp>
        <p:nvSpPr>
          <p:cNvPr id="3" name="Espace réservé de la date 4">
            <a:extLst>
              <a:ext uri="{FF2B5EF4-FFF2-40B4-BE49-F238E27FC236}">
                <a16:creationId xmlns:a16="http://schemas.microsoft.com/office/drawing/2014/main" id="{1CD2E778-BA95-9380-9213-F7133B6317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99857" y="6448886"/>
            <a:ext cx="5712633" cy="249444"/>
          </a:xfrm>
        </p:spPr>
        <p:txBody>
          <a:bodyPr/>
          <a:lstStyle/>
          <a:p>
            <a:r>
              <a:rPr lang="fr-FR" dirty="0"/>
              <a:t>Rencontre MOA du 26 mars 2026</a:t>
            </a:r>
          </a:p>
        </p:txBody>
      </p:sp>
    </p:spTree>
    <p:extLst>
      <p:ext uri="{BB962C8B-B14F-4D97-AF65-F5344CB8AC3E}">
        <p14:creationId xmlns:p14="http://schemas.microsoft.com/office/powerpoint/2010/main" val="3122180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DEBAEC2-791E-4C5D-8A98-0BCBA81417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Essais de corrosion accélérée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E5F6D9B-2D9F-4644-AE85-ADCC3BDACA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sz="2000" dirty="0">
                <a:solidFill>
                  <a:schemeClr val="tx1"/>
                </a:solidFill>
              </a:rPr>
              <a:t>Sollicitations </a:t>
            </a:r>
          </a:p>
          <a:p>
            <a:pPr marL="0" indent="0">
              <a:buNone/>
            </a:pPr>
            <a:r>
              <a:rPr lang="fr-FR" sz="1600" dirty="0">
                <a:solidFill>
                  <a:schemeClr val="tx1"/>
                </a:solidFill>
              </a:rPr>
              <a:t> </a:t>
            </a:r>
          </a:p>
          <a:p>
            <a:pPr marL="0" indent="0">
              <a:buNone/>
            </a:pPr>
            <a:r>
              <a:rPr lang="fr-FR" sz="2000" dirty="0">
                <a:solidFill>
                  <a:schemeClr val="tx1"/>
                </a:solidFill>
              </a:rPr>
              <a:t> </a:t>
            </a:r>
            <a:r>
              <a:rPr lang="fr-FR" sz="2000" dirty="0"/>
              <a:t> 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682A5BB-B7EB-487F-A84E-A364EFD80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64609-0687-4640-925B-EAE416789F19}" type="slidenum">
              <a:rPr lang="fr-FR" smtClean="0"/>
              <a:pPr/>
              <a:t>24</a:t>
            </a:fld>
            <a:endParaRPr lang="fr-FR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BAC25F0-BC39-4EE3-8D72-06766D9CC0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Rencontre MOA du 26 mars 2026</a:t>
            </a:r>
          </a:p>
        </p:txBody>
      </p:sp>
      <p:graphicFrame>
        <p:nvGraphicFramePr>
          <p:cNvPr id="10" name="Tableau 9">
            <a:extLst>
              <a:ext uri="{FF2B5EF4-FFF2-40B4-BE49-F238E27FC236}">
                <a16:creationId xmlns:a16="http://schemas.microsoft.com/office/drawing/2014/main" id="{B324D61A-C6BA-8207-D8F1-06A4FA98B9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0168510"/>
              </p:ext>
            </p:extLst>
          </p:nvPr>
        </p:nvGraphicFramePr>
        <p:xfrm>
          <a:off x="413230" y="2094196"/>
          <a:ext cx="2884546" cy="2264923"/>
        </p:xfrm>
        <a:graphic>
          <a:graphicData uri="http://schemas.openxmlformats.org/drawingml/2006/table">
            <a:tbl>
              <a:tblPr/>
              <a:tblGrid>
                <a:gridCol w="1442273">
                  <a:extLst>
                    <a:ext uri="{9D8B030D-6E8A-4147-A177-3AD203B41FA5}">
                      <a16:colId xmlns:a16="http://schemas.microsoft.com/office/drawing/2014/main" val="1688998419"/>
                    </a:ext>
                  </a:extLst>
                </a:gridCol>
                <a:gridCol w="1442273">
                  <a:extLst>
                    <a:ext uri="{9D8B030D-6E8A-4147-A177-3AD203B41FA5}">
                      <a16:colId xmlns:a16="http://schemas.microsoft.com/office/drawing/2014/main" val="1696257224"/>
                    </a:ext>
                  </a:extLst>
                </a:gridCol>
              </a:tblGrid>
              <a:tr h="230879">
                <a:tc gridSpan="2"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PRECHARGE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1784647"/>
                  </a:ext>
                </a:extLst>
              </a:tr>
              <a:tr h="230879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Lvl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quasi-nul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0630864"/>
                  </a:ext>
                </a:extLst>
              </a:tr>
              <a:tr h="230879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plastifiée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7760143"/>
                  </a:ext>
                </a:extLst>
              </a:tr>
              <a:tr h="230879">
                <a:tc>
                  <a:txBody>
                    <a:bodyPr/>
                    <a:lstStyle/>
                    <a:p>
                      <a:pPr algn="ctr" fontAlgn="ctr"/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41106589"/>
                  </a:ext>
                </a:extLst>
              </a:tr>
              <a:tr h="230879">
                <a:tc>
                  <a:txBody>
                    <a:bodyPr/>
                    <a:lstStyle/>
                    <a:p>
                      <a:pPr algn="ctr" fontAlgn="ctr"/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92408015"/>
                  </a:ext>
                </a:extLst>
              </a:tr>
              <a:tr h="230879">
                <a:tc gridSpan="2"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CHARGEMENT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4513751"/>
                  </a:ext>
                </a:extLst>
              </a:tr>
              <a:tr h="230879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 </a:t>
                      </a:r>
                      <a:r>
                        <a:rPr lang="fr-FR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Lvl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quasi-nul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6968017"/>
                  </a:ext>
                </a:extLst>
              </a:tr>
              <a:tr h="417891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10% fe (2/3t de tension)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9550448"/>
                  </a:ext>
                </a:extLst>
              </a:tr>
              <a:tr h="230879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0,6/1,5 = 40% </a:t>
                      </a:r>
                      <a:r>
                        <a:rPr lang="fr-FR" sz="11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fe</a:t>
                      </a:r>
                      <a:endParaRPr lang="fr-FR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0852584"/>
                  </a:ext>
                </a:extLst>
              </a:tr>
            </a:tbl>
          </a:graphicData>
        </a:graphic>
      </p:graphicFrame>
      <p:cxnSp>
        <p:nvCxnSpPr>
          <p:cNvPr id="16" name="Connecteur : en angle 15">
            <a:extLst>
              <a:ext uri="{FF2B5EF4-FFF2-40B4-BE49-F238E27FC236}">
                <a16:creationId xmlns:a16="http://schemas.microsoft.com/office/drawing/2014/main" id="{ACF49C7D-8C30-E379-475D-EC3100CB6570}"/>
              </a:ext>
            </a:extLst>
          </p:cNvPr>
          <p:cNvCxnSpPr>
            <a:cxnSpLocks/>
          </p:cNvCxnSpPr>
          <p:nvPr/>
        </p:nvCxnSpPr>
        <p:spPr>
          <a:xfrm rot="10800000">
            <a:off x="3419902" y="4221088"/>
            <a:ext cx="936104" cy="864000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 : en angle 17">
            <a:extLst>
              <a:ext uri="{FF2B5EF4-FFF2-40B4-BE49-F238E27FC236}">
                <a16:creationId xmlns:a16="http://schemas.microsoft.com/office/drawing/2014/main" id="{D3C0BAA5-1111-FFFC-D84E-5CBAA8B98648}"/>
              </a:ext>
            </a:extLst>
          </p:cNvPr>
          <p:cNvCxnSpPr>
            <a:cxnSpLocks/>
          </p:cNvCxnSpPr>
          <p:nvPr/>
        </p:nvCxnSpPr>
        <p:spPr>
          <a:xfrm rot="10800000">
            <a:off x="3419910" y="3861049"/>
            <a:ext cx="936097" cy="1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 : en angle 19">
            <a:extLst>
              <a:ext uri="{FF2B5EF4-FFF2-40B4-BE49-F238E27FC236}">
                <a16:creationId xmlns:a16="http://schemas.microsoft.com/office/drawing/2014/main" id="{78436ECE-C58E-B5CC-DF23-F41AE56D5CEF}"/>
              </a:ext>
            </a:extLst>
          </p:cNvPr>
          <p:cNvCxnSpPr>
            <a:cxnSpLocks/>
          </p:cNvCxnSpPr>
          <p:nvPr/>
        </p:nvCxnSpPr>
        <p:spPr>
          <a:xfrm rot="10800000">
            <a:off x="3419902" y="2655408"/>
            <a:ext cx="936104" cy="197527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2D41B2D8-932E-B9C7-C0AB-698515FD6C9D}"/>
              </a:ext>
            </a:extLst>
          </p:cNvPr>
          <p:cNvCxnSpPr/>
          <p:nvPr/>
        </p:nvCxnSpPr>
        <p:spPr>
          <a:xfrm flipH="1">
            <a:off x="3419901" y="2420888"/>
            <a:ext cx="93610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6" name="Connecteur : en angle 25">
            <a:extLst>
              <a:ext uri="{FF2B5EF4-FFF2-40B4-BE49-F238E27FC236}">
                <a16:creationId xmlns:a16="http://schemas.microsoft.com/office/drawing/2014/main" id="{355338A7-B76D-231B-718E-AC5AE2CCD9D0}"/>
              </a:ext>
            </a:extLst>
          </p:cNvPr>
          <p:cNvCxnSpPr>
            <a:cxnSpLocks/>
          </p:cNvCxnSpPr>
          <p:nvPr/>
        </p:nvCxnSpPr>
        <p:spPr>
          <a:xfrm rot="10800000">
            <a:off x="3419902" y="3527051"/>
            <a:ext cx="340262" cy="1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ZoneTexte 27">
            <a:extLst>
              <a:ext uri="{FF2B5EF4-FFF2-40B4-BE49-F238E27FC236}">
                <a16:creationId xmlns:a16="http://schemas.microsoft.com/office/drawing/2014/main" id="{C2096595-8390-2C8C-7FA9-7A2EAF05CFD5}"/>
              </a:ext>
            </a:extLst>
          </p:cNvPr>
          <p:cNvSpPr txBox="1"/>
          <p:nvPr/>
        </p:nvSpPr>
        <p:spPr>
          <a:xfrm>
            <a:off x="3887953" y="3356992"/>
            <a:ext cx="468053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1400" dirty="0">
                <a:latin typeface="Century Gothic" panose="020B0502020202020204" pitchFamily="34" charset="0"/>
              </a:rPr>
              <a:t>Réf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75D543BD-0228-9BB7-C087-F65D1424E8D8}"/>
              </a:ext>
            </a:extLst>
          </p:cNvPr>
          <p:cNvSpPr txBox="1"/>
          <p:nvPr/>
        </p:nvSpPr>
        <p:spPr>
          <a:xfrm>
            <a:off x="4471793" y="3533940"/>
            <a:ext cx="2817295" cy="7386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1400" dirty="0">
                <a:latin typeface="Century Gothic" panose="020B0502020202020204" pitchFamily="34" charset="0"/>
              </a:rPr>
              <a:t>Représentatif des sollicitations de mise en œuvre type Ecran Pare-Blocs (poids propre)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6715DDE5-D448-D955-F219-0E19C337DA0C}"/>
              </a:ext>
            </a:extLst>
          </p:cNvPr>
          <p:cNvSpPr txBox="1"/>
          <p:nvPr/>
        </p:nvSpPr>
        <p:spPr>
          <a:xfrm>
            <a:off x="4500560" y="4797152"/>
            <a:ext cx="2675560" cy="7386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1400" dirty="0">
                <a:latin typeface="Century Gothic" panose="020B0502020202020204" pitchFamily="34" charset="0"/>
              </a:rPr>
              <a:t>Sollicitation pour un dimensionnement de type Eurocode + cisaillement </a:t>
            </a: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F1CDC930-0FCD-DBF3-2D67-A5B6F272BE56}"/>
              </a:ext>
            </a:extLst>
          </p:cNvPr>
          <p:cNvSpPr txBox="1"/>
          <p:nvPr/>
        </p:nvSpPr>
        <p:spPr>
          <a:xfrm>
            <a:off x="4500559" y="2222620"/>
            <a:ext cx="1445575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1400" dirty="0">
                <a:latin typeface="Century Gothic" panose="020B0502020202020204" pitchFamily="34" charset="0"/>
              </a:rPr>
              <a:t>Ouvrage neuf</a:t>
            </a: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05C7CF4D-9E65-C3CE-D04E-685E113BC040}"/>
              </a:ext>
            </a:extLst>
          </p:cNvPr>
          <p:cNvSpPr txBox="1"/>
          <p:nvPr/>
        </p:nvSpPr>
        <p:spPr>
          <a:xfrm>
            <a:off x="4504502" y="2636912"/>
            <a:ext cx="1435679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1400" dirty="0">
                <a:latin typeface="Century Gothic" panose="020B0502020202020204" pitchFamily="34" charset="0"/>
              </a:rPr>
              <a:t>Ouvrage sollicité</a:t>
            </a:r>
          </a:p>
        </p:txBody>
      </p:sp>
      <p:sp>
        <p:nvSpPr>
          <p:cNvPr id="81" name="ZoneTexte 80">
            <a:extLst>
              <a:ext uri="{FF2B5EF4-FFF2-40B4-BE49-F238E27FC236}">
                <a16:creationId xmlns:a16="http://schemas.microsoft.com/office/drawing/2014/main" id="{2EDA5AAF-82D5-F470-7B3B-3E7B90CE241D}"/>
              </a:ext>
            </a:extLst>
          </p:cNvPr>
          <p:cNvSpPr txBox="1"/>
          <p:nvPr/>
        </p:nvSpPr>
        <p:spPr>
          <a:xfrm>
            <a:off x="8574172" y="3796723"/>
            <a:ext cx="2071164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1200" dirty="0">
                <a:latin typeface="Century Gothic" panose="020B0502020202020204" pitchFamily="34" charset="0"/>
              </a:rPr>
              <a:t>CHARGEMENT CONTINU</a:t>
            </a:r>
          </a:p>
        </p:txBody>
      </p:sp>
      <p:sp>
        <p:nvSpPr>
          <p:cNvPr id="82" name="Espace réservé du contenu 2">
            <a:extLst>
              <a:ext uri="{FF2B5EF4-FFF2-40B4-BE49-F238E27FC236}">
                <a16:creationId xmlns:a16="http://schemas.microsoft.com/office/drawing/2014/main" id="{ACE8BB45-A1B9-BFFA-5CE8-7449EBBB16A8}"/>
              </a:ext>
            </a:extLst>
          </p:cNvPr>
          <p:cNvSpPr txBox="1">
            <a:spLocks/>
          </p:cNvSpPr>
          <p:nvPr/>
        </p:nvSpPr>
        <p:spPr>
          <a:xfrm>
            <a:off x="7594230" y="4455208"/>
            <a:ext cx="4118955" cy="8376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C90019"/>
              </a:buClr>
              <a:buSzPct val="80000"/>
              <a:buFont typeface="Century Gothic" panose="020B0502020202020204" pitchFamily="34" charset="0"/>
              <a:buChar char="►"/>
              <a:defRPr sz="2400" b="0" kern="1200">
                <a:solidFill>
                  <a:srgbClr val="C90019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C90019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Century Gothic" panose="020B0502020202020204" pitchFamily="34" charset="0"/>
              <a:buNone/>
            </a:pPr>
            <a:r>
              <a:rPr lang="fr-FR" sz="1100" dirty="0">
                <a:solidFill>
                  <a:schemeClr val="tx1"/>
                </a:solidFill>
              </a:rPr>
              <a:t>L’ensemble des cas de charge sont disponibles sur une même barre.</a:t>
            </a:r>
          </a:p>
          <a:p>
            <a:pPr marL="0" indent="0">
              <a:buFont typeface="Century Gothic" panose="020B0502020202020204" pitchFamily="34" charset="0"/>
              <a:buNone/>
            </a:pPr>
            <a:r>
              <a:rPr lang="fr-FR" sz="1100" dirty="0">
                <a:solidFill>
                  <a:schemeClr val="tx1"/>
                </a:solidFill>
              </a:rPr>
              <a:t>          -&gt; Réduction du nombre d’armatures requis</a:t>
            </a:r>
          </a:p>
          <a:p>
            <a:pPr marL="0" indent="0">
              <a:buFont typeface="Century Gothic" panose="020B0502020202020204" pitchFamily="34" charset="0"/>
              <a:buNone/>
            </a:pPr>
            <a:r>
              <a:rPr lang="fr-FR" sz="1100" dirty="0">
                <a:solidFill>
                  <a:schemeClr val="tx1"/>
                </a:solidFill>
              </a:rPr>
              <a:t>          -&gt; Homogénéité d’acier entre les cas de charge  </a:t>
            </a:r>
          </a:p>
          <a:p>
            <a:pPr marL="0" indent="0">
              <a:buFont typeface="Century Gothic" panose="020B0502020202020204" pitchFamily="34" charset="0"/>
              <a:buNone/>
            </a:pPr>
            <a:endParaRPr lang="fr-FR" sz="1100" dirty="0">
              <a:solidFill>
                <a:schemeClr val="tx1"/>
              </a:solidFill>
            </a:endParaRPr>
          </a:p>
        </p:txBody>
      </p:sp>
      <p:grpSp>
        <p:nvGrpSpPr>
          <p:cNvPr id="87" name="Groupe 86">
            <a:extLst>
              <a:ext uri="{FF2B5EF4-FFF2-40B4-BE49-F238E27FC236}">
                <a16:creationId xmlns:a16="http://schemas.microsoft.com/office/drawing/2014/main" id="{B71B7AC7-BE27-7925-299A-DF6E9C9E3D13}"/>
              </a:ext>
            </a:extLst>
          </p:cNvPr>
          <p:cNvGrpSpPr/>
          <p:nvPr/>
        </p:nvGrpSpPr>
        <p:grpSpPr>
          <a:xfrm>
            <a:off x="6620165" y="710028"/>
            <a:ext cx="5454611" cy="2614032"/>
            <a:chOff x="6620165" y="710028"/>
            <a:chExt cx="5454611" cy="2614032"/>
          </a:xfrm>
        </p:grpSpPr>
        <p:grpSp>
          <p:nvGrpSpPr>
            <p:cNvPr id="79" name="Groupe 78">
              <a:extLst>
                <a:ext uri="{FF2B5EF4-FFF2-40B4-BE49-F238E27FC236}">
                  <a16:creationId xmlns:a16="http://schemas.microsoft.com/office/drawing/2014/main" id="{A47E2FF7-5EFD-13C3-2004-56DD0B8738B5}"/>
                </a:ext>
              </a:extLst>
            </p:cNvPr>
            <p:cNvGrpSpPr/>
            <p:nvPr/>
          </p:nvGrpSpPr>
          <p:grpSpPr>
            <a:xfrm>
              <a:off x="6620165" y="710028"/>
              <a:ext cx="5454611" cy="2614032"/>
              <a:chOff x="6336295" y="721462"/>
              <a:chExt cx="5454611" cy="2614032"/>
            </a:xfrm>
          </p:grpSpPr>
          <p:grpSp>
            <p:nvGrpSpPr>
              <p:cNvPr id="73" name="Groupe 72">
                <a:extLst>
                  <a:ext uri="{FF2B5EF4-FFF2-40B4-BE49-F238E27FC236}">
                    <a16:creationId xmlns:a16="http://schemas.microsoft.com/office/drawing/2014/main" id="{50512D0A-F109-7BF3-4521-3421928FDFD1}"/>
                  </a:ext>
                </a:extLst>
              </p:cNvPr>
              <p:cNvGrpSpPr/>
              <p:nvPr/>
            </p:nvGrpSpPr>
            <p:grpSpPr>
              <a:xfrm>
                <a:off x="6723298" y="721462"/>
                <a:ext cx="5067608" cy="2614032"/>
                <a:chOff x="6689820" y="738737"/>
                <a:chExt cx="5067608" cy="2614032"/>
              </a:xfrm>
            </p:grpSpPr>
            <p:sp>
              <p:nvSpPr>
                <p:cNvPr id="39" name="Rectangle 38">
                  <a:extLst>
                    <a:ext uri="{FF2B5EF4-FFF2-40B4-BE49-F238E27FC236}">
                      <a16:creationId xmlns:a16="http://schemas.microsoft.com/office/drawing/2014/main" id="{0043B0BB-E99D-9351-F46F-641A09725853}"/>
                    </a:ext>
                  </a:extLst>
                </p:cNvPr>
                <p:cNvSpPr/>
                <p:nvPr/>
              </p:nvSpPr>
              <p:spPr>
                <a:xfrm>
                  <a:off x="6689820" y="2249699"/>
                  <a:ext cx="4680000" cy="72000"/>
                </a:xfrm>
                <a:prstGeom prst="rect">
                  <a:avLst/>
                </a:prstGeom>
                <a:solidFill>
                  <a:schemeClr val="bg2">
                    <a:lumMod val="90000"/>
                  </a:schemeClr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fr-FR"/>
                </a:p>
              </p:txBody>
            </p:sp>
            <p:sp>
              <p:nvSpPr>
                <p:cNvPr id="40" name="Rectangle 39">
                  <a:extLst>
                    <a:ext uri="{FF2B5EF4-FFF2-40B4-BE49-F238E27FC236}">
                      <a16:creationId xmlns:a16="http://schemas.microsoft.com/office/drawing/2014/main" id="{F20593AB-A37D-F2EF-CEFE-66DFD98D37C8}"/>
                    </a:ext>
                  </a:extLst>
                </p:cNvPr>
                <p:cNvSpPr/>
                <p:nvPr/>
              </p:nvSpPr>
              <p:spPr>
                <a:xfrm>
                  <a:off x="6888088" y="2092025"/>
                  <a:ext cx="576064" cy="365359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fr-FR"/>
                </a:p>
              </p:txBody>
            </p:sp>
            <p:sp>
              <p:nvSpPr>
                <p:cNvPr id="41" name="Rectangle 40">
                  <a:extLst>
                    <a:ext uri="{FF2B5EF4-FFF2-40B4-BE49-F238E27FC236}">
                      <a16:creationId xmlns:a16="http://schemas.microsoft.com/office/drawing/2014/main" id="{A91774DA-126B-3ABE-079B-238339501B7E}"/>
                    </a:ext>
                  </a:extLst>
                </p:cNvPr>
                <p:cNvSpPr/>
                <p:nvPr/>
              </p:nvSpPr>
              <p:spPr>
                <a:xfrm>
                  <a:off x="10533861" y="2330140"/>
                  <a:ext cx="216025" cy="117163"/>
                </a:xfrm>
                <a:prstGeom prst="rect">
                  <a:avLst/>
                </a:prstGeom>
                <a:solidFill>
                  <a:schemeClr val="accent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fr-FR"/>
                </a:p>
              </p:txBody>
            </p:sp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73F2A407-0B45-367E-F162-A14609E7B411}"/>
                    </a:ext>
                  </a:extLst>
                </p:cNvPr>
                <p:cNvSpPr/>
                <p:nvPr/>
              </p:nvSpPr>
              <p:spPr>
                <a:xfrm>
                  <a:off x="11088555" y="2121910"/>
                  <a:ext cx="192022" cy="127790"/>
                </a:xfrm>
                <a:prstGeom prst="rect">
                  <a:avLst/>
                </a:prstGeom>
                <a:solidFill>
                  <a:schemeClr val="accent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fr-FR"/>
                </a:p>
              </p:txBody>
            </p:sp>
            <p:pic>
              <p:nvPicPr>
                <p:cNvPr id="46" name="Image 45">
                  <a:extLst>
                    <a:ext uri="{FF2B5EF4-FFF2-40B4-BE49-F238E27FC236}">
                      <a16:creationId xmlns:a16="http://schemas.microsoft.com/office/drawing/2014/main" id="{D34B303E-ED4F-6B19-285A-A51E508D4CA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clrChange>
                    <a:clrFrom>
                      <a:srgbClr val="F8FAFB"/>
                    </a:clrFrom>
                    <a:clrTo>
                      <a:srgbClr val="F8FAFB">
                        <a:alpha val="0"/>
                      </a:srgbClr>
                    </a:clrTo>
                  </a:clrChange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</a:blip>
                <a:stretch>
                  <a:fillRect/>
                </a:stretch>
              </p:blipFill>
              <p:spPr>
                <a:xfrm>
                  <a:off x="10584149" y="1042903"/>
                  <a:ext cx="416150" cy="437336"/>
                </a:xfrm>
                <a:prstGeom prst="rect">
                  <a:avLst/>
                </a:prstGeom>
              </p:spPr>
            </p:pic>
            <p:sp>
              <p:nvSpPr>
                <p:cNvPr id="49" name="ZoneTexte 48">
                  <a:extLst>
                    <a:ext uri="{FF2B5EF4-FFF2-40B4-BE49-F238E27FC236}">
                      <a16:creationId xmlns:a16="http://schemas.microsoft.com/office/drawing/2014/main" id="{7269D679-FEB1-25F0-8C10-F30D48E2E250}"/>
                    </a:ext>
                  </a:extLst>
                </p:cNvPr>
                <p:cNvSpPr txBox="1"/>
                <p:nvPr/>
              </p:nvSpPr>
              <p:spPr>
                <a:xfrm>
                  <a:off x="10605838" y="3091159"/>
                  <a:ext cx="1151590" cy="26161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1100" dirty="0">
                      <a:latin typeface="Century Gothic" panose="020B0502020202020204" pitchFamily="34" charset="0"/>
                    </a:rPr>
                    <a:t>Moment max</a:t>
                  </a:r>
                </a:p>
              </p:txBody>
            </p:sp>
            <p:cxnSp>
              <p:nvCxnSpPr>
                <p:cNvPr id="51" name="Connecteur droit 50">
                  <a:extLst>
                    <a:ext uri="{FF2B5EF4-FFF2-40B4-BE49-F238E27FC236}">
                      <a16:creationId xmlns:a16="http://schemas.microsoft.com/office/drawing/2014/main" id="{05AF60D5-CEA3-DBF0-67A6-DF3B04F9B48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464152" y="1541946"/>
                  <a:ext cx="3144619" cy="696263"/>
                </a:xfrm>
                <a:prstGeom prst="line">
                  <a:avLst/>
                </a:prstGeom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Connecteur droit 52">
                  <a:extLst>
                    <a:ext uri="{FF2B5EF4-FFF2-40B4-BE49-F238E27FC236}">
                      <a16:creationId xmlns:a16="http://schemas.microsoft.com/office/drawing/2014/main" id="{EA7B71F1-38BB-8D79-31CE-FEF29EABDCF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10605838" y="1544055"/>
                  <a:ext cx="0" cy="684000"/>
                </a:xfrm>
                <a:prstGeom prst="line">
                  <a:avLst/>
                </a:prstGeom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Connecteur droit 54">
                  <a:extLst>
                    <a:ext uri="{FF2B5EF4-FFF2-40B4-BE49-F238E27FC236}">
                      <a16:creationId xmlns:a16="http://schemas.microsoft.com/office/drawing/2014/main" id="{ABBE0CF3-3FE8-D502-AFAB-1B02BA13B0B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10416480" y="1592872"/>
                  <a:ext cx="0" cy="648000"/>
                </a:xfrm>
                <a:prstGeom prst="line">
                  <a:avLst/>
                </a:prstGeom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Connecteur droit 55">
                  <a:extLst>
                    <a:ext uri="{FF2B5EF4-FFF2-40B4-BE49-F238E27FC236}">
                      <a16:creationId xmlns:a16="http://schemas.microsoft.com/office/drawing/2014/main" id="{699BE0D2-1FCA-9F5E-90CE-878AB68035F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10200456" y="1628800"/>
                  <a:ext cx="0" cy="612000"/>
                </a:xfrm>
                <a:prstGeom prst="line">
                  <a:avLst/>
                </a:prstGeom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Connecteur droit 56">
                  <a:extLst>
                    <a:ext uri="{FF2B5EF4-FFF2-40B4-BE49-F238E27FC236}">
                      <a16:creationId xmlns:a16="http://schemas.microsoft.com/office/drawing/2014/main" id="{43799BE4-E189-85CC-975F-0FD57060A52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9984432" y="1696455"/>
                  <a:ext cx="0" cy="540000"/>
                </a:xfrm>
                <a:prstGeom prst="line">
                  <a:avLst/>
                </a:prstGeom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Connecteur droit 57">
                  <a:extLst>
                    <a:ext uri="{FF2B5EF4-FFF2-40B4-BE49-F238E27FC236}">
                      <a16:creationId xmlns:a16="http://schemas.microsoft.com/office/drawing/2014/main" id="{35B3E295-23C2-DFFE-7D52-0F9DAD20E2C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9768408" y="1736888"/>
                  <a:ext cx="0" cy="504000"/>
                </a:xfrm>
                <a:prstGeom prst="line">
                  <a:avLst/>
                </a:prstGeom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Connecteur droit 58">
                  <a:extLst>
                    <a:ext uri="{FF2B5EF4-FFF2-40B4-BE49-F238E27FC236}">
                      <a16:creationId xmlns:a16="http://schemas.microsoft.com/office/drawing/2014/main" id="{3977867A-FA07-D5C4-E5E4-C5D61006A05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9552384" y="1772816"/>
                  <a:ext cx="0" cy="468000"/>
                </a:xfrm>
                <a:prstGeom prst="line">
                  <a:avLst/>
                </a:prstGeom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Connecteur droit 59">
                  <a:extLst>
                    <a:ext uri="{FF2B5EF4-FFF2-40B4-BE49-F238E27FC236}">
                      <a16:creationId xmlns:a16="http://schemas.microsoft.com/office/drawing/2014/main" id="{C067950B-B7A3-E7F9-FBC0-68333B5749A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9336360" y="1844824"/>
                  <a:ext cx="0" cy="396000"/>
                </a:xfrm>
                <a:prstGeom prst="line">
                  <a:avLst/>
                </a:prstGeom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Connecteur droit 60">
                  <a:extLst>
                    <a:ext uri="{FF2B5EF4-FFF2-40B4-BE49-F238E27FC236}">
                      <a16:creationId xmlns:a16="http://schemas.microsoft.com/office/drawing/2014/main" id="{053B9B9B-6609-B140-C475-A407B5637F5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9120336" y="1880904"/>
                  <a:ext cx="0" cy="360000"/>
                </a:xfrm>
                <a:prstGeom prst="line">
                  <a:avLst/>
                </a:prstGeom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Connecteur droit 61">
                  <a:extLst>
                    <a:ext uri="{FF2B5EF4-FFF2-40B4-BE49-F238E27FC236}">
                      <a16:creationId xmlns:a16="http://schemas.microsoft.com/office/drawing/2014/main" id="{0484E837-3F90-C4E9-61A3-CF461DB7ECF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8904312" y="1916832"/>
                  <a:ext cx="0" cy="324000"/>
                </a:xfrm>
                <a:prstGeom prst="line">
                  <a:avLst/>
                </a:prstGeom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Connecteur droit 62">
                  <a:extLst>
                    <a:ext uri="{FF2B5EF4-FFF2-40B4-BE49-F238E27FC236}">
                      <a16:creationId xmlns:a16="http://schemas.microsoft.com/office/drawing/2014/main" id="{8F80898A-8A84-4274-9B65-776F17602E6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8688288" y="1988840"/>
                  <a:ext cx="0" cy="252000"/>
                </a:xfrm>
                <a:prstGeom prst="line">
                  <a:avLst/>
                </a:prstGeom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Connecteur droit 63">
                  <a:extLst>
                    <a:ext uri="{FF2B5EF4-FFF2-40B4-BE49-F238E27FC236}">
                      <a16:creationId xmlns:a16="http://schemas.microsoft.com/office/drawing/2014/main" id="{3A997727-8A06-407B-25C8-23B799627A0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8472264" y="2024920"/>
                  <a:ext cx="0" cy="216000"/>
                </a:xfrm>
                <a:prstGeom prst="line">
                  <a:avLst/>
                </a:prstGeom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Connecteur droit 64">
                  <a:extLst>
                    <a:ext uri="{FF2B5EF4-FFF2-40B4-BE49-F238E27FC236}">
                      <a16:creationId xmlns:a16="http://schemas.microsoft.com/office/drawing/2014/main" id="{3FFE5529-91A0-CDBB-1A35-C2B823B3803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8256240" y="2060848"/>
                  <a:ext cx="0" cy="180000"/>
                </a:xfrm>
                <a:prstGeom prst="line">
                  <a:avLst/>
                </a:prstGeom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Connecteur droit 65">
                  <a:extLst>
                    <a:ext uri="{FF2B5EF4-FFF2-40B4-BE49-F238E27FC236}">
                      <a16:creationId xmlns:a16="http://schemas.microsoft.com/office/drawing/2014/main" id="{2D7F0E4B-ECE3-37CD-3C20-FC6AEBA0FE2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8040216" y="2132856"/>
                  <a:ext cx="0" cy="108000"/>
                </a:xfrm>
                <a:prstGeom prst="line">
                  <a:avLst/>
                </a:prstGeom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67" name="ZoneTexte 66">
                  <a:extLst>
                    <a:ext uri="{FF2B5EF4-FFF2-40B4-BE49-F238E27FC236}">
                      <a16:creationId xmlns:a16="http://schemas.microsoft.com/office/drawing/2014/main" id="{8592150F-8367-5A28-0AF9-B25760F20B28}"/>
                    </a:ext>
                  </a:extLst>
                </p:cNvPr>
                <p:cNvSpPr txBox="1"/>
                <p:nvPr/>
              </p:nvSpPr>
              <p:spPr>
                <a:xfrm>
                  <a:off x="10512760" y="738737"/>
                  <a:ext cx="1151590" cy="30777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1400" dirty="0">
                      <a:solidFill>
                        <a:schemeClr val="accent6">
                          <a:lumMod val="50000"/>
                        </a:schemeClr>
                      </a:solidFill>
                      <a:latin typeface="Century Gothic" panose="020B0502020202020204" pitchFamily="34" charset="0"/>
                    </a:rPr>
                    <a:t>M</a:t>
                  </a:r>
                </a:p>
              </p:txBody>
            </p:sp>
            <p:cxnSp>
              <p:nvCxnSpPr>
                <p:cNvPr id="68" name="Connecteur droit 67">
                  <a:extLst>
                    <a:ext uri="{FF2B5EF4-FFF2-40B4-BE49-F238E27FC236}">
                      <a16:creationId xmlns:a16="http://schemas.microsoft.com/office/drawing/2014/main" id="{B88EFF10-C882-C68E-3E91-C6412C39ECC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10605838" y="2532905"/>
                  <a:ext cx="0" cy="540000"/>
                </a:xfrm>
                <a:prstGeom prst="line">
                  <a:avLst/>
                </a:prstGeom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Connecteur droit 68">
                  <a:extLst>
                    <a:ext uri="{FF2B5EF4-FFF2-40B4-BE49-F238E27FC236}">
                      <a16:creationId xmlns:a16="http://schemas.microsoft.com/office/drawing/2014/main" id="{CD62843F-89FB-DB45-DB81-17C75410681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10066078" y="2419375"/>
                  <a:ext cx="0" cy="468000"/>
                </a:xfrm>
                <a:prstGeom prst="line">
                  <a:avLst/>
                </a:prstGeom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70" name="ZoneTexte 69">
                  <a:extLst>
                    <a:ext uri="{FF2B5EF4-FFF2-40B4-BE49-F238E27FC236}">
                      <a16:creationId xmlns:a16="http://schemas.microsoft.com/office/drawing/2014/main" id="{A52106A3-3A00-09B6-A5D7-8900AEE42A0C}"/>
                    </a:ext>
                  </a:extLst>
                </p:cNvPr>
                <p:cNvSpPr txBox="1"/>
                <p:nvPr/>
              </p:nvSpPr>
              <p:spPr>
                <a:xfrm>
                  <a:off x="9739533" y="2890930"/>
                  <a:ext cx="1151590" cy="27699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1200" dirty="0">
                      <a:latin typeface="Century Gothic" panose="020B0502020202020204" pitchFamily="34" charset="0"/>
                    </a:rPr>
                    <a:t>40% </a:t>
                  </a:r>
                  <a:r>
                    <a:rPr lang="fr-FR" sz="1200" dirty="0" err="1">
                      <a:latin typeface="Century Gothic" panose="020B0502020202020204" pitchFamily="34" charset="0"/>
                    </a:rPr>
                    <a:t>fe</a:t>
                  </a:r>
                  <a:endParaRPr lang="fr-FR" sz="1200" dirty="0">
                    <a:latin typeface="Century Gothic" panose="020B0502020202020204" pitchFamily="34" charset="0"/>
                  </a:endParaRPr>
                </a:p>
              </p:txBody>
            </p:sp>
            <p:cxnSp>
              <p:nvCxnSpPr>
                <p:cNvPr id="71" name="Connecteur droit 70">
                  <a:extLst>
                    <a:ext uri="{FF2B5EF4-FFF2-40B4-BE49-F238E27FC236}">
                      <a16:creationId xmlns:a16="http://schemas.microsoft.com/office/drawing/2014/main" id="{D756BD7D-761E-9157-408F-18B7CB2F807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8339517" y="2420888"/>
                  <a:ext cx="0" cy="468000"/>
                </a:xfrm>
                <a:prstGeom prst="line">
                  <a:avLst/>
                </a:prstGeom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72" name="ZoneTexte 71">
                  <a:extLst>
                    <a:ext uri="{FF2B5EF4-FFF2-40B4-BE49-F238E27FC236}">
                      <a16:creationId xmlns:a16="http://schemas.microsoft.com/office/drawing/2014/main" id="{5BA41FF5-0F3B-84AD-8DE9-E098F05FDEBF}"/>
                    </a:ext>
                  </a:extLst>
                </p:cNvPr>
                <p:cNvSpPr txBox="1"/>
                <p:nvPr/>
              </p:nvSpPr>
              <p:spPr>
                <a:xfrm>
                  <a:off x="8004978" y="2906442"/>
                  <a:ext cx="1151590" cy="27699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1200" dirty="0">
                      <a:latin typeface="Century Gothic" panose="020B0502020202020204" pitchFamily="34" charset="0"/>
                    </a:rPr>
                    <a:t>10% </a:t>
                  </a:r>
                  <a:r>
                    <a:rPr lang="fr-FR" sz="1200" dirty="0" err="1">
                      <a:latin typeface="Century Gothic" panose="020B0502020202020204" pitchFamily="34" charset="0"/>
                    </a:rPr>
                    <a:t>fe</a:t>
                  </a:r>
                  <a:endParaRPr lang="fr-FR" sz="1200" dirty="0">
                    <a:latin typeface="Century Gothic" panose="020B0502020202020204" pitchFamily="34" charset="0"/>
                  </a:endParaRPr>
                </a:p>
              </p:txBody>
            </p:sp>
          </p:grpSp>
          <p:cxnSp>
            <p:nvCxnSpPr>
              <p:cNvPr id="75" name="Connecteur droit 74">
                <a:extLst>
                  <a:ext uri="{FF2B5EF4-FFF2-40B4-BE49-F238E27FC236}">
                    <a16:creationId xmlns:a16="http://schemas.microsoft.com/office/drawing/2014/main" id="{48A2E221-6453-C70B-7A52-CBC13629406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816080" y="1907237"/>
                <a:ext cx="0" cy="216741"/>
              </a:xfrm>
              <a:prstGeom prst="line">
                <a:avLst/>
              </a:prstGeom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77" name="ZoneTexte 76">
                <a:extLst>
                  <a:ext uri="{FF2B5EF4-FFF2-40B4-BE49-F238E27FC236}">
                    <a16:creationId xmlns:a16="http://schemas.microsoft.com/office/drawing/2014/main" id="{4D286719-AB1B-8F06-C73A-BECC00EEF5A8}"/>
                  </a:ext>
                </a:extLst>
              </p:cNvPr>
              <p:cNvSpPr txBox="1"/>
              <p:nvPr/>
            </p:nvSpPr>
            <p:spPr>
              <a:xfrm>
                <a:off x="6336295" y="1560019"/>
                <a:ext cx="1151590" cy="2616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fr-FR" sz="1100" dirty="0">
                    <a:latin typeface="Century Gothic" panose="020B0502020202020204" pitchFamily="34" charset="0"/>
                  </a:rPr>
                  <a:t>Non chargé</a:t>
                </a:r>
              </a:p>
            </p:txBody>
          </p:sp>
        </p:grpSp>
        <p:cxnSp>
          <p:nvCxnSpPr>
            <p:cNvPr id="84" name="Connecteur droit avec flèche 83">
              <a:extLst>
                <a:ext uri="{FF2B5EF4-FFF2-40B4-BE49-F238E27FC236}">
                  <a16:creationId xmlns:a16="http://schemas.microsoft.com/office/drawing/2014/main" id="{DF96694C-F9D9-7572-4EBA-2F9680E3454B}"/>
                </a:ext>
              </a:extLst>
            </p:cNvPr>
            <p:cNvCxnSpPr/>
            <p:nvPr/>
          </p:nvCxnSpPr>
          <p:spPr>
            <a:xfrm>
              <a:off x="7472654" y="2523831"/>
              <a:ext cx="0" cy="35079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ZoneTexte 84">
              <a:extLst>
                <a:ext uri="{FF2B5EF4-FFF2-40B4-BE49-F238E27FC236}">
                  <a16:creationId xmlns:a16="http://schemas.microsoft.com/office/drawing/2014/main" id="{22D1882B-F6E8-5121-C303-AEEB90E5BE3F}"/>
                </a:ext>
              </a:extLst>
            </p:cNvPr>
            <p:cNvSpPr txBox="1"/>
            <p:nvPr/>
          </p:nvSpPr>
          <p:spPr>
            <a:xfrm>
              <a:off x="7142569" y="2666262"/>
              <a:ext cx="262834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fr-FR" sz="1400" dirty="0">
                  <a:solidFill>
                    <a:schemeClr val="accent1"/>
                  </a:solidFill>
                  <a:latin typeface="Century Gothic" panose="020B0502020202020204" pitchFamily="34" charset="0"/>
                </a:rPr>
                <a:t>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11370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DEBAEC2-791E-4C5D-8A98-0BCBA81417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Essais de corrosion accélérée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682A5BB-B7EB-487F-A84E-A364EFD80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64609-0687-4640-925B-EAE416789F19}" type="slidenum">
              <a:rPr lang="fr-FR" smtClean="0"/>
              <a:pPr/>
              <a:t>25</a:t>
            </a:fld>
            <a:endParaRPr lang="fr-FR" dirty="0"/>
          </a:p>
        </p:txBody>
      </p:sp>
      <p:graphicFrame>
        <p:nvGraphicFramePr>
          <p:cNvPr id="12" name="Tableau 11">
            <a:extLst>
              <a:ext uri="{FF2B5EF4-FFF2-40B4-BE49-F238E27FC236}">
                <a16:creationId xmlns:a16="http://schemas.microsoft.com/office/drawing/2014/main" id="{048DF37C-6980-2F46-DBD9-12A28CFADE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4654111"/>
              </p:ext>
            </p:extLst>
          </p:nvPr>
        </p:nvGraphicFramePr>
        <p:xfrm>
          <a:off x="2111556" y="1363189"/>
          <a:ext cx="8088900" cy="4082035"/>
        </p:xfrm>
        <a:graphic>
          <a:graphicData uri="http://schemas.openxmlformats.org/drawingml/2006/table">
            <a:tbl>
              <a:tblPr/>
              <a:tblGrid>
                <a:gridCol w="1976340">
                  <a:extLst>
                    <a:ext uri="{9D8B030D-6E8A-4147-A177-3AD203B41FA5}">
                      <a16:colId xmlns:a16="http://schemas.microsoft.com/office/drawing/2014/main" val="844863622"/>
                    </a:ext>
                  </a:extLst>
                </a:gridCol>
                <a:gridCol w="786603">
                  <a:extLst>
                    <a:ext uri="{9D8B030D-6E8A-4147-A177-3AD203B41FA5}">
                      <a16:colId xmlns:a16="http://schemas.microsoft.com/office/drawing/2014/main" val="122710630"/>
                    </a:ext>
                  </a:extLst>
                </a:gridCol>
                <a:gridCol w="786603">
                  <a:extLst>
                    <a:ext uri="{9D8B030D-6E8A-4147-A177-3AD203B41FA5}">
                      <a16:colId xmlns:a16="http://schemas.microsoft.com/office/drawing/2014/main" val="3335497130"/>
                    </a:ext>
                  </a:extLst>
                </a:gridCol>
                <a:gridCol w="1091411">
                  <a:extLst>
                    <a:ext uri="{9D8B030D-6E8A-4147-A177-3AD203B41FA5}">
                      <a16:colId xmlns:a16="http://schemas.microsoft.com/office/drawing/2014/main" val="1808814121"/>
                    </a:ext>
                  </a:extLst>
                </a:gridCol>
                <a:gridCol w="786603">
                  <a:extLst>
                    <a:ext uri="{9D8B030D-6E8A-4147-A177-3AD203B41FA5}">
                      <a16:colId xmlns:a16="http://schemas.microsoft.com/office/drawing/2014/main" val="1638169979"/>
                    </a:ext>
                  </a:extLst>
                </a:gridCol>
                <a:gridCol w="1088134">
                  <a:extLst>
                    <a:ext uri="{9D8B030D-6E8A-4147-A177-3AD203B41FA5}">
                      <a16:colId xmlns:a16="http://schemas.microsoft.com/office/drawing/2014/main" val="4054145924"/>
                    </a:ext>
                  </a:extLst>
                </a:gridCol>
                <a:gridCol w="786603">
                  <a:extLst>
                    <a:ext uri="{9D8B030D-6E8A-4147-A177-3AD203B41FA5}">
                      <a16:colId xmlns:a16="http://schemas.microsoft.com/office/drawing/2014/main" val="4167220294"/>
                    </a:ext>
                  </a:extLst>
                </a:gridCol>
                <a:gridCol w="786603">
                  <a:extLst>
                    <a:ext uri="{9D8B030D-6E8A-4147-A177-3AD203B41FA5}">
                      <a16:colId xmlns:a16="http://schemas.microsoft.com/office/drawing/2014/main" val="1806731772"/>
                    </a:ext>
                  </a:extLst>
                </a:gridCol>
              </a:tblGrid>
              <a:tr h="193921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Précharge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nul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plastifié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65959772"/>
                  </a:ext>
                </a:extLst>
              </a:tr>
              <a:tr h="397537">
                <a:tc rowSpan="2" gridSpan="2"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Charge permanente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quasi-nul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10% fe                  (2/3t de tension)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quasi-nul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10% fe                  (2/3t de tension)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fr-F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Nb TOTAL ESSAIS</a:t>
                      </a:r>
                      <a:br>
                        <a:rPr lang="fr-F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fr-F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Nb TOTAL BARRES (bâti)</a:t>
                      </a:r>
                      <a:br>
                        <a:rPr lang="fr-F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endParaRPr lang="fr-FR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31385428"/>
                  </a:ext>
                </a:extLst>
              </a:tr>
              <a:tr h="356815">
                <a:tc gridSpan="2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0,6/1,5=40% </a:t>
                      </a:r>
                      <a:r>
                        <a:rPr lang="fr-FR" sz="11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fe</a:t>
                      </a:r>
                      <a:endParaRPr lang="fr-FR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E78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0,6/1,5=40% fe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E78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1845637"/>
                  </a:ext>
                </a:extLst>
              </a:tr>
              <a:tr h="252097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type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taille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27297768"/>
                  </a:ext>
                </a:extLst>
              </a:tr>
              <a:tr h="193921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fe500 sans brouillard salin (réf)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25mm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89152812"/>
                  </a:ext>
                </a:extLst>
              </a:tr>
              <a:tr h="193921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fe500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25mm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70244702"/>
                  </a:ext>
                </a:extLst>
              </a:tr>
              <a:tr h="193921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fe500 peint ACQPA sur 1m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25mm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58117550"/>
                  </a:ext>
                </a:extLst>
              </a:tr>
              <a:tr h="193921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fe500 Galva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25mm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38695437"/>
                  </a:ext>
                </a:extLst>
              </a:tr>
              <a:tr h="193921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fe500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32mm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2448316"/>
                  </a:ext>
                </a:extLst>
              </a:tr>
              <a:tr h="193921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S670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22mm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13597892"/>
                  </a:ext>
                </a:extLst>
              </a:tr>
              <a:tr h="193921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Autoforant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R32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4563524"/>
                  </a:ext>
                </a:extLst>
              </a:tr>
              <a:tr h="193921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Autoforant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R38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59715808"/>
                  </a:ext>
                </a:extLst>
              </a:tr>
              <a:tr h="193921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Câble Ancraflex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460kN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17092289"/>
                  </a:ext>
                </a:extLst>
              </a:tr>
              <a:tr h="193921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Câble Macca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460kN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00813402"/>
                  </a:ext>
                </a:extLst>
              </a:tr>
              <a:tr h="350996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Chaîne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Equiv: 25mm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68342357"/>
                  </a:ext>
                </a:extLst>
              </a:tr>
              <a:tr h="193921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Flexel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80639970"/>
                  </a:ext>
                </a:extLst>
              </a:tr>
              <a:tr h="193921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fe500 powder coating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25mm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57739869"/>
                  </a:ext>
                </a:extLst>
              </a:tr>
              <a:tr h="203617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Barre AF powder coating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R32 ou R38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73324161"/>
                  </a:ext>
                </a:extLst>
              </a:tr>
            </a:tbl>
          </a:graphicData>
        </a:graphic>
      </p:graphicFrame>
      <p:sp>
        <p:nvSpPr>
          <p:cNvPr id="13" name="Espace réservé du contenu 2">
            <a:extLst>
              <a:ext uri="{FF2B5EF4-FFF2-40B4-BE49-F238E27FC236}">
                <a16:creationId xmlns:a16="http://schemas.microsoft.com/office/drawing/2014/main" id="{97AAD680-6C53-D27D-BEA5-0B3A555820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5427" y="836712"/>
            <a:ext cx="11713301" cy="504055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000" dirty="0">
                <a:solidFill>
                  <a:schemeClr val="tx1"/>
                </a:solidFill>
              </a:rPr>
              <a:t>Programme d’essai :</a:t>
            </a:r>
          </a:p>
          <a:p>
            <a:pPr marL="0" indent="0">
              <a:buNone/>
            </a:pPr>
            <a:r>
              <a:rPr lang="fr-FR" sz="1600" dirty="0">
                <a:solidFill>
                  <a:schemeClr val="tx1"/>
                </a:solidFill>
              </a:rPr>
              <a:t> </a:t>
            </a:r>
          </a:p>
          <a:p>
            <a:pPr marL="0" indent="0">
              <a:buNone/>
            </a:pPr>
            <a:r>
              <a:rPr lang="fr-FR" sz="1600" dirty="0">
                <a:solidFill>
                  <a:schemeClr val="tx1"/>
                </a:solidFill>
              </a:rPr>
              <a:t> </a:t>
            </a:r>
            <a:r>
              <a:rPr lang="fr-FR" sz="1600" dirty="0"/>
              <a:t> </a:t>
            </a:r>
          </a:p>
        </p:txBody>
      </p:sp>
      <p:sp>
        <p:nvSpPr>
          <p:cNvPr id="3" name="Espace réservé de la date 4">
            <a:extLst>
              <a:ext uri="{FF2B5EF4-FFF2-40B4-BE49-F238E27FC236}">
                <a16:creationId xmlns:a16="http://schemas.microsoft.com/office/drawing/2014/main" id="{7B484337-196E-7786-957C-4CE5B05FD7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99857" y="6448886"/>
            <a:ext cx="5712633" cy="249444"/>
          </a:xfrm>
        </p:spPr>
        <p:txBody>
          <a:bodyPr/>
          <a:lstStyle/>
          <a:p>
            <a:r>
              <a:rPr lang="fr-FR" dirty="0"/>
              <a:t>Rencontre MOA du 26 mars 2026</a:t>
            </a:r>
          </a:p>
        </p:txBody>
      </p:sp>
    </p:spTree>
    <p:extLst>
      <p:ext uri="{BB962C8B-B14F-4D97-AF65-F5344CB8AC3E}">
        <p14:creationId xmlns:p14="http://schemas.microsoft.com/office/powerpoint/2010/main" val="1137821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C14B47-E136-A431-F0C0-9A0F4EF045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E86B8AE-B024-46E0-29AC-3E40CB454E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64609-0687-4640-925B-EAE416789F19}" type="slidenum">
              <a:rPr lang="fr-FR" smtClean="0"/>
              <a:pPr/>
              <a:t>26</a:t>
            </a:fld>
            <a:endParaRPr lang="fr-FR" dirty="0"/>
          </a:p>
        </p:txBody>
      </p:sp>
      <p:sp>
        <p:nvSpPr>
          <p:cNvPr id="8" name="Espace réservé du contenu 7">
            <a:extLst>
              <a:ext uri="{FF2B5EF4-FFF2-40B4-BE49-F238E27FC236}">
                <a16:creationId xmlns:a16="http://schemas.microsoft.com/office/drawing/2014/main" id="{C3C31C39-075E-9149-4686-A1134D4343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131" y="673462"/>
            <a:ext cx="6085902" cy="4411722"/>
          </a:xfrm>
        </p:spPr>
        <p:txBody>
          <a:bodyPr/>
          <a:lstStyle/>
          <a:p>
            <a:r>
              <a:rPr lang="fr-FR" dirty="0"/>
              <a:t>Work Packages</a:t>
            </a:r>
          </a:p>
          <a:p>
            <a:pPr lvl="1"/>
            <a:r>
              <a:rPr lang="fr-FR" sz="1800" dirty="0"/>
              <a:t>Comportement des ancrages soumis à des sollicitations non axiales en têtes &amp; vieillissement</a:t>
            </a:r>
          </a:p>
          <a:p>
            <a:pPr lvl="1"/>
            <a:r>
              <a:rPr lang="fr-FR" sz="1800" dirty="0"/>
              <a:t>Mise en place du « séchoir » </a:t>
            </a:r>
          </a:p>
          <a:p>
            <a:pPr lvl="1"/>
            <a:r>
              <a:rPr lang="fr-FR" sz="1800" dirty="0"/>
              <a:t>Armatures en flexion soumises à une pluie de saumure</a:t>
            </a:r>
          </a:p>
          <a:p>
            <a:pPr lvl="1"/>
            <a:endParaRPr lang="fr-FR" sz="1800" dirty="0"/>
          </a:p>
          <a:p>
            <a:pPr marL="457200" lvl="1" indent="0">
              <a:buNone/>
            </a:pPr>
            <a:endParaRPr lang="fr-FR" sz="1400" dirty="0">
              <a:solidFill>
                <a:srgbClr val="594B3D"/>
              </a:solidFill>
            </a:endParaRPr>
          </a:p>
          <a:p>
            <a:pPr lvl="1">
              <a:buSzPct val="80000"/>
            </a:pPr>
            <a:endParaRPr lang="fr-FR" sz="1800" dirty="0"/>
          </a:p>
          <a:p>
            <a:pPr lvl="1">
              <a:buSzPct val="80000"/>
            </a:pPr>
            <a:endParaRPr lang="fr-FR" sz="1800" dirty="0"/>
          </a:p>
          <a:p>
            <a:pPr lvl="1">
              <a:buSzPct val="80000"/>
            </a:pPr>
            <a:endParaRPr lang="fr-FR" sz="1800" dirty="0"/>
          </a:p>
          <a:p>
            <a:pPr marL="342900" lvl="1" indent="-342900">
              <a:buClr>
                <a:schemeClr val="accent3">
                  <a:lumMod val="50000"/>
                </a:schemeClr>
              </a:buClr>
              <a:buSzPct val="80000"/>
              <a:buFont typeface="Calibri" panose="020F0502020204030204" pitchFamily="34" charset="0"/>
              <a:buChar char="›"/>
            </a:pPr>
            <a:endParaRPr lang="fr-FR" sz="2800" dirty="0">
              <a:solidFill>
                <a:srgbClr val="594B3D"/>
              </a:solidFill>
            </a:endParaRPr>
          </a:p>
          <a:p>
            <a:endParaRPr lang="fr-FR" dirty="0"/>
          </a:p>
        </p:txBody>
      </p:sp>
      <p:sp>
        <p:nvSpPr>
          <p:cNvPr id="10" name="Titre 9">
            <a:extLst>
              <a:ext uri="{FF2B5EF4-FFF2-40B4-BE49-F238E27FC236}">
                <a16:creationId xmlns:a16="http://schemas.microsoft.com/office/drawing/2014/main" id="{83276AC1-9B12-5F73-7E99-98F588CF9C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actions menées au sein de C2ROP 1 et 2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EB499FA5-83A4-A062-CAD1-6F5CC0175F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3032" y="2049246"/>
            <a:ext cx="5355555" cy="4016666"/>
          </a:xfrm>
          <a:prstGeom prst="rect">
            <a:avLst/>
          </a:prstGeom>
        </p:spPr>
      </p:pic>
      <p:sp>
        <p:nvSpPr>
          <p:cNvPr id="2" name="Espace réservé de la date 4">
            <a:extLst>
              <a:ext uri="{FF2B5EF4-FFF2-40B4-BE49-F238E27FC236}">
                <a16:creationId xmlns:a16="http://schemas.microsoft.com/office/drawing/2014/main" id="{402D8417-851D-89D5-367A-FF5EC50F7E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99857" y="6448886"/>
            <a:ext cx="5712633" cy="249444"/>
          </a:xfrm>
        </p:spPr>
        <p:txBody>
          <a:bodyPr/>
          <a:lstStyle/>
          <a:p>
            <a:r>
              <a:rPr lang="fr-FR" dirty="0"/>
              <a:t>Rencontre MOA du 26 mars 2026</a:t>
            </a:r>
          </a:p>
        </p:txBody>
      </p:sp>
    </p:spTree>
    <p:extLst>
      <p:ext uri="{BB962C8B-B14F-4D97-AF65-F5344CB8AC3E}">
        <p14:creationId xmlns:p14="http://schemas.microsoft.com/office/powerpoint/2010/main" val="4759839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DEBAEC2-791E-4C5D-8A98-0BCBA81417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Essais de cisaillement au rocher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E5F6D9B-2D9F-4644-AE85-ADCC3BDACA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9349" y="2401696"/>
            <a:ext cx="11713301" cy="172819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fr-FR" dirty="0"/>
          </a:p>
          <a:p>
            <a:pPr marL="0" indent="0" algn="ctr">
              <a:buNone/>
            </a:pPr>
            <a:r>
              <a:rPr lang="fr-FR" dirty="0"/>
              <a:t>Merci pour votre attention</a:t>
            </a:r>
            <a:endParaRPr lang="fr-FR" sz="1800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r>
              <a:rPr lang="fr-FR" sz="1600" dirty="0">
                <a:solidFill>
                  <a:schemeClr val="tx1"/>
                </a:solidFill>
              </a:rPr>
              <a:t> </a:t>
            </a:r>
          </a:p>
          <a:p>
            <a:pPr marL="0" indent="0" algn="ctr">
              <a:buNone/>
            </a:pPr>
            <a:r>
              <a:rPr lang="fr-FR" sz="2000" dirty="0">
                <a:solidFill>
                  <a:schemeClr val="tx1"/>
                </a:solidFill>
              </a:rPr>
              <a:t> </a:t>
            </a:r>
            <a:r>
              <a:rPr lang="fr-FR" sz="2000" dirty="0"/>
              <a:t> 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682A5BB-B7EB-487F-A84E-A364EFD80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64609-0687-4640-925B-EAE416789F19}" type="slidenum">
              <a:rPr lang="fr-FR" smtClean="0"/>
              <a:pPr/>
              <a:t>27</a:t>
            </a:fld>
            <a:endParaRPr lang="fr-FR" dirty="0"/>
          </a:p>
        </p:txBody>
      </p:sp>
      <p:sp>
        <p:nvSpPr>
          <p:cNvPr id="7" name="Espace réservé de la date 4">
            <a:extLst>
              <a:ext uri="{FF2B5EF4-FFF2-40B4-BE49-F238E27FC236}">
                <a16:creationId xmlns:a16="http://schemas.microsoft.com/office/drawing/2014/main" id="{F54698F7-D359-C395-4276-B683ABA4E3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99857" y="6448886"/>
            <a:ext cx="5712633" cy="249444"/>
          </a:xfrm>
        </p:spPr>
        <p:txBody>
          <a:bodyPr/>
          <a:lstStyle/>
          <a:p>
            <a:r>
              <a:rPr lang="fr-FR" dirty="0"/>
              <a:t>Rencontre MOA du 26 mars 2026</a:t>
            </a:r>
          </a:p>
        </p:txBody>
      </p:sp>
    </p:spTree>
    <p:extLst>
      <p:ext uri="{BB962C8B-B14F-4D97-AF65-F5344CB8AC3E}">
        <p14:creationId xmlns:p14="http://schemas.microsoft.com/office/powerpoint/2010/main" val="3155706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59C2E0-FF10-09A2-44B8-C84086CC91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7D21E1B-0353-06EC-A89B-7C746C9F72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22/06/2022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47E00A0-FE86-D0CA-F8BB-6857D48406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00492" y="6380164"/>
            <a:ext cx="7299261" cy="286603"/>
          </a:xfrm>
        </p:spPr>
        <p:txBody>
          <a:bodyPr/>
          <a:lstStyle/>
          <a:p>
            <a:r>
              <a:rPr lang="fr-FR" dirty="0"/>
              <a:t>AXE OUVRAGES DE PROTECTION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374C0D7-F6D1-ED36-5EB4-199B40929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64609-0687-4640-925B-EAE416789F19}" type="slidenum">
              <a:rPr lang="fr-FR" smtClean="0"/>
              <a:pPr/>
              <a:t>3</a:t>
            </a:fld>
            <a:endParaRPr lang="fr-FR" dirty="0"/>
          </a:p>
        </p:txBody>
      </p:sp>
      <p:sp>
        <p:nvSpPr>
          <p:cNvPr id="10" name="Titre 9">
            <a:extLst>
              <a:ext uri="{FF2B5EF4-FFF2-40B4-BE49-F238E27FC236}">
                <a16:creationId xmlns:a16="http://schemas.microsoft.com/office/drawing/2014/main" id="{9223FDD1-B4F2-DDB2-0B48-A8802CDD2C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Action ANCRAGES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C1A1B117-ED37-426E-EF0C-80A3C5151E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3165" y="842429"/>
            <a:ext cx="7133543" cy="5350157"/>
          </a:xfrm>
          <a:prstGeom prst="rect">
            <a:avLst/>
          </a:prstGeom>
        </p:spPr>
      </p:pic>
      <p:pic>
        <p:nvPicPr>
          <p:cNvPr id="16" name="Espace réservé du contenu 15">
            <a:extLst>
              <a:ext uri="{FF2B5EF4-FFF2-40B4-BE49-F238E27FC236}">
                <a16:creationId xmlns:a16="http://schemas.microsoft.com/office/drawing/2014/main" id="{C7792778-37FC-325C-4488-A726B58183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62162" y="898348"/>
            <a:ext cx="6828135" cy="5121101"/>
          </a:xfr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0CE61410-8516-2C79-BF2A-9ABAF53000A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7095" y="654851"/>
            <a:ext cx="7133542" cy="5350157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63F3DF66-BB75-2FDD-06F3-089D67A20B1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428345" y="1416317"/>
            <a:ext cx="6037621" cy="4528216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998854A7-76BA-2958-5CB7-96725FEEBBF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850" y="947658"/>
            <a:ext cx="6352723" cy="4764542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6661DD26-B4C3-7F2F-A713-10B5EA404C9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775" y="757334"/>
            <a:ext cx="7452321" cy="5589241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F8F9E847-4D3C-34CF-D32E-EBFACB05AA9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450"/>
          <a:stretch/>
        </p:blipFill>
        <p:spPr>
          <a:xfrm>
            <a:off x="3081963" y="715192"/>
            <a:ext cx="4772473" cy="5815376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25D71D23-910D-7729-AC12-A9BE96EE378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010" y="813707"/>
            <a:ext cx="7702935" cy="577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4236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752828-9A39-2891-D7BE-FC58E2FE17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020DDCF-F66B-B210-85AF-266E0F9748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64609-0687-4640-925B-EAE416789F19}" type="slidenum">
              <a:rPr lang="fr-FR" smtClean="0"/>
              <a:pPr/>
              <a:t>4</a:t>
            </a:fld>
            <a:endParaRPr lang="fr-FR" dirty="0"/>
          </a:p>
        </p:txBody>
      </p:sp>
      <p:sp>
        <p:nvSpPr>
          <p:cNvPr id="8" name="Espace réservé du contenu 7">
            <a:extLst>
              <a:ext uri="{FF2B5EF4-FFF2-40B4-BE49-F238E27FC236}">
                <a16:creationId xmlns:a16="http://schemas.microsoft.com/office/drawing/2014/main" id="{1305342A-594C-2A24-3C0E-91126FAA6D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131" y="673462"/>
            <a:ext cx="6085902" cy="4411722"/>
          </a:xfrm>
        </p:spPr>
        <p:txBody>
          <a:bodyPr/>
          <a:lstStyle/>
          <a:p>
            <a:r>
              <a:rPr lang="fr-FR" dirty="0"/>
              <a:t>Les textes en vigueur</a:t>
            </a:r>
          </a:p>
          <a:p>
            <a:pPr marL="457200" lvl="1" indent="0">
              <a:buSzPct val="80000"/>
              <a:buNone/>
            </a:pPr>
            <a:endParaRPr lang="fr-FR" sz="1800" dirty="0"/>
          </a:p>
          <a:p>
            <a:pPr lvl="1">
              <a:buSzPct val="80000"/>
            </a:pPr>
            <a:endParaRPr lang="fr-FR" sz="1800" dirty="0"/>
          </a:p>
          <a:p>
            <a:pPr marL="342900" lvl="1" indent="-342900">
              <a:buClr>
                <a:schemeClr val="accent3">
                  <a:lumMod val="50000"/>
                </a:schemeClr>
              </a:buClr>
              <a:buSzPct val="80000"/>
              <a:buFont typeface="Calibri" panose="020F0502020204030204" pitchFamily="34" charset="0"/>
              <a:buChar char="›"/>
            </a:pPr>
            <a:endParaRPr lang="fr-FR" sz="2800" dirty="0">
              <a:solidFill>
                <a:srgbClr val="594B3D"/>
              </a:solidFill>
            </a:endParaRPr>
          </a:p>
          <a:p>
            <a:endParaRPr lang="fr-FR" dirty="0"/>
          </a:p>
        </p:txBody>
      </p:sp>
      <p:sp>
        <p:nvSpPr>
          <p:cNvPr id="10" name="Titre 9">
            <a:extLst>
              <a:ext uri="{FF2B5EF4-FFF2-40B4-BE49-F238E27FC236}">
                <a16:creationId xmlns:a16="http://schemas.microsoft.com/office/drawing/2014/main" id="{A51BD160-87D2-7C51-5C25-7ED24C8AE9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 contexte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99527A9D-BBBC-428F-4966-AFD21169DC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5480" y="1577075"/>
            <a:ext cx="8410575" cy="37719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F142908F-6C22-EEFA-348E-2891FA5467E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1629"/>
          <a:stretch/>
        </p:blipFill>
        <p:spPr>
          <a:xfrm>
            <a:off x="538163" y="2343150"/>
            <a:ext cx="10934700" cy="21717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09B1B0D5-1CAC-1AFB-38B2-03AECE8552F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3332"/>
          <a:stretch/>
        </p:blipFill>
        <p:spPr>
          <a:xfrm>
            <a:off x="543414" y="4504705"/>
            <a:ext cx="10929449" cy="10953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B41EEE5B-FE84-7B12-099D-7FC9D3B175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0393" y="1618805"/>
            <a:ext cx="10839450" cy="42957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42243133-194A-A630-E5AC-C22FAB7BE20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3900" y="1743075"/>
            <a:ext cx="10744200" cy="337185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7698E84-456E-6020-7674-CD60659B92A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7024" y="1776518"/>
            <a:ext cx="11406187" cy="417979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1FF83354-5EA1-1A7D-4299-D9A518E5FB1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2180" y="1186223"/>
            <a:ext cx="10215884" cy="516093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Espace réservé de la date 4">
            <a:extLst>
              <a:ext uri="{FF2B5EF4-FFF2-40B4-BE49-F238E27FC236}">
                <a16:creationId xmlns:a16="http://schemas.microsoft.com/office/drawing/2014/main" id="{0C1E8FBA-2C5B-0E1B-01EF-C76E1F4F34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99857" y="6448886"/>
            <a:ext cx="5712633" cy="249444"/>
          </a:xfrm>
        </p:spPr>
        <p:txBody>
          <a:bodyPr/>
          <a:lstStyle/>
          <a:p>
            <a:r>
              <a:rPr lang="fr-FR" dirty="0"/>
              <a:t>Rencontre MOA du 26 mars 2026</a:t>
            </a:r>
          </a:p>
        </p:txBody>
      </p:sp>
    </p:spTree>
    <p:extLst>
      <p:ext uri="{BB962C8B-B14F-4D97-AF65-F5344CB8AC3E}">
        <p14:creationId xmlns:p14="http://schemas.microsoft.com/office/powerpoint/2010/main" val="33697312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DEBAEC2-791E-4C5D-8A98-0BCBA81417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Contexte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E5F6D9B-2D9F-4644-AE85-ADCC3BDACA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fr-FR" dirty="0"/>
              <a:t>Constat </a:t>
            </a:r>
          </a:p>
          <a:p>
            <a:pPr marL="400050" lvl="1" indent="0">
              <a:buNone/>
            </a:pPr>
            <a:r>
              <a:rPr lang="fr-FR" dirty="0">
                <a:solidFill>
                  <a:schemeClr val="tx1"/>
                </a:solidFill>
              </a:rPr>
              <a:t>Dimensionnement des ancrages cisaillés en tête </a:t>
            </a:r>
            <a:r>
              <a:rPr lang="fr-FR" b="1" dirty="0">
                <a:solidFill>
                  <a:schemeClr val="tx1"/>
                </a:solidFill>
              </a:rPr>
              <a:t>inadapté</a:t>
            </a:r>
          </a:p>
          <a:p>
            <a:pPr marL="457200" lvl="1" indent="0">
              <a:buNone/>
            </a:pPr>
            <a:endParaRPr lang="fr-FR" sz="105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fr-FR" dirty="0"/>
              <a:t>Objectif des travaux réalisés:</a:t>
            </a:r>
          </a:p>
          <a:p>
            <a:pPr marL="400050" lvl="1" indent="0">
              <a:buNone/>
            </a:pPr>
            <a:r>
              <a:rPr lang="fr-FR" dirty="0">
                <a:solidFill>
                  <a:schemeClr val="tx1"/>
                </a:solidFill>
              </a:rPr>
              <a:t>Étudier le comportement et les modes de rupture d’un ensemble d’ancrages de diverses technologies sollicités en tête par un effort non axial</a:t>
            </a:r>
          </a:p>
          <a:p>
            <a:pPr lvl="2"/>
            <a:r>
              <a:rPr lang="fr-FR" dirty="0"/>
              <a:t>Variabilité des comportements liés aux différentes technologies d’ancrages​</a:t>
            </a:r>
          </a:p>
          <a:p>
            <a:pPr lvl="2"/>
            <a:r>
              <a:rPr lang="fr-FR" dirty="0"/>
              <a:t>Effet de la nuance d’acier sur la rupture​</a:t>
            </a:r>
          </a:p>
          <a:p>
            <a:pPr lvl="2"/>
            <a:r>
              <a:rPr lang="fr-FR" dirty="0"/>
              <a:t>Effet de la géologie</a:t>
            </a:r>
          </a:p>
          <a:p>
            <a:pPr marL="0" indent="0">
              <a:buNone/>
            </a:pPr>
            <a:endParaRPr lang="fr-FR" sz="1100" dirty="0"/>
          </a:p>
          <a:p>
            <a:pPr marL="0" indent="0">
              <a:buNone/>
            </a:pPr>
            <a:r>
              <a:rPr lang="fr-FR" dirty="0"/>
              <a:t>Campagnes expérimentales</a:t>
            </a:r>
          </a:p>
          <a:p>
            <a:pPr marL="400050" lvl="1" indent="0">
              <a:buNone/>
            </a:pPr>
            <a:r>
              <a:rPr lang="fr-FR" dirty="0"/>
              <a:t> </a:t>
            </a:r>
            <a:r>
              <a:rPr lang="fr-FR" dirty="0">
                <a:solidFill>
                  <a:schemeClr val="tx1"/>
                </a:solidFill>
              </a:rPr>
              <a:t>Sollicitation par cisaillement en tête</a:t>
            </a:r>
          </a:p>
          <a:p>
            <a:pPr lvl="1"/>
            <a:r>
              <a:rPr lang="fr-FR" dirty="0">
                <a:solidFill>
                  <a:schemeClr val="tx1"/>
                </a:solidFill>
              </a:rPr>
              <a:t>dans du terrain meuble  </a:t>
            </a:r>
            <a:r>
              <a:rPr lang="fr-FR" sz="1800" dirty="0">
                <a:solidFill>
                  <a:schemeClr val="tx1"/>
                </a:solidFill>
              </a:rPr>
              <a:t>Réalisé dans le cadre de C2ROP 1 en 2020</a:t>
            </a:r>
          </a:p>
          <a:p>
            <a:pPr lvl="1"/>
            <a:r>
              <a:rPr lang="fr-FR" dirty="0">
                <a:solidFill>
                  <a:schemeClr val="tx1"/>
                </a:solidFill>
              </a:rPr>
              <a:t>dans du terrain rocheux  </a:t>
            </a:r>
            <a:r>
              <a:rPr lang="fr-FR" sz="1800" dirty="0">
                <a:solidFill>
                  <a:schemeClr val="tx1"/>
                </a:solidFill>
              </a:rPr>
              <a:t>Réalisé dans le cadre de C2ROP 2 en 2024</a:t>
            </a:r>
          </a:p>
          <a:p>
            <a:pPr marL="0" indent="0">
              <a:buNone/>
            </a:pPr>
            <a:endParaRPr lang="fr-FR" sz="2000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682A5BB-B7EB-487F-A84E-A364EFD80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64609-0687-4640-925B-EAE416789F19}" type="slidenum">
              <a:rPr lang="fr-FR" smtClean="0"/>
              <a:pPr/>
              <a:t>5</a:t>
            </a:fld>
            <a:endParaRPr lang="fr-FR" dirty="0"/>
          </a:p>
        </p:txBody>
      </p:sp>
      <p:sp>
        <p:nvSpPr>
          <p:cNvPr id="7" name="Espace réservé de la date 4">
            <a:extLst>
              <a:ext uri="{FF2B5EF4-FFF2-40B4-BE49-F238E27FC236}">
                <a16:creationId xmlns:a16="http://schemas.microsoft.com/office/drawing/2014/main" id="{FD1BC598-ACCE-4240-FA61-67033C5CF9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99857" y="6448886"/>
            <a:ext cx="5712633" cy="249444"/>
          </a:xfrm>
        </p:spPr>
        <p:txBody>
          <a:bodyPr/>
          <a:lstStyle/>
          <a:p>
            <a:r>
              <a:rPr lang="fr-FR" dirty="0"/>
              <a:t>Rencontre MOA du 26 mars 2026</a:t>
            </a:r>
          </a:p>
        </p:txBody>
      </p:sp>
    </p:spTree>
    <p:extLst>
      <p:ext uri="{BB962C8B-B14F-4D97-AF65-F5344CB8AC3E}">
        <p14:creationId xmlns:p14="http://schemas.microsoft.com/office/powerpoint/2010/main" val="4269103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DEBAEC2-791E-4C5D-8A98-0BCBA81417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Essais de cisaillement en terrain meuble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E5F6D9B-2D9F-4644-AE85-ADCC3BDACA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400" y="926803"/>
            <a:ext cx="6216690" cy="531050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sz="2000" b="1" dirty="0"/>
              <a:t>CAMPAGNE 2020</a:t>
            </a:r>
          </a:p>
          <a:p>
            <a:pPr marL="0" indent="0">
              <a:buNone/>
            </a:pPr>
            <a:r>
              <a:rPr lang="fr-FR" sz="2000" dirty="0"/>
              <a:t>Site d’essai – Parc NGE Fondations (69) 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 lvl="1"/>
            <a:r>
              <a:rPr lang="fr-FR" sz="2400" dirty="0">
                <a:solidFill>
                  <a:schemeClr val="tx1"/>
                </a:solidFill>
              </a:rPr>
              <a:t>Terrain meuble </a:t>
            </a:r>
          </a:p>
          <a:p>
            <a:pPr lvl="1"/>
            <a:r>
              <a:rPr lang="fr-FR" sz="2400" dirty="0"/>
              <a:t>32 ancrages testés</a:t>
            </a:r>
            <a:endParaRPr lang="fr-FR" sz="24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fr-FR" sz="1200" dirty="0"/>
          </a:p>
          <a:p>
            <a:pPr marL="0" indent="0">
              <a:buNone/>
            </a:pPr>
            <a:r>
              <a:rPr lang="fr-FR" sz="2000" dirty="0">
                <a:solidFill>
                  <a:schemeClr val="tx1"/>
                </a:solidFill>
              </a:rPr>
              <a:t> </a:t>
            </a:r>
            <a:r>
              <a:rPr lang="fr-FR" sz="2000" dirty="0"/>
              <a:t> 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682A5BB-B7EB-487F-A84E-A364EFD80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64609-0687-4640-925B-EAE416789F19}" type="slidenum">
              <a:rPr lang="fr-FR" smtClean="0"/>
              <a:pPr/>
              <a:t>6</a:t>
            </a:fld>
            <a:endParaRPr lang="fr-FR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5C5811D9-94A0-C030-20BD-6512001A8F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365571"/>
            <a:ext cx="5856650" cy="4387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Espace réservé de la date 4">
            <a:extLst>
              <a:ext uri="{FF2B5EF4-FFF2-40B4-BE49-F238E27FC236}">
                <a16:creationId xmlns:a16="http://schemas.microsoft.com/office/drawing/2014/main" id="{3F440ED5-D219-022A-4A0B-45C0CDCF8F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99857" y="6448886"/>
            <a:ext cx="5712633" cy="249444"/>
          </a:xfrm>
        </p:spPr>
        <p:txBody>
          <a:bodyPr/>
          <a:lstStyle/>
          <a:p>
            <a:r>
              <a:rPr lang="fr-FR" dirty="0"/>
              <a:t>Rencontre MOA du 26 mars 2026</a:t>
            </a:r>
          </a:p>
        </p:txBody>
      </p:sp>
    </p:spTree>
    <p:extLst>
      <p:ext uri="{BB962C8B-B14F-4D97-AF65-F5344CB8AC3E}">
        <p14:creationId xmlns:p14="http://schemas.microsoft.com/office/powerpoint/2010/main" val="716939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90E327-B56B-3103-244C-B5FCE53802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4E4A88-7E10-1D19-D367-9D5A146453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Essais de cisaillement en terrain meuble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2412D1C-46A7-18AC-B09F-CE086BA36E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400" y="926803"/>
            <a:ext cx="6216690" cy="531050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sz="2000" b="1" dirty="0"/>
              <a:t>CAMPAGNE 2024</a:t>
            </a:r>
          </a:p>
          <a:p>
            <a:pPr marL="0" indent="0">
              <a:buNone/>
            </a:pPr>
            <a:r>
              <a:rPr lang="fr-FR" sz="2000" dirty="0"/>
              <a:t>Site d’essai – Station d’essais CAN (07)</a:t>
            </a:r>
          </a:p>
          <a:p>
            <a:pPr marL="0" indent="0">
              <a:buNone/>
            </a:pPr>
            <a:endParaRPr lang="fr-FR" sz="2000" dirty="0"/>
          </a:p>
          <a:p>
            <a:pPr marL="0" indent="0">
              <a:buNone/>
            </a:pPr>
            <a:endParaRPr lang="fr-FR" dirty="0"/>
          </a:p>
          <a:p>
            <a:pPr lvl="1"/>
            <a:r>
              <a:rPr lang="fr-FR" sz="2400" dirty="0">
                <a:solidFill>
                  <a:schemeClr val="tx1"/>
                </a:solidFill>
              </a:rPr>
              <a:t>Terrain rocheux </a:t>
            </a:r>
          </a:p>
          <a:p>
            <a:pPr lvl="1"/>
            <a:r>
              <a:rPr lang="fr-FR" sz="2400" dirty="0"/>
              <a:t>26 ancrages testés</a:t>
            </a:r>
            <a:endParaRPr lang="fr-FR" sz="24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fr-FR" sz="1200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DA8FA2B-54B7-CFE0-66D9-35BA8E44B7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64609-0687-4640-925B-EAE416789F19}" type="slidenum">
              <a:rPr lang="fr-FR" smtClean="0"/>
              <a:pPr/>
              <a:t>7</a:t>
            </a:fld>
            <a:endParaRPr lang="fr-FR" dirty="0"/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E24586EB-E608-A734-7EA5-F1C5404249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1113" y="2304668"/>
            <a:ext cx="6256317" cy="3611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Espace réservé de la date 4">
            <a:extLst>
              <a:ext uri="{FF2B5EF4-FFF2-40B4-BE49-F238E27FC236}">
                <a16:creationId xmlns:a16="http://schemas.microsoft.com/office/drawing/2014/main" id="{29F7C784-5A8F-6773-5CA4-6397017E91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99857" y="6448886"/>
            <a:ext cx="5712633" cy="249444"/>
          </a:xfrm>
        </p:spPr>
        <p:txBody>
          <a:bodyPr/>
          <a:lstStyle/>
          <a:p>
            <a:r>
              <a:rPr lang="fr-FR" dirty="0"/>
              <a:t>Rencontre MOA du 26 mars 2026</a:t>
            </a:r>
          </a:p>
        </p:txBody>
      </p:sp>
    </p:spTree>
    <p:extLst>
      <p:ext uri="{BB962C8B-B14F-4D97-AF65-F5344CB8AC3E}">
        <p14:creationId xmlns:p14="http://schemas.microsoft.com/office/powerpoint/2010/main" val="3575256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F5A4B1-2182-0689-8872-A93DB5E8DE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982C2DB-9F95-E52C-FBE6-5730C83FD5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64609-0687-4640-925B-EAE416789F19}" type="slidenum">
              <a:rPr lang="fr-FR" smtClean="0"/>
              <a:pPr/>
              <a:t>8</a:t>
            </a:fld>
            <a:endParaRPr lang="fr-FR" dirty="0"/>
          </a:p>
        </p:txBody>
      </p:sp>
      <p:sp>
        <p:nvSpPr>
          <p:cNvPr id="8" name="Espace réservé du contenu 7">
            <a:extLst>
              <a:ext uri="{FF2B5EF4-FFF2-40B4-BE49-F238E27FC236}">
                <a16:creationId xmlns:a16="http://schemas.microsoft.com/office/drawing/2014/main" id="{A9AD48F6-795C-8B6E-0C60-B152A6B79C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131" y="673462"/>
            <a:ext cx="6085902" cy="441172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fr-FR" sz="1800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fr-FR" sz="1800" b="1" dirty="0">
                <a:solidFill>
                  <a:srgbClr val="C00000"/>
                </a:solidFill>
              </a:rPr>
              <a:t>Banc de traction orthogonal</a:t>
            </a:r>
          </a:p>
          <a:p>
            <a:pPr lvl="1"/>
            <a:r>
              <a:rPr lang="fr-FR" sz="1600" dirty="0"/>
              <a:t>Capacité 500kN</a:t>
            </a:r>
          </a:p>
          <a:p>
            <a:pPr lvl="1"/>
            <a:r>
              <a:rPr lang="fr-FR" sz="1600" dirty="0"/>
              <a:t>Course 1m40</a:t>
            </a:r>
          </a:p>
          <a:p>
            <a:pPr lvl="1"/>
            <a:r>
              <a:rPr lang="fr-FR" sz="1600" dirty="0"/>
              <a:t>Possibilité de </a:t>
            </a:r>
            <a:r>
              <a:rPr lang="fr-FR" sz="1600" dirty="0" err="1"/>
              <a:t>mouffler</a:t>
            </a:r>
            <a:endParaRPr lang="fr-FR" sz="1600" dirty="0"/>
          </a:p>
          <a:p>
            <a:pPr marL="0" indent="0">
              <a:buNone/>
            </a:pPr>
            <a:endParaRPr lang="fr-FR" sz="1800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fr-FR" sz="1800" b="1" dirty="0">
                <a:solidFill>
                  <a:srgbClr val="C00000"/>
                </a:solidFill>
              </a:rPr>
              <a:t>Protocole </a:t>
            </a:r>
            <a:r>
              <a:rPr lang="fr-FR" sz="1400" b="1" dirty="0">
                <a:solidFill>
                  <a:srgbClr val="C00000"/>
                </a:solidFill>
              </a:rPr>
              <a:t>(adaptation NF EN 14490) </a:t>
            </a:r>
            <a:r>
              <a:rPr lang="fr-FR" sz="1800" b="1" dirty="0">
                <a:solidFill>
                  <a:srgbClr val="C00000"/>
                </a:solidFill>
              </a:rPr>
              <a:t>:</a:t>
            </a:r>
          </a:p>
          <a:p>
            <a:pPr lvl="1"/>
            <a:r>
              <a:rPr lang="fr-FR" sz="1600" dirty="0"/>
              <a:t>un seul cycle jusqu’à rupture</a:t>
            </a:r>
          </a:p>
          <a:p>
            <a:pPr lvl="1"/>
            <a:r>
              <a:rPr lang="fr-FR" sz="1600" dirty="0"/>
              <a:t>pallier tous les 20% de la rupture estimée ​</a:t>
            </a:r>
          </a:p>
          <a:p>
            <a:pPr lvl="1"/>
            <a:r>
              <a:rPr lang="fr-FR" sz="1600" dirty="0"/>
              <a:t>Durée de 10 min sans critère de fin de pallier</a:t>
            </a:r>
          </a:p>
          <a:p>
            <a:pPr marL="457200" lvl="1" indent="0">
              <a:buNone/>
            </a:pPr>
            <a:endParaRPr lang="fr-FR" sz="1600" dirty="0"/>
          </a:p>
          <a:p>
            <a:pPr marL="0" lvl="1" indent="0">
              <a:buNone/>
            </a:pPr>
            <a:r>
              <a:rPr lang="fr-FR" sz="1800" b="1" dirty="0">
                <a:solidFill>
                  <a:srgbClr val="C00000"/>
                </a:solidFill>
              </a:rPr>
              <a:t>Type d’armature </a:t>
            </a:r>
          </a:p>
          <a:p>
            <a:pPr lvl="1"/>
            <a:r>
              <a:rPr lang="fr-FR" sz="1800" dirty="0"/>
              <a:t>Barres pleines 500MPa et 670MPa</a:t>
            </a:r>
          </a:p>
          <a:p>
            <a:pPr lvl="1"/>
            <a:r>
              <a:rPr lang="fr-FR" sz="1800" dirty="0" err="1"/>
              <a:t>Autoforants</a:t>
            </a:r>
            <a:endParaRPr lang="fr-FR" sz="1800" dirty="0"/>
          </a:p>
          <a:p>
            <a:pPr lvl="1"/>
            <a:r>
              <a:rPr lang="fr-FR" sz="1800" dirty="0"/>
              <a:t>Ancrages câble</a:t>
            </a:r>
          </a:p>
          <a:p>
            <a:pPr lvl="1"/>
            <a:r>
              <a:rPr lang="fr-FR" sz="1800" dirty="0"/>
              <a:t>Avec accessoire: bêche, chaine</a:t>
            </a:r>
          </a:p>
          <a:p>
            <a:pPr lvl="1"/>
            <a:endParaRPr lang="fr-FR" sz="1800" dirty="0"/>
          </a:p>
          <a:p>
            <a:pPr marL="457200" lvl="1" indent="0">
              <a:buNone/>
            </a:pPr>
            <a:endParaRPr lang="fr-FR" sz="1400" dirty="0">
              <a:solidFill>
                <a:srgbClr val="594B3D"/>
              </a:solidFill>
            </a:endParaRPr>
          </a:p>
          <a:p>
            <a:pPr lvl="1">
              <a:buSzPct val="80000"/>
            </a:pPr>
            <a:endParaRPr lang="fr-FR" sz="1800" dirty="0"/>
          </a:p>
          <a:p>
            <a:pPr lvl="1">
              <a:buSzPct val="80000"/>
            </a:pPr>
            <a:endParaRPr lang="fr-FR" sz="1800" dirty="0"/>
          </a:p>
          <a:p>
            <a:pPr lvl="1">
              <a:buSzPct val="80000"/>
            </a:pPr>
            <a:endParaRPr lang="fr-FR" sz="1800" dirty="0"/>
          </a:p>
          <a:p>
            <a:pPr marL="342900" lvl="1" indent="-342900">
              <a:buClr>
                <a:schemeClr val="accent3">
                  <a:lumMod val="50000"/>
                </a:schemeClr>
              </a:buClr>
              <a:buSzPct val="80000"/>
              <a:buFont typeface="Calibri" panose="020F0502020204030204" pitchFamily="34" charset="0"/>
              <a:buChar char="›"/>
            </a:pPr>
            <a:endParaRPr lang="fr-FR" sz="2800" dirty="0">
              <a:solidFill>
                <a:srgbClr val="594B3D"/>
              </a:solidFill>
            </a:endParaRPr>
          </a:p>
          <a:p>
            <a:endParaRPr lang="fr-FR" dirty="0"/>
          </a:p>
        </p:txBody>
      </p:sp>
      <p:sp>
        <p:nvSpPr>
          <p:cNvPr id="10" name="Titre 9">
            <a:extLst>
              <a:ext uri="{FF2B5EF4-FFF2-40B4-BE49-F238E27FC236}">
                <a16:creationId xmlns:a16="http://schemas.microsoft.com/office/drawing/2014/main" id="{09C86721-33FD-9089-8B3F-A0EF8BF47E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actions menées au sein de C2ROP 1 et 2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C2096A22-E6D9-09E8-8C4C-FBF74B66EA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8173" y="673462"/>
            <a:ext cx="5732145" cy="2649855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5B7D0D70-CC1D-66D3-4108-9F89C07ABA2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8"/>
          <a:stretch>
            <a:fillRect/>
          </a:stretch>
        </p:blipFill>
        <p:spPr>
          <a:xfrm rot="5400000">
            <a:off x="6829988" y="3254647"/>
            <a:ext cx="3888431" cy="3085011"/>
          </a:xfrm>
          <a:prstGeom prst="rect">
            <a:avLst/>
          </a:prstGeom>
        </p:spPr>
      </p:pic>
      <p:sp>
        <p:nvSpPr>
          <p:cNvPr id="7" name="Espace réservé de la date 4">
            <a:extLst>
              <a:ext uri="{FF2B5EF4-FFF2-40B4-BE49-F238E27FC236}">
                <a16:creationId xmlns:a16="http://schemas.microsoft.com/office/drawing/2014/main" id="{36630B81-2533-D791-532F-6FB94C825E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99857" y="6448886"/>
            <a:ext cx="5712633" cy="249444"/>
          </a:xfrm>
        </p:spPr>
        <p:txBody>
          <a:bodyPr/>
          <a:lstStyle/>
          <a:p>
            <a:r>
              <a:rPr lang="fr-FR" dirty="0"/>
              <a:t>Rencontre MOA du 26 mars 2026</a:t>
            </a:r>
          </a:p>
        </p:txBody>
      </p:sp>
    </p:spTree>
    <p:extLst>
      <p:ext uri="{BB962C8B-B14F-4D97-AF65-F5344CB8AC3E}">
        <p14:creationId xmlns:p14="http://schemas.microsoft.com/office/powerpoint/2010/main" val="33010676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E0516E-7DD6-EC70-1C2E-9139CD2FBB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4F9945F-5AC8-2744-F065-F8C9EACC4C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64609-0687-4640-925B-EAE416789F19}" type="slidenum">
              <a:rPr lang="fr-FR" smtClean="0"/>
              <a:pPr/>
              <a:t>9</a:t>
            </a:fld>
            <a:endParaRPr lang="fr-FR" dirty="0"/>
          </a:p>
        </p:txBody>
      </p:sp>
      <p:sp>
        <p:nvSpPr>
          <p:cNvPr id="10" name="Titre 9">
            <a:extLst>
              <a:ext uri="{FF2B5EF4-FFF2-40B4-BE49-F238E27FC236}">
                <a16:creationId xmlns:a16="http://schemas.microsoft.com/office/drawing/2014/main" id="{1FA06E82-C131-6140-7E15-FFDA82487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Résultats obtenus: une base de données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828FF89B-BD58-3D71-2B53-BB49A70D28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1544" y="612137"/>
            <a:ext cx="8426291" cy="5869686"/>
          </a:xfrm>
          <a:prstGeom prst="rect">
            <a:avLst/>
          </a:prstGeom>
        </p:spPr>
      </p:pic>
      <p:sp>
        <p:nvSpPr>
          <p:cNvPr id="11" name="Espace réservé du contenu 10">
            <a:extLst>
              <a:ext uri="{FF2B5EF4-FFF2-40B4-BE49-F238E27FC236}">
                <a16:creationId xmlns:a16="http://schemas.microsoft.com/office/drawing/2014/main" id="{36E3F4C4-4626-3696-D476-1D96AEE817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2" name="Espace réservé de la date 4">
            <a:extLst>
              <a:ext uri="{FF2B5EF4-FFF2-40B4-BE49-F238E27FC236}">
                <a16:creationId xmlns:a16="http://schemas.microsoft.com/office/drawing/2014/main" id="{90D1648A-A4B9-DD22-F24E-2C452A811B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99857" y="6448886"/>
            <a:ext cx="5712633" cy="249444"/>
          </a:xfrm>
        </p:spPr>
        <p:txBody>
          <a:bodyPr/>
          <a:lstStyle/>
          <a:p>
            <a:r>
              <a:rPr lang="fr-FR" dirty="0"/>
              <a:t>Rencontre MOA du 26 mars 2026</a:t>
            </a:r>
          </a:p>
        </p:txBody>
      </p:sp>
    </p:spTree>
    <p:extLst>
      <p:ext uri="{BB962C8B-B14F-4D97-AF65-F5344CB8AC3E}">
        <p14:creationId xmlns:p14="http://schemas.microsoft.com/office/powerpoint/2010/main" val="12261292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MINnD_template_presentation_2014-03-13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22c90dfc-3ac0-4e6f-922f-1a07928c08ef" xsi:nil="true"/>
    <lcf76f155ced4ddcb4097134ff3c332f xmlns="01d0b3ed-cedb-4713-97f7-4a1c231e1338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C354087ED7E904EAEFE2F490F05ED4B" ma:contentTypeVersion="13" ma:contentTypeDescription="Crée un document." ma:contentTypeScope="" ma:versionID="0b41fd6eaf9acfb6d6d6a40b969cf00f">
  <xsd:schema xmlns:xsd="http://www.w3.org/2001/XMLSchema" xmlns:xs="http://www.w3.org/2001/XMLSchema" xmlns:p="http://schemas.microsoft.com/office/2006/metadata/properties" xmlns:ns2="01d0b3ed-cedb-4713-97f7-4a1c231e1338" xmlns:ns3="22c90dfc-3ac0-4e6f-922f-1a07928c08ef" targetNamespace="http://schemas.microsoft.com/office/2006/metadata/properties" ma:root="true" ma:fieldsID="26ea3c5432df1913e0f5456c7d08822e" ns2:_="" ns3:_="">
    <xsd:import namespace="01d0b3ed-cedb-4713-97f7-4a1c231e1338"/>
    <xsd:import namespace="22c90dfc-3ac0-4e6f-922f-1a07928c08e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BillingMetadata" minOccurs="0"/>
                <xsd:element ref="ns2:MediaServiceLocation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1d0b3ed-cedb-4713-97f7-4a1c231e133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Balises d’images" ma:readOnly="false" ma:fieldId="{5cf76f15-5ced-4ddc-b409-7134ff3c332f}" ma:taxonomyMulti="true" ma:sspId="2de30655-58d6-405c-b76f-318c55c6c93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BillingMetadata" ma:index="18" nillable="true" ma:displayName="MediaServiceBillingMetadata" ma:hidden="true" ma:internalName="MediaServiceBillingMetadata" ma:readOnly="true">
      <xsd:simpleType>
        <xsd:restriction base="dms:Note"/>
      </xsd:simpleType>
    </xsd:element>
    <xsd:element name="MediaServiceLocation" ma:index="19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2c90dfc-3ac0-4e6f-922f-1a07928c08e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205ccaaa-8f88-4810-80dd-97a68b5cd602}" ma:internalName="TaxCatchAll" ma:showField="CatchAllData" ma:web="22c90dfc-3ac0-4e6f-922f-1a07928c08e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AC76A74-F55A-4B03-B15A-69F5048ADB21}">
  <ds:schemaRefs>
    <ds:schemaRef ds:uri="http://purl.org/dc/dcmitype/"/>
    <ds:schemaRef ds:uri="4d853d20-4030-41ba-83b3-26e30f71f71c"/>
    <ds:schemaRef ds:uri="http://purl.org/dc/elements/1.1/"/>
    <ds:schemaRef ds:uri="http://schemas.microsoft.com/office/2006/documentManagement/types"/>
    <ds:schemaRef ds:uri="http://schemas.openxmlformats.org/package/2006/metadata/core-properties"/>
    <ds:schemaRef ds:uri="http://schemas.microsoft.com/office/infopath/2007/PartnerControls"/>
    <ds:schemaRef ds:uri="2bc78cf9-94fc-4e48-8071-ca0fb1a4b74f"/>
    <ds:schemaRef ds:uri="http://schemas.microsoft.com/office/2006/metadata/properties"/>
    <ds:schemaRef ds:uri="http://www.w3.org/XML/1998/namespace"/>
    <ds:schemaRef ds:uri="http://purl.org/dc/terms/"/>
    <ds:schemaRef ds:uri="22c90dfc-3ac0-4e6f-922f-1a07928c08ef"/>
    <ds:schemaRef ds:uri="01d0b3ed-cedb-4713-97f7-4a1c231e1338"/>
  </ds:schemaRefs>
</ds:datastoreItem>
</file>

<file path=customXml/itemProps2.xml><?xml version="1.0" encoding="utf-8"?>
<ds:datastoreItem xmlns:ds="http://schemas.openxmlformats.org/officeDocument/2006/customXml" ds:itemID="{4D996AE6-2ACC-412D-9611-37D9402623C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1d0b3ed-cedb-4713-97f7-4a1c231e1338"/>
    <ds:schemaRef ds:uri="22c90dfc-3ac0-4e6f-922f-1a07928c08e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9C1DF9C-C55B-4774-A457-DB14A7B5E39F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7d7ef55b-d006-4101-afe3-f2bbfa26e84b}" enabled="0" method="" siteId="{7d7ef55b-d006-4101-afe3-f2bbfa26e84b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MINnD_template_presentation_2014-03-13</Template>
  <TotalTime>493</TotalTime>
  <Words>1071</Words>
  <Application>Microsoft Office PowerPoint</Application>
  <PresentationFormat>Grand écran</PresentationFormat>
  <Paragraphs>447</Paragraphs>
  <Slides>27</Slides>
  <Notes>15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27</vt:i4>
      </vt:variant>
    </vt:vector>
  </HeadingPairs>
  <TitlesOfParts>
    <vt:vector size="34" baseType="lpstr">
      <vt:lpstr>Arial</vt:lpstr>
      <vt:lpstr>Calibri</vt:lpstr>
      <vt:lpstr>Century Gothic</vt:lpstr>
      <vt:lpstr>Futura LT</vt:lpstr>
      <vt:lpstr>Times New Roman</vt:lpstr>
      <vt:lpstr>Wingdings</vt:lpstr>
      <vt:lpstr>MINnD_template_presentation_2014-03-13</vt:lpstr>
      <vt:lpstr>AXE Ouvrages de Protection WP Ancrages</vt:lpstr>
      <vt:lpstr>Groupe Ancrage</vt:lpstr>
      <vt:lpstr>Action ANCRAGES</vt:lpstr>
      <vt:lpstr>Le contexte</vt:lpstr>
      <vt:lpstr>Contexte</vt:lpstr>
      <vt:lpstr>Essais de cisaillement en terrain meuble</vt:lpstr>
      <vt:lpstr>Essais de cisaillement en terrain meuble</vt:lpstr>
      <vt:lpstr>Les actions menées au sein de C2ROP 1 et 2</vt:lpstr>
      <vt:lpstr>Résultats obtenus: une base de données</vt:lpstr>
      <vt:lpstr>Résultats obtenus: une base de données</vt:lpstr>
      <vt:lpstr>Essais de cisaillement en terrain meuble</vt:lpstr>
      <vt:lpstr>Essais de cisaillement en terrain meuble</vt:lpstr>
      <vt:lpstr>Essais de cisaillement en terrain meuble</vt:lpstr>
      <vt:lpstr>Résultats obtenus: résistance en traction axiale</vt:lpstr>
      <vt:lpstr>Résultats obtenus: les cisaillements brutes</vt:lpstr>
      <vt:lpstr>Résultats obtenus: les ruptures en cisaillement et traction</vt:lpstr>
      <vt:lpstr>Résultats obtenus: cisaillement versus traction</vt:lpstr>
      <vt:lpstr>Résultats obtenus: Focus sur les barres pleines</vt:lpstr>
      <vt:lpstr>Résultats obtenus: Focus sur les barres pleines</vt:lpstr>
      <vt:lpstr>Résultats obtenus: Focus sur les barres pleines</vt:lpstr>
      <vt:lpstr>Résultats obtenus: Focus sur les barres pleines</vt:lpstr>
      <vt:lpstr>Essais de corrosion accélérée</vt:lpstr>
      <vt:lpstr>Essais de corrosion accélérée</vt:lpstr>
      <vt:lpstr>Essais de corrosion accélérée</vt:lpstr>
      <vt:lpstr>Essais de corrosion accélérée</vt:lpstr>
      <vt:lpstr>Les actions menées au sein de C2ROP 1 et 2</vt:lpstr>
      <vt:lpstr>Essais de cisaillement au rocher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Delaporte</dc:creator>
  <cp:lastModifiedBy>Louise Delorme</cp:lastModifiedBy>
  <cp:revision>36</cp:revision>
  <dcterms:created xsi:type="dcterms:W3CDTF">2015-02-24T13:14:16Z</dcterms:created>
  <dcterms:modified xsi:type="dcterms:W3CDTF">2026-03-18T10:12:41Z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0x0101007C354087ED7E904EAEFE2F490F05ED4B</vt:lpwstr>
  </property>
  <property fmtid="{D5CDD505-2E9C-101B-9397-08002B2CF9AE}" pid="3" name="MediaServiceImageTags">
    <vt:lpwstr/>
  </property>
  <property fmtid="{D5CDD505-2E9C-101B-9397-08002B2CF9AE}" pid="4" name="Order">
    <vt:r8>13150800</vt:r8>
  </property>
  <property fmtid="{D5CDD505-2E9C-101B-9397-08002B2CF9AE}" pid="5" name="_ExtendedDescription">
    <vt:lpwstr/>
  </property>
  <property fmtid="{D5CDD505-2E9C-101B-9397-08002B2CF9AE}" pid="6" name="TriggerFlowInfo">
    <vt:lpwstr/>
  </property>
  <property fmtid="{D5CDD505-2E9C-101B-9397-08002B2CF9AE}" pid="7" name="ComplianceAssetId">
    <vt:lpwstr/>
  </property>
</Properties>
</file>