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92" r:id="rId9"/>
    <p:sldId id="300" r:id="rId10"/>
    <p:sldId id="293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410"/>
    <a:srgbClr val="8E0000"/>
    <a:srgbClr val="EC3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2301" y="5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035-4EAB-9F01-3F60FA0F0A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035-4EAB-9F01-3F60FA0F0A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035-4EAB-9F01-3F60FA0F0A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035-4EAB-9F01-3F60FA0F0A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035-4EAB-9F01-3F60FA0F0A3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Feuil1!$B$2:$B$6</c:f>
              <c:strCache>
                <c:ptCount val="5"/>
                <c:pt idx="0">
                  <c:v>Ingénieries / Bureaux d'études</c:v>
                </c:pt>
                <c:pt idx="1">
                  <c:v>MOA</c:v>
                </c:pt>
                <c:pt idx="2">
                  <c:v>Organismes de recherche</c:v>
                </c:pt>
                <c:pt idx="3">
                  <c:v>Entreprises / industriels</c:v>
                </c:pt>
                <c:pt idx="4">
                  <c:v>Autres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35-4EAB-9F01-3F60FA0F0A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781CB-A4BA-4634-AE85-EA62F4A4244A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A247-1D5A-49A2-8461-9FA8D3C14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930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208FA-FC31-434B-920F-76DD05D94783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BB586-AA6F-439B-AE40-AE2B7BFE4E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78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42E1-F944-4545-8E29-693566D2EB1B}" type="datetime1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62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547C-782A-4A97-B62E-636324561C2E}" type="datetime1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8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5F03-049A-415B-8C34-15FB5CA50A95}" type="datetime1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2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9753"/>
            <a:ext cx="7886700" cy="468721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8E0000"/>
                </a:solidFill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Picture 4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61671" cy="647273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7693-2F56-4AAC-BF20-AB664F120D87}" type="datetime1">
              <a:rPr lang="fr-FR" smtClean="0"/>
              <a:t>30/03/2026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4702" y="65989"/>
            <a:ext cx="1654059" cy="2991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3E9982-9DA4-46C2-A35F-63703C36D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94" y="1"/>
            <a:ext cx="1561671" cy="4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6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B96-791F-4DBF-B7C8-0E9F3E4F750E}" type="datetime1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33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DBF1-C2EE-46E6-A643-A4398A8DBCA1}" type="datetime1">
              <a:rPr lang="fr-FR" smtClean="0"/>
              <a:t>30/03/2026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76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1793-64BD-4504-A5B0-E210851D8C89}" type="datetime1">
              <a:rPr lang="fr-FR" smtClean="0"/>
              <a:t>30/03/2026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4200-6781-49EC-A497-8600F775616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4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3102-BD61-4825-974C-9512D1614F4C}" type="datetime1">
              <a:rPr lang="fr-FR" smtClean="0"/>
              <a:t>30/03/2026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0E03-5846-4799-AAA4-1B898235B771}" type="datetime1">
              <a:rPr lang="fr-FR" smtClean="0"/>
              <a:t>30/03/2026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5CE-3B3C-4EE1-8CFD-CF9AF48D26D9}" type="datetime1">
              <a:rPr lang="fr-FR" smtClean="0"/>
              <a:t>30/03/2026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MOA Risques gravitaires 11/04/2024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7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E8D4-282C-41DA-BD2F-5F43D1BE0B78}" type="datetime1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Rencontre MOA Risques gravitaires 11/04/2024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1429-00F3-4AFD-96F1-5B30ED8D3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0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f.fr/vivre-la-foret/enjeux-foret/risques-naturels-foret/restauration-terrains-montagne/+/2a45::impact-changement-climatique-risques-hydro-gravitaire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isknat.org/rencontres-moa-c2ro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a-land.fr/risques-naturels/26-27-28-mai-2025-atelier-thematique-donnees-methodes-et-services-pour-le-suivi-des-zones-de-montagne/#programme-C2ROP" TargetMode="External"/><Relationship Id="rId2" Type="http://schemas.openxmlformats.org/officeDocument/2006/relationships/hyperlink" Target="https://anrc2ria.f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jpe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jp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Hfw_TC02vQz-2T5oiyKgzhhQd0WNneSg83Exm3Uoaf974tA/viewfo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>
            <a:spLocks noGrp="1"/>
          </p:cNvSpPr>
          <p:nvPr>
            <p:ph type="ctrTitle"/>
          </p:nvPr>
        </p:nvSpPr>
        <p:spPr>
          <a:xfrm>
            <a:off x="-49696" y="1320829"/>
            <a:ext cx="9144000" cy="23481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Rencontre MOA  </a:t>
            </a:r>
            <a:br>
              <a:rPr lang="fr-FR" sz="4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4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 Risques gravitaires »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latin typeface="Calibri"/>
              </a:rPr>
              <a:t>26/03/2026</a:t>
            </a:r>
            <a:br>
              <a:rPr lang="fr-FR" sz="2400" spc="-1" dirty="0"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400" spc="-1" dirty="0">
                <a:uFill>
                  <a:solidFill>
                    <a:srgbClr val="FFFFFF"/>
                  </a:solidFill>
                </a:uFill>
                <a:latin typeface="Calibri"/>
              </a:rPr>
              <a:t>Villeurbanne (69)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76" y="5732066"/>
            <a:ext cx="1122537" cy="916739"/>
          </a:xfrm>
          <a:prstGeom prst="rect">
            <a:avLst/>
          </a:prstGeom>
        </p:spPr>
      </p:pic>
      <p:pic>
        <p:nvPicPr>
          <p:cNvPr id="8" name="Picture 49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77753"/>
            <a:ext cx="2409824" cy="9318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07" y="3980164"/>
            <a:ext cx="8867874" cy="10992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C4E919-D1EF-4A2A-91B9-EA39CC21A5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53" y="283098"/>
            <a:ext cx="2865120" cy="52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3E4E8C-649E-4CDF-84AF-6470078B1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78" y="265104"/>
            <a:ext cx="2409825" cy="6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71567"/>
            <a:ext cx="7886700" cy="876233"/>
          </a:xfrm>
        </p:spPr>
        <p:txBody>
          <a:bodyPr>
            <a:normAutofit/>
          </a:bodyPr>
          <a:lstStyle/>
          <a:p>
            <a:r>
              <a:rPr lang="fr-FR" dirty="0"/>
              <a:t>Actualités C2ROP2 - Axes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267" y="1631487"/>
            <a:ext cx="8779933" cy="465494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1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Aléa</a:t>
            </a:r>
          </a:p>
          <a:p>
            <a:pPr lvl="1">
              <a:spcBef>
                <a:spcPts val="1200"/>
              </a:spcBef>
            </a:pPr>
            <a:r>
              <a:rPr lang="fr-F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ACC_01 (INRAE) : réponse des aléas rocheux au changement climatique</a:t>
            </a:r>
          </a:p>
          <a:p>
            <a:pPr lvl="1">
              <a:spcBef>
                <a:spcPts val="1200"/>
              </a:spcBef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APropag_01 (INRAE) : bonnes pratiques pour les études trajectographiques</a:t>
            </a:r>
          </a:p>
          <a:p>
            <a:pPr lvl="1">
              <a:spcBef>
                <a:spcPts val="1200"/>
              </a:spcBef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APropag_02 (INRAE) : outils numériques pour la modélisation des éboulements rocheux</a:t>
            </a:r>
          </a:p>
          <a:p>
            <a:pPr lvl="1">
              <a:spcBef>
                <a:spcPts val="1200"/>
              </a:spcBef>
            </a:pPr>
            <a:r>
              <a:rPr lang="fr-F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ARes_01 (BRGM) : qualification et quantification de l’aléa résultant</a:t>
            </a:r>
          </a:p>
          <a:p>
            <a:pPr lvl="1">
              <a:spcBef>
                <a:spcPts val="1200"/>
              </a:spcBef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ARes_02 (BRGM) : cartographie de l’aléa recul tête de falaise</a:t>
            </a:r>
          </a:p>
          <a:p>
            <a:pPr marL="1428750" lvl="2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Notes de synthèse spécifiques CC et phénomènes hydro-gravitaires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(dont phénomènes rocheux), auteurs INRAE et ONF-RTM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https://www.onf.fr/vivre-la-foret/enjeux-foret/risques-naturels-foret/restauration-terrains-montagne/+/2a45::impact-changement-climatique-risques-hydro-gravitaires.html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Edition prévue à la fin du PN C2ROP2 : 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livrable commun ACC_01 et ARes_01</a:t>
            </a:r>
            <a:r>
              <a:rPr lang="fr-FR" sz="1600" dirty="0"/>
              <a:t>, document DGPR</a:t>
            </a:r>
          </a:p>
          <a:p>
            <a:pPr marL="14287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Sujets retenus </a:t>
            </a:r>
            <a:r>
              <a:rPr lang="fr-FR" sz="1600" dirty="0"/>
              <a:t>JT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27/04/2026 :</a:t>
            </a:r>
          </a:p>
          <a:p>
            <a:pPr marL="1885950" lvl="3" indent="-285750">
              <a:spcBef>
                <a:spcPts val="1200"/>
              </a:spcBef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Modélisation des éboulements rocheux à l’aide d’approches de type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shallow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-water</a:t>
            </a:r>
          </a:p>
          <a:p>
            <a:pPr marL="1885950" lvl="3" indent="-285750">
              <a:spcBef>
                <a:spcPts val="1200"/>
              </a:spcBef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Caractérisation de l’aléa résultant avec et sans ouvrages de protection à l’aide de calculs trajectographiques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10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6D49CA0-23B7-462E-B961-441ACEC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34473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71567"/>
            <a:ext cx="7886700" cy="980789"/>
          </a:xfrm>
        </p:spPr>
        <p:txBody>
          <a:bodyPr>
            <a:normAutofit/>
          </a:bodyPr>
          <a:lstStyle/>
          <a:p>
            <a:r>
              <a:rPr lang="fr-FR" dirty="0"/>
              <a:t>Actualités C2ROP2 - Axes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433" y="1583643"/>
            <a:ext cx="8864600" cy="527224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9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Risque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RVu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l_01 (BRGM) : évaluation des vulnérabilités matérielles et fonctionnelles des zones bâties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RVul_02 (BRGM) : évaluation économique des coûts indirects d’un événement rocheux sur une voie routière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RVul_03 (INRAE) : modélisation quantitative du risque rocheux intégrant des changements socio-environnementaux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RMOA_01 (PARN/</a:t>
            </a: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Cerema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: réseau des MOA et gestionnaires</a:t>
            </a:r>
          </a:p>
          <a:p>
            <a:pPr lvl="1"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RMOA_02 (PARN/CD73/</a:t>
            </a: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Géolithe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 concept de risque acceptable</a:t>
            </a:r>
          </a:p>
          <a:p>
            <a:pPr lvl="1"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RCollab_01 (</a:t>
            </a: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Géolithe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 plateforme collaborative de gestion du risque</a:t>
            </a:r>
          </a:p>
          <a:p>
            <a:pPr marL="1428750" lvl="2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/>
              <a:t>Ensemble des </a:t>
            </a: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présentations et comptes-rendus </a:t>
            </a:r>
            <a:r>
              <a:rPr lang="fr-FR" sz="1900" dirty="0"/>
              <a:t>du réseau des MOA disponibles sur le site du PARN : </a:t>
            </a:r>
            <a:r>
              <a:rPr lang="fr-FR" sz="1900" dirty="0">
                <a:hlinkClick r:id="rId2"/>
              </a:rPr>
              <a:t>https://risknat.org/rencontres-moa-c2rop/</a:t>
            </a:r>
            <a:endParaRPr lang="fr-FR" sz="1900" dirty="0"/>
          </a:p>
          <a:p>
            <a:pPr marL="1428750" lvl="2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/>
              <a:t>1 </a:t>
            </a: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de formation </a:t>
            </a:r>
            <a:r>
              <a:rPr lang="fr-FR" sz="1900" dirty="0"/>
              <a:t>(gestionnaires routiers, forestiers et BET) prévue au 2</a:t>
            </a:r>
            <a:r>
              <a:rPr lang="fr-FR" sz="1900" baseline="30000" dirty="0"/>
              <a:t>e</a:t>
            </a:r>
            <a:r>
              <a:rPr lang="fr-FR" sz="1900" dirty="0"/>
              <a:t> semestre pour RFor_01</a:t>
            </a:r>
          </a:p>
          <a:p>
            <a:pPr marL="14287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/>
              <a:t>Edition prévue à la fin du PN C2ROP2 : 1 </a:t>
            </a: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de synthèse sur le concept de risque acceptable</a:t>
            </a:r>
          </a:p>
          <a:p>
            <a:pPr marL="14287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Sujets retenus JT 27/04/2026 :</a:t>
            </a:r>
          </a:p>
          <a:p>
            <a:pPr marL="1885950" lvl="3" indent="-285750">
              <a:spcBef>
                <a:spcPts val="1200"/>
              </a:spcBef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Vulnérabilités des enjeux bâtis</a:t>
            </a:r>
          </a:p>
          <a:p>
            <a:pPr marL="1885950" lvl="3" indent="-285750">
              <a:lnSpc>
                <a:spcPct val="120000"/>
              </a:lnSpc>
              <a:spcBef>
                <a:spcPts val="1200"/>
              </a:spcBef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Risque acceptable : poursuite des échanges et travaux méthodologiques autour de cette notion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11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6D49CA0-23B7-462E-B961-441ACEC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6683" y="6490759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22817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71567"/>
            <a:ext cx="7886700" cy="980789"/>
          </a:xfrm>
        </p:spPr>
        <p:txBody>
          <a:bodyPr>
            <a:normAutofit/>
          </a:bodyPr>
          <a:lstStyle/>
          <a:p>
            <a:r>
              <a:rPr lang="fr-FR" dirty="0"/>
              <a:t>Actualités C2ROP2 - Axes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933" y="1631486"/>
            <a:ext cx="8585200" cy="484551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6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Ouvrages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O_Souples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(CAN/NGE Fondations/</a:t>
            </a: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Cerema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/UGE) : expérimentation et modélisation numérique / comportement dynamique des écrans souples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O_Merlons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(INRAE) : merlons pare-blocs : réparation, modélisation, guide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O_Ancrages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(UGE/CAN) : action expérimentales, modélisation numérique, recommandations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O_Multialéas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(INRAE) : ouvrages souples soumis à des aléas multiples et variés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O_Urgences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(UGE) : protections d’urgence</a:t>
            </a:r>
          </a:p>
          <a:p>
            <a:pPr marL="1428750" lvl="2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 err="1"/>
              <a:t>O_Multialéas</a:t>
            </a:r>
            <a:r>
              <a:rPr lang="fr-FR" sz="1900" dirty="0"/>
              <a:t> : </a:t>
            </a: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dédié </a:t>
            </a:r>
            <a:r>
              <a:rPr lang="fr-FR" sz="1900" dirty="0"/>
              <a:t>ce matin</a:t>
            </a:r>
          </a:p>
          <a:p>
            <a:pPr marL="1428750" lvl="2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 err="1"/>
              <a:t>O_Ancrages</a:t>
            </a:r>
            <a:r>
              <a:rPr lang="fr-FR" sz="1900" dirty="0"/>
              <a:t> : </a:t>
            </a: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r>
              <a:rPr lang="fr-FR" sz="1900" dirty="0"/>
              <a:t> cet après-midi</a:t>
            </a:r>
          </a:p>
          <a:p>
            <a:pPr marL="14287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/>
              <a:t>Edition prévue à la fin du PN C2ROP2 : </a:t>
            </a: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 merlons révisé</a:t>
            </a:r>
          </a:p>
          <a:p>
            <a:pPr marL="14287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Sujets retenus JT 27/04/2026 :</a:t>
            </a:r>
          </a:p>
          <a:p>
            <a:pPr marL="1885950" lvl="3" indent="-285750">
              <a:spcBef>
                <a:spcPts val="1200"/>
              </a:spcBef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Mise en avant d’un essai expérimental et d’une modélisation associée (</a:t>
            </a: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</a:rPr>
              <a:t>O_Souples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85950" lvl="3" indent="-285750">
              <a:lnSpc>
                <a:spcPct val="120000"/>
              </a:lnSpc>
              <a:spcBef>
                <a:spcPts val="1200"/>
              </a:spcBef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Base de données « ancrages » (</a:t>
            </a: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</a:rPr>
              <a:t>O_Ancrages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12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6D49CA0-23B7-462E-B961-441ACEC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384088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71567"/>
            <a:ext cx="7886700" cy="980789"/>
          </a:xfrm>
        </p:spPr>
        <p:txBody>
          <a:bodyPr>
            <a:normAutofit/>
          </a:bodyPr>
          <a:lstStyle/>
          <a:p>
            <a:r>
              <a:rPr lang="fr-FR" dirty="0"/>
              <a:t>Actualités C2ROP2 - Axes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1552356"/>
            <a:ext cx="8915400" cy="500114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6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Surveillance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SCom_02 (</a:t>
            </a: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Géolithe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/BRGM) : surveillance des risques naturels gravitaires – document de référence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SDetect_01 (BRGM) : signes précurseurs et prédiction des événements rocheux rapides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SDetect_02 (UGA) : benchmark des technologies d’instrumentation terrestres pour la détection des signes précurseurs et la prédiction de mouvements de terrain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SDetect_03 (BRGM) : apport des données d’observation spatiale pour la détection et le suivi des grandes instabilités gravitaires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SSécu_01 (</a:t>
            </a: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Géolithe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/CD73) : alerte et sécurisation des enjeux mobiles dans le cadre de systèmes de surveillance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SSpé_01 et 02 (</a:t>
            </a:r>
            <a:r>
              <a:rPr lang="fr-FR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Géolithe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/UGE) : surveillance des ouvrages de protection et méthodes agiles</a:t>
            </a:r>
          </a:p>
          <a:p>
            <a:pPr marL="1428750" lvl="2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ANR C2R-IA </a:t>
            </a:r>
            <a:r>
              <a:rPr lang="fr-FR" sz="1900" dirty="0"/>
              <a:t>associé à SDetect_01 : </a:t>
            </a:r>
            <a:r>
              <a:rPr lang="fr-FR" sz="1900" dirty="0">
                <a:hlinkClick r:id="rId2"/>
              </a:rPr>
              <a:t>https://anrc2ria.fr/</a:t>
            </a:r>
            <a:endParaRPr lang="fr-FR" sz="1900" dirty="0"/>
          </a:p>
          <a:p>
            <a:pPr marL="1428750" lvl="2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télédétection et imagerie </a:t>
            </a:r>
            <a:r>
              <a:rPr lang="fr-FR" sz="1900" dirty="0"/>
              <a:t>pour le suivi opérationnel des mouvements de terrain (28/05/2025) : </a:t>
            </a:r>
            <a:r>
              <a:rPr lang="fr-FR" sz="1900" dirty="0">
                <a:hlinkClick r:id="rId3"/>
              </a:rPr>
              <a:t>présentations</a:t>
            </a:r>
            <a:endParaRPr lang="fr-FR" sz="1900" dirty="0"/>
          </a:p>
          <a:p>
            <a:pPr marL="14287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/>
              <a:t>Edition prévue à la fin du PN C2ROP2 : </a:t>
            </a:r>
            <a:r>
              <a:rPr lang="fr-F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de référence surveillance</a:t>
            </a:r>
          </a:p>
          <a:p>
            <a:pPr marL="14287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Sujets retenus JT 27/04/2026 :</a:t>
            </a:r>
          </a:p>
          <a:p>
            <a:pPr marL="1885950" lvl="3" indent="-285750">
              <a:spcBef>
                <a:spcPts val="1200"/>
              </a:spcBef>
            </a:pPr>
            <a:r>
              <a:rPr lang="fr-FR" sz="1900" dirty="0"/>
              <a:t>Surveillance opérationnelle glissements lents</a:t>
            </a:r>
          </a:p>
          <a:p>
            <a:pPr marL="1885950" lvl="3" indent="-285750">
              <a:spcBef>
                <a:spcPts val="1200"/>
              </a:spcBef>
            </a:pPr>
            <a:r>
              <a:rPr lang="fr-FR" sz="1900" dirty="0"/>
              <a:t>Document technique de référence sur les techniques de surveillance des risques rocheux</a:t>
            </a:r>
          </a:p>
          <a:p>
            <a:pPr marL="1885950" lvl="3" indent="-285750">
              <a:spcBef>
                <a:spcPts val="1200"/>
              </a:spcBef>
            </a:pPr>
            <a:r>
              <a:rPr lang="fr-FR" sz="1900" dirty="0"/>
              <a:t>Traitement des données GBSAR pour le suivi des falaises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6D49CA0-23B7-462E-B961-441ACEC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157583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87CE1-2BD3-B807-9C5D-C5872302F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B3B36-D731-92A6-71A8-BB78953D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923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Programme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36ED69-4577-A836-CD5B-26A16B10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9D0520-924F-2278-31AA-27489A99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5513400-6EE8-62CF-B388-2931FE96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37" y="1134049"/>
            <a:ext cx="6268325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FF69-71CA-AE3A-7A37-0BE0AD752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0A4B3-8CD3-1088-1BB2-00801D13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1567"/>
            <a:ext cx="7886700" cy="980789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Atelier-</a:t>
            </a:r>
            <a:r>
              <a:rPr lang="fr-FR" dirty="0"/>
              <a:t> </a:t>
            </a:r>
            <a:r>
              <a:rPr lang="fr-FR" sz="3100" dirty="0"/>
              <a:t>Ecrans de filets par-blocs chargés en pied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E6E7A-2747-5707-A9AD-06A3C393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1552356"/>
            <a:ext cx="8822666" cy="508999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Présentation des études en cours (Stéphane Lambert)</a:t>
            </a:r>
            <a:br>
              <a:rPr lang="fr-FR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endParaRPr lang="fr-FR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Echanges en petits groupes sur: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Comment estimez-vous l’urgence à intervenir ? (sur la base d’un taux de remplissage, de dégâts observés… ?)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Comment intervenez-vous pour restaurer les capacités de l’ouvrage ?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Quelle prise en compte de la pathologie dans vos modalités de gestion du risque gravitaire sur vos infrastructures et/ou territoires ?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fr-F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BD62DE-BE40-BDC1-9BE7-B45777FB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491B556-D443-3353-8103-4EF41A38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  <p:pic>
        <p:nvPicPr>
          <p:cNvPr id="6" name="Graphique 5" descr="Chat avec un remplissage uni">
            <a:extLst>
              <a:ext uri="{FF2B5EF4-FFF2-40B4-BE49-F238E27FC236}">
                <a16:creationId xmlns:a16="http://schemas.microsoft.com/office/drawing/2014/main" id="{D26A901E-8231-8387-5641-5ECF3F7503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9384" y="1965961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que 8" descr="Enseignant avec un remplissage uni">
            <a:extLst>
              <a:ext uri="{FF2B5EF4-FFF2-40B4-BE49-F238E27FC236}">
                <a16:creationId xmlns:a16="http://schemas.microsoft.com/office/drawing/2014/main" id="{0E821091-831F-B7B2-977A-09C48A888C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1939" y="1965961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58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3556-ECFD-4AF5-F9CC-D8F10C2AF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62C19-FCA6-BF78-1AFE-526856E9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923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Programme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37749B-9082-091E-32EE-EAC6D628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607DE3-CDB7-DDA0-133C-3938643E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E88EB8-D373-350C-5186-8AE7E5CC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37" y="1134049"/>
            <a:ext cx="6268325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8026-9668-3D5A-4CCB-0D6A54CC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3D750-CE1B-2DA1-0CC7-7D7D6B4F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1567"/>
            <a:ext cx="7886700" cy="980789"/>
          </a:xfrm>
        </p:spPr>
        <p:txBody>
          <a:bodyPr>
            <a:normAutofit/>
          </a:bodyPr>
          <a:lstStyle/>
          <a:p>
            <a:r>
              <a:rPr lang="fr-FR" dirty="0"/>
              <a:t>Quelles suites au réseau MOA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6E5D1B-9942-AAD0-5535-69586C650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1566871"/>
            <a:ext cx="8822666" cy="50899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 court-terme: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fr-FR" sz="2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Prochaines rencontres MOA</a:t>
            </a:r>
            <a:r>
              <a:rPr lang="fr-FR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à l’automne 2026</a:t>
            </a:r>
          </a:p>
          <a:p>
            <a:pPr>
              <a:lnSpc>
                <a:spcPct val="120000"/>
              </a:lnSpc>
            </a:pPr>
            <a:endParaRPr lang="fr-F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fr-FR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 thématiques à aborder ?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Proposition: </a:t>
            </a:r>
            <a:r>
              <a:rPr lang="fr-FR" sz="2400" dirty="0"/>
              <a:t>" Diagnostic de vulnérabilité des réseaux à l'échelle territoriale - Croisements méthodologiques "  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endParaRPr lang="fr-FR" sz="24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fr-F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 sur 1,5 jours + 1 visite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14C76E-787F-225C-E01B-6F1B7360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B753E720-6A96-D168-41CB-F26BF5BD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  <p:pic>
        <p:nvPicPr>
          <p:cNvPr id="8" name="Graphique 7" descr="Avertissement avec un remplissage uni">
            <a:extLst>
              <a:ext uri="{FF2B5EF4-FFF2-40B4-BE49-F238E27FC236}">
                <a16:creationId xmlns:a16="http://schemas.microsoft.com/office/drawing/2014/main" id="{3F61D23F-A0CF-C059-D04D-31E8BBD479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7487" y="2533145"/>
            <a:ext cx="365125" cy="3651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226012C-17E3-252F-76A7-E9715DD72FDD}"/>
              </a:ext>
            </a:extLst>
          </p:cNvPr>
          <p:cNvSpPr txBox="1"/>
          <p:nvPr/>
        </p:nvSpPr>
        <p:spPr>
          <a:xfrm>
            <a:off x="1083584" y="2568503"/>
            <a:ext cx="436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tx2">
                    <a:lumMod val="75000"/>
                  </a:schemeClr>
                </a:solidFill>
              </a:rPr>
              <a:t>Dernière rencontre dans le cadre de C2ROP2</a:t>
            </a:r>
          </a:p>
        </p:txBody>
      </p:sp>
    </p:spTree>
    <p:extLst>
      <p:ext uri="{BB962C8B-B14F-4D97-AF65-F5344CB8AC3E}">
        <p14:creationId xmlns:p14="http://schemas.microsoft.com/office/powerpoint/2010/main" val="131593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5AB1B-3A43-5C28-9E22-21F8D047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08B5C-3D7E-EDAF-6FE2-C9BE4F9A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1567"/>
            <a:ext cx="7886700" cy="980789"/>
          </a:xfrm>
        </p:spPr>
        <p:txBody>
          <a:bodyPr>
            <a:normAutofit/>
          </a:bodyPr>
          <a:lstStyle/>
          <a:p>
            <a:r>
              <a:rPr lang="fr-FR" dirty="0"/>
              <a:t>Quelles suites au réseau MOA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8F5AEA-E20D-0159-3604-EAC3454C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1552356"/>
            <a:ext cx="8822666" cy="50899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 moyen et long terme: </a:t>
            </a:r>
          </a:p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Tour d’expression libre:</a:t>
            </a:r>
            <a:endParaRPr lang="fr-F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Qu’est ce que ça vous apporte ?</a:t>
            </a:r>
          </a:p>
          <a:p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Quelles visions hors C2ROP ?</a:t>
            </a:r>
          </a:p>
          <a:p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Pour répondre à quel besoin ?</a:t>
            </a:r>
          </a:p>
          <a:p>
            <a:endParaRPr lang="fr-FR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 autour du format:</a:t>
            </a:r>
          </a:p>
          <a:p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Quelle animation ?</a:t>
            </a:r>
          </a:p>
          <a:p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Comment cela répond au besoin formulé ?</a:t>
            </a:r>
          </a:p>
          <a:p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endParaRPr lang="fr-FR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fr-F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0A7EF1-16DB-B8B2-6571-F156EDA8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AC7959E-373E-315B-E5BD-C56C9FF5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27219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923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Programme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76414D-3AD7-4375-99D9-471CD73DD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37" y="1134049"/>
            <a:ext cx="6268325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1E509918-1DCD-435F-88EA-1E5B97494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687414"/>
              </p:ext>
            </p:extLst>
          </p:nvPr>
        </p:nvGraphicFramePr>
        <p:xfrm>
          <a:off x="5343088" y="3925588"/>
          <a:ext cx="3635489" cy="244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0789"/>
          </a:xfrm>
        </p:spPr>
        <p:txBody>
          <a:bodyPr>
            <a:normAutofit fontScale="90000"/>
          </a:bodyPr>
          <a:lstStyle/>
          <a:p>
            <a:r>
              <a:rPr lang="fr-FR" dirty="0"/>
              <a:t>Les Rencontres MOA Risque Rocheux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Historique / Contexte : C2ROP 1 &amp; 2</a:t>
            </a:r>
          </a:p>
          <a:p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National </a:t>
            </a:r>
            <a:r>
              <a:rPr lang="fr-FR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(label soutenu par le MTES), 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administré par </a:t>
            </a:r>
          </a:p>
          <a:p>
            <a:endParaRPr lang="fr-FR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rassembleur : MOA, BE, entreprises, indus., scientifiques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33" y="1268325"/>
            <a:ext cx="1430845" cy="11701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9" y="3896388"/>
            <a:ext cx="4653136" cy="2009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40770" y="3383218"/>
            <a:ext cx="108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000" b="1" dirty="0">
                <a:solidFill>
                  <a:srgbClr val="8E0000"/>
                </a:solidFill>
              </a:rPr>
              <a:t>C2ROP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8497" y="3291909"/>
            <a:ext cx="108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000" b="1" dirty="0">
                <a:solidFill>
                  <a:srgbClr val="8E0000"/>
                </a:solidFill>
              </a:rPr>
              <a:t>C2ROP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41279" y="3888589"/>
            <a:ext cx="1524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37 PARTENAIRES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277BDFA1-DD23-42A0-A08B-6FB3024A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155774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0789"/>
          </a:xfrm>
        </p:spPr>
        <p:txBody>
          <a:bodyPr>
            <a:normAutofit fontScale="90000"/>
          </a:bodyPr>
          <a:lstStyle/>
          <a:p>
            <a:r>
              <a:rPr lang="fr-FR" dirty="0"/>
              <a:t>Les Rencontres MOA Risque Rocheux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Historique / Contexte : C2ROP</a:t>
            </a:r>
          </a:p>
          <a:p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National en 4 axes</a:t>
            </a:r>
          </a:p>
          <a:p>
            <a:endParaRPr lang="fr-FR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4</a:t>
            </a:fld>
            <a:endParaRPr lang="fr-FR"/>
          </a:p>
        </p:txBody>
      </p:sp>
      <p:grpSp>
        <p:nvGrpSpPr>
          <p:cNvPr id="8" name="Groupe 6"/>
          <p:cNvGrpSpPr>
            <a:grpSpLocks/>
          </p:cNvGrpSpPr>
          <p:nvPr/>
        </p:nvGrpSpPr>
        <p:grpSpPr bwMode="auto">
          <a:xfrm>
            <a:off x="815915" y="2399410"/>
            <a:ext cx="2764276" cy="1537138"/>
            <a:chOff x="5872300" y="310099"/>
            <a:chExt cx="2304256" cy="1512168"/>
          </a:xfrm>
        </p:grpSpPr>
        <p:sp>
          <p:nvSpPr>
            <p:cNvPr id="9" name="Ellipse 8"/>
            <p:cNvSpPr/>
            <p:nvPr/>
          </p:nvSpPr>
          <p:spPr>
            <a:xfrm>
              <a:off x="5872300" y="310099"/>
              <a:ext cx="2304256" cy="1512168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ZoneTexte 8"/>
            <p:cNvSpPr txBox="1">
              <a:spLocks noChangeArrowheads="1"/>
            </p:cNvSpPr>
            <p:nvPr/>
          </p:nvSpPr>
          <p:spPr bwMode="auto">
            <a:xfrm>
              <a:off x="6476617" y="882132"/>
              <a:ext cx="1103949" cy="369385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2400" b="1" dirty="0">
                  <a:solidFill>
                    <a:schemeClr val="tx2">
                      <a:lumMod val="75000"/>
                    </a:schemeClr>
                  </a:solidFill>
                </a:rPr>
                <a:t>Axe Aléa</a:t>
              </a:r>
            </a:p>
          </p:txBody>
        </p:sp>
      </p:grpSp>
      <p:grpSp>
        <p:nvGrpSpPr>
          <p:cNvPr id="11" name="Groupe 9"/>
          <p:cNvGrpSpPr>
            <a:grpSpLocks/>
          </p:cNvGrpSpPr>
          <p:nvPr/>
        </p:nvGrpSpPr>
        <p:grpSpPr bwMode="auto">
          <a:xfrm>
            <a:off x="4502456" y="2318843"/>
            <a:ext cx="2764276" cy="1537139"/>
            <a:chOff x="5872300" y="310099"/>
            <a:chExt cx="2304256" cy="1512168"/>
          </a:xfrm>
        </p:grpSpPr>
        <p:sp>
          <p:nvSpPr>
            <p:cNvPr id="12" name="Ellipse 11"/>
            <p:cNvSpPr/>
            <p:nvPr/>
          </p:nvSpPr>
          <p:spPr>
            <a:xfrm>
              <a:off x="5872300" y="310099"/>
              <a:ext cx="2304256" cy="1512168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ZoneTexte 11"/>
            <p:cNvSpPr txBox="1">
              <a:spLocks noChangeArrowheads="1"/>
            </p:cNvSpPr>
            <p:nvPr/>
          </p:nvSpPr>
          <p:spPr bwMode="auto">
            <a:xfrm>
              <a:off x="6330296" y="882132"/>
              <a:ext cx="1395401" cy="373233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2400" b="1" dirty="0">
                  <a:solidFill>
                    <a:schemeClr val="tx2">
                      <a:lumMod val="75000"/>
                    </a:schemeClr>
                  </a:solidFill>
                </a:rPr>
                <a:t>Axe Parade</a:t>
              </a:r>
            </a:p>
          </p:txBody>
        </p:sp>
      </p:grpSp>
      <p:grpSp>
        <p:nvGrpSpPr>
          <p:cNvPr id="14" name="Groupe 12"/>
          <p:cNvGrpSpPr>
            <a:grpSpLocks/>
          </p:cNvGrpSpPr>
          <p:nvPr/>
        </p:nvGrpSpPr>
        <p:grpSpPr bwMode="auto">
          <a:xfrm>
            <a:off x="2236890" y="4545491"/>
            <a:ext cx="2764276" cy="1537139"/>
            <a:chOff x="5872300" y="310099"/>
            <a:chExt cx="2304256" cy="1512168"/>
          </a:xfrm>
        </p:grpSpPr>
        <p:sp>
          <p:nvSpPr>
            <p:cNvPr id="15" name="Ellipse 14"/>
            <p:cNvSpPr/>
            <p:nvPr/>
          </p:nvSpPr>
          <p:spPr>
            <a:xfrm>
              <a:off x="5872300" y="310099"/>
              <a:ext cx="2304256" cy="1512168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ZoneTexte 14"/>
            <p:cNvSpPr txBox="1">
              <a:spLocks noChangeArrowheads="1"/>
            </p:cNvSpPr>
            <p:nvPr/>
          </p:nvSpPr>
          <p:spPr bwMode="auto">
            <a:xfrm>
              <a:off x="6172452" y="551267"/>
              <a:ext cx="1714660" cy="93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 dirty="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Axe Risque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dont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srgbClr val="00206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Rencontres MOA</a:t>
              </a:r>
            </a:p>
          </p:txBody>
        </p:sp>
      </p:grp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997938" y="3815629"/>
            <a:ext cx="345337" cy="7956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4502455" y="3780203"/>
            <a:ext cx="882115" cy="9048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H="1">
            <a:off x="5001166" y="5105400"/>
            <a:ext cx="717936" cy="95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3375248" y="3654819"/>
            <a:ext cx="5140103" cy="2311210"/>
            <a:chOff x="3375248" y="3654819"/>
            <a:chExt cx="5140103" cy="2311210"/>
          </a:xfrm>
        </p:grpSpPr>
        <p:grpSp>
          <p:nvGrpSpPr>
            <p:cNvPr id="6" name="Groupe 5"/>
            <p:cNvGrpSpPr/>
            <p:nvPr/>
          </p:nvGrpSpPr>
          <p:grpSpPr>
            <a:xfrm>
              <a:off x="5751075" y="4428890"/>
              <a:ext cx="2764276" cy="1537139"/>
              <a:chOff x="6018113" y="4344354"/>
              <a:chExt cx="2764276" cy="1537139"/>
            </a:xfrm>
          </p:grpSpPr>
          <p:sp>
            <p:nvSpPr>
              <p:cNvPr id="20" name="ZoneTexte 11"/>
              <p:cNvSpPr txBox="1">
                <a:spLocks noChangeArrowheads="1"/>
              </p:cNvSpPr>
              <p:nvPr/>
            </p:nvSpPr>
            <p:spPr bwMode="auto">
              <a:xfrm>
                <a:off x="6385433" y="4700149"/>
                <a:ext cx="1997662" cy="830997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altLang="fr-FR" sz="2400" b="1" dirty="0">
                    <a:solidFill>
                      <a:schemeClr val="tx2">
                        <a:lumMod val="75000"/>
                      </a:schemeClr>
                    </a:solidFill>
                  </a:rPr>
                  <a:t>Axe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altLang="fr-FR" sz="2400" b="1" dirty="0">
                    <a:solidFill>
                      <a:schemeClr val="tx2">
                        <a:lumMod val="75000"/>
                      </a:schemeClr>
                    </a:solidFill>
                  </a:rPr>
                  <a:t>Surveillance</a:t>
                </a:r>
              </a:p>
            </p:txBody>
          </p:sp>
          <p:sp>
            <p:nvSpPr>
              <p:cNvPr id="22" name="Ellipse 21"/>
              <p:cNvSpPr/>
              <p:nvPr/>
            </p:nvSpPr>
            <p:spPr bwMode="auto">
              <a:xfrm>
                <a:off x="6018113" y="4344354"/>
                <a:ext cx="2764276" cy="1537139"/>
              </a:xfrm>
              <a:prstGeom prst="ellipse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cxnSp>
          <p:nvCxnSpPr>
            <p:cNvPr id="25" name="Connecteur droit avec flèche 24"/>
            <p:cNvCxnSpPr/>
            <p:nvPr/>
          </p:nvCxnSpPr>
          <p:spPr>
            <a:xfrm>
              <a:off x="6391275" y="3815629"/>
              <a:ext cx="447675" cy="61326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3375248" y="3654819"/>
              <a:ext cx="2509231" cy="120794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space réservé du pied de page 3">
            <a:extLst>
              <a:ext uri="{FF2B5EF4-FFF2-40B4-BE49-F238E27FC236}">
                <a16:creationId xmlns:a16="http://schemas.microsoft.com/office/drawing/2014/main" id="{DEB83C9D-6479-4B07-9EB2-2C6DDC35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32828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0789"/>
          </a:xfrm>
        </p:spPr>
        <p:txBody>
          <a:bodyPr>
            <a:normAutofit fontScale="90000"/>
          </a:bodyPr>
          <a:lstStyle/>
          <a:p>
            <a:r>
              <a:rPr lang="fr-FR" dirty="0"/>
              <a:t>Les Rencontres MOA Risque Rocheux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52356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</a:p>
          <a:p>
            <a:pPr marL="0" indent="0">
              <a:lnSpc>
                <a:spcPts val="2200"/>
              </a:lnSpc>
            </a:pP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Volonté des MOA, initiée dans C2ROP1 en 2016, d’instaurer des </a:t>
            </a:r>
            <a:r>
              <a:rPr lang="fr-F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rencontres techniques régulières de la communauté 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maîtres d’ouvrage gestionnaires d’infrastructures exposées au risque rocheux, en élargissant progressivement le groupe:</a:t>
            </a:r>
          </a:p>
          <a:p>
            <a:pPr marL="742950" lvl="1" indent="-2857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2 à 4 fois / an, en parallèle de Groupes de Travail spécifiques 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MOA partenaires de C2ROP + non partenaires, non MOA partenaires.</a:t>
            </a:r>
          </a:p>
          <a:p>
            <a:pPr lvl="1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fr-FR" sz="18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Partager des expériences, des outils spécifiques;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Discuter collectivement de problèmes rencontrés, de manques spécifiques identifiés, </a:t>
            </a:r>
            <a:r>
              <a:rPr lang="fr-F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faire évoluer les pratiques.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fr-FR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fr-F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Renforcer les CTT (Conférences Techniques Territoriales, ex-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CoTiTa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sur la thématique spécifique des risques rocheux / niveau national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6D49CA0-23B7-462E-B961-441ACEC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257792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0789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Les Rencontres MOA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273" y="1431166"/>
            <a:ext cx="4724401" cy="143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C2ROP 1 Risque rocheux</a:t>
            </a:r>
          </a:p>
          <a:p>
            <a:pPr marL="0" indent="0">
              <a:buNone/>
            </a:pPr>
            <a:endParaRPr lang="fr-FR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2016 - 2019 : 12 rencontres</a:t>
            </a:r>
          </a:p>
          <a:p>
            <a:pPr marL="5024438" lvl="7" indent="-285750"/>
            <a:endParaRPr lang="fr-FR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80531"/>
            <a:ext cx="3005067" cy="2254951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612" y="1384500"/>
            <a:ext cx="4389738" cy="1703168"/>
          </a:xfrm>
          <a:prstGeom prst="rect">
            <a:avLst/>
          </a:prstGeom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4437466" y="5674727"/>
            <a:ext cx="750570" cy="30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CD38</a:t>
            </a:r>
            <a:endParaRPr lang="fr-FR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125612" y="3418984"/>
            <a:ext cx="4534811" cy="2338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8E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C2ROP 2 Risques gravitaires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2022 : ½ rencontre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visio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7" indent="-28575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: 2 rencontres</a:t>
            </a:r>
          </a:p>
          <a:p>
            <a:pPr marL="285750" lvl="7" indent="-28575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: 2 rencontres (dont une avec visite de terrain) + 1 atelier Visio</a:t>
            </a:r>
          </a:p>
          <a:p>
            <a:pPr marL="285750" lvl="7" indent="-28575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: 1 rencontre avec visite de terrain + 1 CTT risque rocheux</a:t>
            </a:r>
          </a:p>
          <a:p>
            <a:pPr marL="5024438" lvl="7" indent="-285750"/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/>
          </a:p>
        </p:txBody>
      </p:sp>
      <p:pic>
        <p:nvPicPr>
          <p:cNvPr id="11" name="Image 10" descr="Une image contenant plein air, faire de la randonnée, plante, groupe&#10;&#10;Description générée automatiquement">
            <a:extLst>
              <a:ext uri="{FF2B5EF4-FFF2-40B4-BE49-F238E27FC236}">
                <a16:creationId xmlns:a16="http://schemas.microsoft.com/office/drawing/2014/main" id="{B1F8494E-68A7-4505-9473-7C87E58AC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800000">
            <a:off x="534278" y="4462643"/>
            <a:ext cx="3193810" cy="2395357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8653FBE6-0C01-43D6-A636-CF819282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34861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398" y="204972"/>
            <a:ext cx="7886700" cy="980789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Présentation des participants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342" y="5662003"/>
            <a:ext cx="2307932" cy="284537"/>
          </a:xfrm>
        </p:spPr>
        <p:txBody>
          <a:bodyPr>
            <a:normAutofit/>
          </a:bodyPr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Intervenants et observateurs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218" y="1261743"/>
            <a:ext cx="1011833" cy="511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006" y="2000335"/>
            <a:ext cx="849605" cy="8337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37" y="1277877"/>
            <a:ext cx="959458" cy="4835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69" y="1150307"/>
            <a:ext cx="879410" cy="6634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78" y="1921777"/>
            <a:ext cx="1293949" cy="5957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72" y="2852165"/>
            <a:ext cx="781476" cy="781476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2725029" y="3668081"/>
            <a:ext cx="757703" cy="735723"/>
            <a:chOff x="7387773" y="3975763"/>
            <a:chExt cx="865632" cy="794319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7773" y="4357185"/>
              <a:ext cx="865632" cy="41289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637" y="3975763"/>
              <a:ext cx="719328" cy="349804"/>
            </a:xfrm>
            <a:prstGeom prst="rect">
              <a:avLst/>
            </a:prstGeom>
          </p:spPr>
        </p:pic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22" y="5659728"/>
            <a:ext cx="1204168" cy="3241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1143" y="2971997"/>
            <a:ext cx="1477866" cy="53929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4211" y="2875641"/>
            <a:ext cx="889828" cy="73572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2493" y="3734423"/>
            <a:ext cx="874213" cy="6349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5983" y="1272756"/>
            <a:ext cx="1398299" cy="47856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C80C462-C068-4C6B-8350-F7848EB9F3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2982" y="2869486"/>
            <a:ext cx="867779" cy="72521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FD22275-AB4E-4C70-8C23-20B818397CA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76" y="1876645"/>
            <a:ext cx="738679" cy="925932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62C9D90-4335-4E4F-88B2-FCC357265F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Espace réservé du pied de page 3">
            <a:extLst>
              <a:ext uri="{FF2B5EF4-FFF2-40B4-BE49-F238E27FC236}">
                <a16:creationId xmlns:a16="http://schemas.microsoft.com/office/drawing/2014/main" id="{5F8614BE-684C-4399-A4F9-81A27C7B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3535BE-7B38-4245-8A3E-C4B5F57E83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3687" y="1075014"/>
            <a:ext cx="823522" cy="8235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FB9F81-6CD3-4FB9-ABED-F8D1B018D9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13" y="1784972"/>
            <a:ext cx="1546941" cy="8828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E91C495-B7D7-4303-A09B-54E86A8A4A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80" y="1810446"/>
            <a:ext cx="1514484" cy="66888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ACD8663-DB32-42E0-9215-CC2D4B7780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33" y="2971997"/>
            <a:ext cx="1083373" cy="53929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1211053-6BA3-4695-9F4D-3D73C1F8232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55" y="3829203"/>
            <a:ext cx="1267671" cy="547759"/>
          </a:xfrm>
          <a:prstGeom prst="rect">
            <a:avLst/>
          </a:prstGeom>
        </p:spPr>
      </p:pic>
      <p:sp>
        <p:nvSpPr>
          <p:cNvPr id="35" name="AutoShape 2">
            <a:extLst>
              <a:ext uri="{FF2B5EF4-FFF2-40B4-BE49-F238E27FC236}">
                <a16:creationId xmlns:a16="http://schemas.microsoft.com/office/drawing/2014/main" id="{8C428E45-DB43-4E36-8C9E-33678588AD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C5F1BDAD-2DD1-4305-B985-39F49EE4BF2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25" y="5579813"/>
            <a:ext cx="1186021" cy="50556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79F5B69-8746-4C1F-A1E7-4E31167F0DB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39" y="5613540"/>
            <a:ext cx="823182" cy="4115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28D1038B-6205-43B7-8864-A0FA8D3BA24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91" y="5616386"/>
            <a:ext cx="1371600" cy="4114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19D97D-6F16-462A-A606-7AA7F8D5EAF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83" y="2963363"/>
            <a:ext cx="889827" cy="5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923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Programme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76414D-3AD7-4375-99D9-471CD73DD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37" y="1134049"/>
            <a:ext cx="6268325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71567"/>
            <a:ext cx="7886700" cy="980789"/>
          </a:xfrm>
        </p:spPr>
        <p:txBody>
          <a:bodyPr>
            <a:normAutofit/>
          </a:bodyPr>
          <a:lstStyle/>
          <a:p>
            <a:r>
              <a:rPr lang="fr-FR" dirty="0"/>
              <a:t>Actualités C2ROP2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1552356"/>
            <a:ext cx="8915400" cy="508999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Prochaines i</a:t>
            </a:r>
            <a:r>
              <a:rPr lang="fr-FR" sz="26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nstances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27/04/2026 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journée technique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associée au Comité d’Orientation Stratégique (ouverte aux partenaires C2ROP2) :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d'inscription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18/06/2026 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COPIL n° 11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(bureau + pilotes d’axes) : organisation RSS 2027</a:t>
            </a:r>
          </a:p>
          <a:p>
            <a:pPr marL="0" lvl="1">
              <a:lnSpc>
                <a:spcPct val="120000"/>
              </a:lnSpc>
              <a:spcBef>
                <a:spcPts val="1000"/>
              </a:spcBef>
            </a:pPr>
            <a:r>
              <a:rPr lang="fr-FR" sz="2600" b="1" dirty="0">
                <a:solidFill>
                  <a:srgbClr val="8E0000"/>
                </a:solidFill>
              </a:rPr>
              <a:t>Réflexions à mener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Quelles perspectives après C2ROP2 ?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suites pour les rencontres MOA ? </a:t>
            </a:r>
            <a:r>
              <a:rPr lang="fr-FR" sz="2200" dirty="0"/>
              <a:t>=&gt; </a:t>
            </a:r>
            <a:r>
              <a:rPr lang="fr-FR" sz="2200" i="1" dirty="0"/>
              <a:t>temps d’échange cet après-midi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fr-FR" sz="19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BA1429-00F3-4AFD-96F1-5B30ED8D380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6D49CA0-23B7-462E-B961-441ACEC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r>
              <a:rPr lang="fr-FR" dirty="0"/>
              <a:t>Rencontre MOA Risques gravitaires</a:t>
            </a:r>
          </a:p>
          <a:p>
            <a:r>
              <a:rPr lang="fr-FR" dirty="0"/>
              <a:t>26/03/2026 </a:t>
            </a:r>
          </a:p>
        </p:txBody>
      </p:sp>
    </p:spTree>
    <p:extLst>
      <p:ext uri="{BB962C8B-B14F-4D97-AF65-F5344CB8AC3E}">
        <p14:creationId xmlns:p14="http://schemas.microsoft.com/office/powerpoint/2010/main" val="34629310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3448</TotalTime>
  <Words>1314</Words>
  <Application>Microsoft Office PowerPoint</Application>
  <PresentationFormat>Affichage à l'écran (4:3)</PresentationFormat>
  <Paragraphs>189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Rencontre MOA   « Risques gravitaires » 26/03/2026 Villeurbanne (69)</vt:lpstr>
      <vt:lpstr>Programme</vt:lpstr>
      <vt:lpstr>Les Rencontres MOA Risque Rocheux</vt:lpstr>
      <vt:lpstr>Les Rencontres MOA Risque Rocheux</vt:lpstr>
      <vt:lpstr>Les Rencontres MOA Risque Rocheux</vt:lpstr>
      <vt:lpstr>Les Rencontres MOA</vt:lpstr>
      <vt:lpstr>Présentation des participants</vt:lpstr>
      <vt:lpstr>Programme</vt:lpstr>
      <vt:lpstr>Actualités C2ROP2</vt:lpstr>
      <vt:lpstr>Actualités C2ROP2 - Axes</vt:lpstr>
      <vt:lpstr>Actualités C2ROP2 - Axes</vt:lpstr>
      <vt:lpstr>Actualités C2ROP2 - Axes</vt:lpstr>
      <vt:lpstr>Actualités C2ROP2 - Axes</vt:lpstr>
      <vt:lpstr>Programme</vt:lpstr>
      <vt:lpstr>Atelier- Ecrans de filets par-blocs chargés en pied</vt:lpstr>
      <vt:lpstr>Programme</vt:lpstr>
      <vt:lpstr>Quelles suites au réseau MOA ?</vt:lpstr>
      <vt:lpstr>Quelles suites au réseau MOA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Rencontres MOA  « Risque Rocheux » 05/04/18  Nîmes – Archives départementales</dc:title>
  <dc:creator>peisserc</dc:creator>
  <cp:lastModifiedBy>Louise Delorme</cp:lastModifiedBy>
  <cp:revision>222</cp:revision>
  <dcterms:created xsi:type="dcterms:W3CDTF">2018-03-30T06:51:14Z</dcterms:created>
  <dcterms:modified xsi:type="dcterms:W3CDTF">2026-03-30T15:23:03Z</dcterms:modified>
</cp:coreProperties>
</file>