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2" r:id="rId3"/>
  </p:sldMasterIdLst>
  <p:notesMasterIdLst>
    <p:notesMasterId r:id="rId31"/>
  </p:notesMasterIdLst>
  <p:handoutMasterIdLst>
    <p:handoutMasterId r:id="rId32"/>
  </p:handoutMasterIdLst>
  <p:sldIdLst>
    <p:sldId id="313" r:id="rId4"/>
    <p:sldId id="274" r:id="rId5"/>
    <p:sldId id="279" r:id="rId6"/>
    <p:sldId id="302" r:id="rId7"/>
    <p:sldId id="324" r:id="rId8"/>
    <p:sldId id="811" r:id="rId9"/>
    <p:sldId id="817" r:id="rId10"/>
    <p:sldId id="819" r:id="rId11"/>
    <p:sldId id="820" r:id="rId12"/>
    <p:sldId id="806" r:id="rId13"/>
    <p:sldId id="815" r:id="rId14"/>
    <p:sldId id="259" r:id="rId15"/>
    <p:sldId id="263" r:id="rId16"/>
    <p:sldId id="325" r:id="rId17"/>
    <p:sldId id="805" r:id="rId18"/>
    <p:sldId id="323" r:id="rId19"/>
    <p:sldId id="304" r:id="rId20"/>
    <p:sldId id="303" r:id="rId21"/>
    <p:sldId id="812" r:id="rId22"/>
    <p:sldId id="813" r:id="rId23"/>
    <p:sldId id="814" r:id="rId24"/>
    <p:sldId id="816" r:id="rId25"/>
    <p:sldId id="311" r:id="rId26"/>
    <p:sldId id="317" r:id="rId27"/>
    <p:sldId id="316" r:id="rId28"/>
    <p:sldId id="310" r:id="rId29"/>
    <p:sldId id="296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1909"/>
    <a:srgbClr val="5A10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84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24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8D8FB2-9E79-4B7D-85C1-FE38D288853F}" type="datetimeFigureOut">
              <a:rPr lang="fr-FR" smtClean="0"/>
              <a:t>16/12/2025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4358B-5193-4B95-A781-7F818C16D5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79132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DE16B-F80B-40BC-83E4-0402B38B6801}" type="datetimeFigureOut">
              <a:rPr lang="fr-FR" smtClean="0"/>
              <a:t>16/12/2025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1F441-4608-453E-8AF1-23C07E1B4A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0102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1F441-4608-453E-8AF1-23C07E1B4A54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5192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1F441-4608-453E-8AF1-23C07E1B4A54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825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990852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6656035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91518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E83FD7-9F49-950A-CDE9-39A708A329D4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8255447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5823067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743004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5054E01-3715-51DC-8D0D-98129923B932}" type="slidenum">
              <a:rPr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3849897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797111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1597424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C33CA44-932F-35DB-AF87-134DBFC9910F}" type="slidenum">
              <a:rPr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6C443-7D81-A621-4FCF-2EF768C31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5AE661B-A364-6ED6-0059-3B475DF85E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0A852FC-4A51-9257-5235-D36C56C8B8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158C830-3653-6CEB-C3D5-D880BA15A4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1F441-4608-453E-8AF1-23C07E1B4A54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0570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CF33F-C857-4B4D-9C43-8EDABD255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4B1A234-B206-A828-AE6E-2505801018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3B687AE-C5B5-8307-C346-D98F2BA299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47C757-9EFC-1E93-A3A1-11FDD3AF71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1F441-4608-453E-8AF1-23C07E1B4A54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77220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1F441-4608-453E-8AF1-23C07E1B4A54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98218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1F441-4608-453E-8AF1-23C07E1B4A54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99192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1F441-4608-453E-8AF1-23C07E1B4A54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37957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E49CE-AE0E-E5DF-FF6A-AEDD80312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83E13FF-B9A9-C9E0-A252-56304A4DC6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A75D04E-F661-1A05-2BEA-D88F3ACDF1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EB1751F-17DB-DCDF-82D0-528EC85AC4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1F441-4608-453E-8AF1-23C07E1B4A54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2484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1F441-4608-453E-8AF1-23C07E1B4A54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1948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243F5-B1BC-3E72-5F66-5EC080FFB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D9476F0-5F8E-7E60-B276-8E297D8CBD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39463AB-85E2-0C08-1528-50BF045FE2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B345D3A-9224-99B6-802E-67077534E2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1F441-4608-453E-8AF1-23C07E1B4A54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88433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5FD38-2003-E530-1535-6EB05CE70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19E6D88-5C8D-D3F9-CC8D-6542F9AF74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2978272-96A7-9DF9-A416-632A7FD434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A938606-3B93-6287-E42C-9A751518C6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1F441-4608-453E-8AF1-23C07E1B4A54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34006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EC101-AC3B-61C2-4904-5892CF576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144F171-C626-A074-ACAE-2A77FA376F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A0DC2D3-B28D-B02E-C2A6-871E7B1A07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EA0A38C-952D-B4EF-BE1C-F8A3038D2A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1F441-4608-453E-8AF1-23C07E1B4A54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39172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1F441-4608-453E-8AF1-23C07E1B4A54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51552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1F441-4608-453E-8AF1-23C07E1B4A54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38870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1F441-4608-453E-8AF1-23C07E1B4A54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55931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1F441-4608-453E-8AF1-23C07E1B4A54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1641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1F441-4608-453E-8AF1-23C07E1B4A54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6963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1F441-4608-453E-8AF1-23C07E1B4A54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1044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1F441-4608-453E-8AF1-23C07E1B4A54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6771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3EBD0-96B0-C40F-882D-1A707D43E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096CDF0-2A23-F655-2DE9-4E5DDA1E1F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BE30342-D765-9C34-45BE-BD4285F1A7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0B60497-E38D-CA42-88F3-03FCE482C7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1F441-4608-453E-8AF1-23C07E1B4A54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4174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D67C8-92B6-6654-BC77-8DF2EED30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F75FC55-73E1-5225-300E-2DA34A4507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3EB80BE-13AA-7FFD-BD77-ED57EF616D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DDFD50F-A48B-F447-D436-EF70800B91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1F441-4608-453E-8AF1-23C07E1B4A54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4380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34859901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716068477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92834313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921BC-8623-6F45-8D2B-183768E9F4AE}" type="slidenum"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A3570-BE42-988B-BB71-093F06123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81D8090-83D2-FFEF-B9D6-15933F1A3D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8C178A0-769E-AAB5-867F-670CD69063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3EE6221-85BD-FA09-2C28-C4D9AD0BBA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1F441-4608-453E-8AF1-23C07E1B4A54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1047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0C40F-CC2A-81FA-948E-FCB9C41DB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895D025-BBFE-4FE9-6042-DA1EEA805E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601A63E-44AB-AA11-8D46-FC76944531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B15A702-6EB5-C795-BF63-8CE9E1844E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1F441-4608-453E-8AF1-23C07E1B4A5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4001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43EF70-8621-49D5-AD72-828BA8B0EC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666D3C-FAC4-4166-93FE-E7D5F08716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99690E-DF5D-4D1B-86DC-D19D282EE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38C0D-4C21-4075-A959-2484FE21C0A2}" type="datetime1">
              <a:rPr lang="fr-FR" smtClean="0"/>
              <a:t>16/12/2025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FDCF63-F4AD-458C-AF7C-6BE34BDF1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01/12/20 - Journée annuelle GIRN-SDA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ED26DF-85C9-4F46-A3F5-05EE3237C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D90D-A46C-4540-B427-46A70962A3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0366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3BF5A-47A2-4D2B-BE34-326884E94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3023B25-40DA-4DDD-8CF7-4CCFF012C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C2D06B-77BC-4E62-B71C-1182E6483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0AEBF-56D1-4FEA-A239-3B3BD4FBF038}" type="datetime1">
              <a:rPr lang="fr-FR" smtClean="0"/>
              <a:t>16/12/2025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46743A-BC7C-4501-A3FB-BE5F5A6B8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01/12/20 - Journée annuelle GIRN-SDA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F1C484-2D29-405F-80A6-486B8FAEC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D90D-A46C-4540-B427-46A70962A3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6003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6DF5329-B95F-4797-9BAA-4D3EC7CDB6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1C43721-A7B8-4CA2-BB0E-97F692E0C1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4276D1-DCF0-4757-AD01-C0532C575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D2F2-D9BB-4D6C-8E05-8602A090A7B5}" type="datetime1">
              <a:rPr lang="fr-FR" smtClean="0"/>
              <a:t>16/12/2025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CE9D3E-A69E-4F42-900E-8C786B0B5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01/12/20 - Journée annuelle GIRN-SDA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6E79CA-979E-41A9-8265-6CF9C830B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D90D-A46C-4540-B427-46A70962A3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1261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05484297" name="Titr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630166993" name="Sous-titr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Modifiez le style des sous-titres du masque</a:t>
            </a:r>
            <a:endParaRPr/>
          </a:p>
        </p:txBody>
      </p:sp>
      <p:sp>
        <p:nvSpPr>
          <p:cNvPr id="1116508501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F07B950-2CB6-4C28-A3E4-18F9D4E29C39}" type="datetimeFigureOut">
              <a:rPr lang="fr-FR"/>
              <a:t>16/12/2025</a:t>
            </a:fld>
            <a:endParaRPr lang="fr-FR"/>
          </a:p>
        </p:txBody>
      </p:sp>
      <p:sp>
        <p:nvSpPr>
          <p:cNvPr id="769594838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34066220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038F00A-E581-4DDB-B0B9-881B2297C2EA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8216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42893267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2126364605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526276456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F07B950-2CB6-4C28-A3E4-18F9D4E29C39}" type="datetimeFigureOut">
              <a:rPr lang="fr-FR"/>
              <a:t>16/12/2025</a:t>
            </a:fld>
            <a:endParaRPr lang="fr-FR"/>
          </a:p>
        </p:txBody>
      </p:sp>
      <p:sp>
        <p:nvSpPr>
          <p:cNvPr id="375205832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81810678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038F00A-E581-4DDB-B0B9-881B2297C2EA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0855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Titre de sec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6836139" name="Titr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917177319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332953766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F07B950-2CB6-4C28-A3E4-18F9D4E29C39}" type="datetimeFigureOut">
              <a:rPr lang="fr-FR"/>
              <a:t>16/12/2025</a:t>
            </a:fld>
            <a:endParaRPr lang="fr-FR"/>
          </a:p>
        </p:txBody>
      </p:sp>
      <p:sp>
        <p:nvSpPr>
          <p:cNvPr id="503010849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26462992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038F00A-E581-4DDB-B0B9-881B2297C2EA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26498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61074856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973852297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27900155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652164436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F07B950-2CB6-4C28-A3E4-18F9D4E29C39}" type="datetimeFigureOut">
              <a:rPr lang="fr-FR"/>
              <a:t>16/12/2025</a:t>
            </a:fld>
            <a:endParaRPr lang="fr-FR"/>
          </a:p>
        </p:txBody>
      </p:sp>
      <p:sp>
        <p:nvSpPr>
          <p:cNvPr id="1910155087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721346136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038F00A-E581-4DDB-B0B9-881B2297C2EA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6058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70103313" name="Titr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917416770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49489908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678604488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1587753548" name="Espace réservé du contenu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2121288979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F07B950-2CB6-4C28-A3E4-18F9D4E29C39}" type="datetimeFigureOut">
              <a:rPr lang="fr-FR"/>
              <a:t>16/12/2025</a:t>
            </a:fld>
            <a:endParaRPr lang="fr-FR"/>
          </a:p>
        </p:txBody>
      </p:sp>
      <p:sp>
        <p:nvSpPr>
          <p:cNvPr id="1703349502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750789345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038F00A-E581-4DDB-B0B9-881B2297C2EA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1449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re seu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8968138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667410375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F07B950-2CB6-4C28-A3E4-18F9D4E29C39}" type="datetimeFigureOut">
              <a:rPr lang="fr-FR"/>
              <a:t>16/12/2025</a:t>
            </a:fld>
            <a:endParaRPr lang="fr-FR"/>
          </a:p>
        </p:txBody>
      </p:sp>
      <p:sp>
        <p:nvSpPr>
          <p:cNvPr id="945746032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81093268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038F00A-E581-4DDB-B0B9-881B2297C2EA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0322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V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57991660" name="Espace réservé de la dat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F07B950-2CB6-4C28-A3E4-18F9D4E29C39}" type="datetimeFigureOut">
              <a:rPr lang="fr-FR"/>
              <a:t>16/12/2025</a:t>
            </a:fld>
            <a:endParaRPr lang="fr-FR"/>
          </a:p>
        </p:txBody>
      </p:sp>
      <p:sp>
        <p:nvSpPr>
          <p:cNvPr id="457427595" name="Espace réservé du pied de page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32563730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038F00A-E581-4DDB-B0B9-881B2297C2EA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7021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u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82861394" name="Titr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412310887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03929875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2128831628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F07B950-2CB6-4C28-A3E4-18F9D4E29C39}" type="datetimeFigureOut">
              <a:rPr lang="fr-FR"/>
              <a:t>16/12/2025</a:t>
            </a:fld>
            <a:endParaRPr lang="fr-FR"/>
          </a:p>
        </p:txBody>
      </p:sp>
      <p:sp>
        <p:nvSpPr>
          <p:cNvPr id="1484286347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918951231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038F00A-E581-4DDB-B0B9-881B2297C2EA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7268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6EF832-BDE7-422C-8DB5-75F777B77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3D2CCB-0AF6-459D-807F-086D094F3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F02FD1-ABCB-4123-9C16-8F75E1BAE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8DFE1-7A93-46E6-AF52-7893DFE7D3A0}" type="datetime1">
              <a:rPr lang="fr-FR" smtClean="0"/>
              <a:t>16/12/2025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B0B35A-C520-42FE-960B-217B7CB92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01/12/20 - Journée annuelle GIRN-SDA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25A3E7-1676-46AB-8A26-F05495710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D90D-A46C-4540-B427-46A70962A3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44716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Image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69313829" name="Titr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532997319" name="Espace réservé pour une image 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fr-FR"/>
          </a:p>
        </p:txBody>
      </p:sp>
      <p:sp>
        <p:nvSpPr>
          <p:cNvPr id="760355435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643983660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F07B950-2CB6-4C28-A3E4-18F9D4E29C39}" type="datetimeFigureOut">
              <a:rPr lang="fr-FR"/>
              <a:t>16/12/2025</a:t>
            </a:fld>
            <a:endParaRPr lang="fr-FR"/>
          </a:p>
        </p:txBody>
      </p:sp>
      <p:sp>
        <p:nvSpPr>
          <p:cNvPr id="1157564569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122893807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038F00A-E581-4DDB-B0B9-881B2297C2EA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22399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re et texte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9973177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552962634" name="Espace réservé du texte vertical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063528490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F07B950-2CB6-4C28-A3E4-18F9D4E29C39}" type="datetimeFigureOut">
              <a:rPr lang="fr-FR"/>
              <a:t>16/12/2025</a:t>
            </a:fld>
            <a:endParaRPr lang="fr-FR"/>
          </a:p>
        </p:txBody>
      </p:sp>
      <p:sp>
        <p:nvSpPr>
          <p:cNvPr id="1416871766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2796928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038F00A-E581-4DDB-B0B9-881B2297C2EA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26634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Titre vertical et tex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77231226" name="Titre vertical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720198725" name="Espace réservé du texte vertical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83477498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F07B950-2CB6-4C28-A3E4-18F9D4E29C39}" type="datetimeFigureOut">
              <a:rPr lang="fr-FR"/>
              <a:t>16/12/2025</a:t>
            </a:fld>
            <a:endParaRPr lang="fr-FR"/>
          </a:p>
        </p:txBody>
      </p:sp>
      <p:sp>
        <p:nvSpPr>
          <p:cNvPr id="1379183160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073464613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038F00A-E581-4DDB-B0B9-881B2297C2EA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56773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36493713" name="Titr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949946934" name="Sous-titr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Modifiez le style des sous-titres du masque</a:t>
            </a:r>
            <a:endParaRPr/>
          </a:p>
        </p:txBody>
      </p:sp>
      <p:sp>
        <p:nvSpPr>
          <p:cNvPr id="1991272258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331E6CA-A410-46F4-859B-42CB040813BC}" type="datetime1">
              <a:rPr lang="fr-FR"/>
              <a:t>16/12/2025</a:t>
            </a:fld>
            <a:endParaRPr lang="fr-FR"/>
          </a:p>
        </p:txBody>
      </p:sp>
      <p:sp>
        <p:nvSpPr>
          <p:cNvPr id="552574101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29690968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4FB4EF4-FEA0-FF44-A036-E7D256DB25F8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14389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3871012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931006969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13513552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FB0441B-487F-4799-A711-934B83BA4EE7}" type="datetime1">
              <a:rPr lang="fr-FR"/>
              <a:t>16/12/2025</a:t>
            </a:fld>
            <a:endParaRPr lang="fr-FR"/>
          </a:p>
        </p:txBody>
      </p:sp>
      <p:sp>
        <p:nvSpPr>
          <p:cNvPr id="1132781894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84082455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4FB4EF4-FEA0-FF44-A036-E7D256DB25F8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72177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Titre de sec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68101927" name="Titr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603156814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1765712708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3499E08-3713-42F4-B5F3-A9319ABEC5BE}" type="datetime1">
              <a:rPr lang="fr-FR"/>
              <a:t>16/12/2025</a:t>
            </a:fld>
            <a:endParaRPr lang="fr-FR"/>
          </a:p>
        </p:txBody>
      </p:sp>
      <p:sp>
        <p:nvSpPr>
          <p:cNvPr id="477622866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52945871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4FB4EF4-FEA0-FF44-A036-E7D256DB25F8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41546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8899728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837791981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648849628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889774275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BCE50BB-A992-475F-AB21-6302E173D199}" type="datetime1">
              <a:rPr lang="fr-FR"/>
              <a:t>16/12/2025</a:t>
            </a:fld>
            <a:endParaRPr lang="fr-FR"/>
          </a:p>
        </p:txBody>
      </p:sp>
      <p:sp>
        <p:nvSpPr>
          <p:cNvPr id="1064651664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22622426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4FB4EF4-FEA0-FF44-A036-E7D256DB25F8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60346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7170416" name="Titr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70574501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836531282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2142308970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1255066572" name="Espace réservé du contenu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861666663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1091D90-662F-4D24-A4C9-A871E5D60AA5}" type="datetime1">
              <a:rPr lang="fr-FR"/>
              <a:t>16/12/2025</a:t>
            </a:fld>
            <a:endParaRPr lang="fr-FR"/>
          </a:p>
        </p:txBody>
      </p:sp>
      <p:sp>
        <p:nvSpPr>
          <p:cNvPr id="1173378948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89760951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4FB4EF4-FEA0-FF44-A036-E7D256DB25F8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6061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re seu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66850735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2109511346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59144E7-1420-4638-B229-2A183B1D154B}" type="datetime1">
              <a:rPr lang="fr-FR"/>
              <a:t>16/12/2025</a:t>
            </a:fld>
            <a:endParaRPr lang="fr-FR"/>
          </a:p>
        </p:txBody>
      </p:sp>
      <p:sp>
        <p:nvSpPr>
          <p:cNvPr id="1570749269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082743527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4FB4EF4-FEA0-FF44-A036-E7D256DB25F8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2101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V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33489643" name="Espace réservé de la dat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D18C687-F3A5-420B-B2AA-3E67B7083350}" type="datetime1">
              <a:rPr lang="fr-FR"/>
              <a:t>16/12/2025</a:t>
            </a:fld>
            <a:endParaRPr lang="fr-FR"/>
          </a:p>
        </p:txBody>
      </p:sp>
      <p:sp>
        <p:nvSpPr>
          <p:cNvPr id="917579210" name="Espace réservé du pied de page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360510787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4FB4EF4-FEA0-FF44-A036-E7D256DB25F8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4277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9C899D-3826-4599-B11F-54B076F07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A3686F-5A05-4B2F-9015-32F8E1422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623D00-0A6D-4D80-8E7D-328CE348D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A2EB3-9CAF-4D89-BBEF-25AB0B0C597B}" type="datetime1">
              <a:rPr lang="fr-FR" smtClean="0"/>
              <a:t>16/12/2025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B03B02-7858-46FD-BE38-0261065A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01/12/20 - Journée annuelle GIRN-SDA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2DB88B-DA3A-4328-8CB3-4F22CE734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D90D-A46C-4540-B427-46A70962A3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47493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u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20101467" name="Titr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235857500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244166415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943636184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C6DB66D-EFCE-4DA2-A00C-120D070BD506}" type="datetime1">
              <a:rPr lang="fr-FR"/>
              <a:t>16/12/2025</a:t>
            </a:fld>
            <a:endParaRPr lang="fr-FR"/>
          </a:p>
        </p:txBody>
      </p:sp>
      <p:sp>
        <p:nvSpPr>
          <p:cNvPr id="1094157102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82049786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4FB4EF4-FEA0-FF44-A036-E7D256DB25F8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41960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Image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86131417" name="Titr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201654550" name="Espace réservé pour une image 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fr-FR"/>
              <a:t>Cliquez sur l'icône pour ajouter une image</a:t>
            </a:r>
            <a:endParaRPr/>
          </a:p>
        </p:txBody>
      </p:sp>
      <p:sp>
        <p:nvSpPr>
          <p:cNvPr id="448722662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143681280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84D9AB3-3336-4E32-8DAC-A31413DDDB7D}" type="datetime1">
              <a:rPr lang="fr-FR"/>
              <a:t>16/12/2025</a:t>
            </a:fld>
            <a:endParaRPr lang="fr-FR"/>
          </a:p>
        </p:txBody>
      </p:sp>
      <p:sp>
        <p:nvSpPr>
          <p:cNvPr id="760581237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654886308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4FB4EF4-FEA0-FF44-A036-E7D256DB25F8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6247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re et texte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9623606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682899074" name="Espace réservé du texte vertical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411024317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693A4EF-41AC-4A54-B854-B96B62F1D02C}" type="datetime1">
              <a:rPr lang="fr-FR"/>
              <a:t>16/12/2025</a:t>
            </a:fld>
            <a:endParaRPr lang="fr-FR"/>
          </a:p>
        </p:txBody>
      </p:sp>
      <p:sp>
        <p:nvSpPr>
          <p:cNvPr id="2101602203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140586102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4FB4EF4-FEA0-FF44-A036-E7D256DB25F8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9158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Titre vertical et tex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9410874" name="Titre vertical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244488937" name="Espace réservé du texte vertical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886339768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C8FB8A5-134D-4716-A269-B20D2ED6209E}" type="datetime1">
              <a:rPr lang="fr-FR"/>
              <a:t>16/12/2025</a:t>
            </a:fld>
            <a:endParaRPr lang="fr-FR"/>
          </a:p>
        </p:txBody>
      </p:sp>
      <p:sp>
        <p:nvSpPr>
          <p:cNvPr id="1956120257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0117403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4FB4EF4-FEA0-FF44-A036-E7D256DB25F8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60920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08126316" name="Rectangle 4"/>
          <p:cNvSpPr/>
          <p:nvPr userDrawn="1"/>
        </p:nvSpPr>
        <p:spPr bwMode="auto">
          <a:xfrm>
            <a:off x="-6221" y="0"/>
            <a:ext cx="12192000" cy="1143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475112865" name="Espace réservé du contenu 2"/>
          <p:cNvSpPr>
            <a:spLocks noGrp="1"/>
          </p:cNvSpPr>
          <p:nvPr>
            <p:ph idx="1" hasCustomPrompt="1"/>
          </p:nvPr>
        </p:nvSpPr>
        <p:spPr bwMode="auto">
          <a:xfrm>
            <a:off x="609600" y="1772817"/>
            <a:ext cx="10972800" cy="4176464"/>
          </a:xfrm>
        </p:spPr>
        <p:txBody>
          <a:bodyPr/>
          <a:lstStyle>
            <a:lvl1pPr marL="342900" indent="-342900">
              <a:buClr>
                <a:srgbClr val="00847D"/>
              </a:buClr>
              <a:buSzPct val="120000"/>
              <a:buFont typeface="Arial"/>
              <a:buChar char="•"/>
              <a:defRPr sz="2000" b="0" i="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rgbClr val="00847D"/>
              </a:buClr>
              <a:defRPr/>
            </a:lvl4pPr>
            <a:lvl5pPr>
              <a:buClr>
                <a:srgbClr val="009CDD"/>
              </a:buClr>
              <a:defRPr/>
            </a:lvl5pPr>
          </a:lstStyle>
          <a:p>
            <a:pPr lvl="0">
              <a:defRPr/>
            </a:pPr>
            <a:r>
              <a:rPr lang="fr-FR"/>
              <a:t>Puce 1</a:t>
            </a:r>
            <a:endParaRPr/>
          </a:p>
          <a:p>
            <a:pPr lvl="1">
              <a:defRPr/>
            </a:pPr>
            <a:r>
              <a:rPr lang="fr-FR"/>
              <a:t>Puce 2</a:t>
            </a:r>
            <a:endParaRPr/>
          </a:p>
          <a:p>
            <a:pPr lvl="2">
              <a:defRPr/>
            </a:pPr>
            <a:r>
              <a:rPr lang="fr-FR"/>
              <a:t>Puce 3</a:t>
            </a:r>
            <a:endParaRPr/>
          </a:p>
        </p:txBody>
      </p:sp>
      <p:sp>
        <p:nvSpPr>
          <p:cNvPr id="858581778" name="Titre 3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9612907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0843008" name="Title 1"/>
          <p:cNvSpPr>
            <a:spLocks noGrp="1"/>
          </p:cNvSpPr>
          <p:nvPr>
            <p:ph type="title"/>
          </p:nvPr>
        </p:nvSpPr>
        <p:spPr bwMode="auto">
          <a:xfrm>
            <a:off x="838200" y="97106"/>
            <a:ext cx="10515600" cy="869843"/>
          </a:xfrm>
          <a:prstGeom prst="rect">
            <a:avLst/>
          </a:prstGeom>
        </p:spPr>
        <p:txBody>
          <a:bodyPr anchor="ctr" anchorCtr="0"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8281010" name="Text Placeholder 4"/>
          <p:cNvSpPr>
            <a:spLocks noGrp="1"/>
          </p:cNvSpPr>
          <p:nvPr>
            <p:ph type="body" sz="quarter" idx="10"/>
          </p:nvPr>
        </p:nvSpPr>
        <p:spPr bwMode="auto">
          <a:xfrm>
            <a:off x="838200" y="1382111"/>
            <a:ext cx="10515600" cy="50821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7F7F7F"/>
                </a:solidFill>
              </a:defRPr>
            </a:lvl1pPr>
            <a:lvl2pPr>
              <a:defRPr sz="1800">
                <a:solidFill>
                  <a:srgbClr val="7F7F7F"/>
                </a:solidFill>
              </a:defRPr>
            </a:lvl2pPr>
            <a:lvl3pPr>
              <a:defRPr sz="1800">
                <a:solidFill>
                  <a:srgbClr val="7F7F7F"/>
                </a:solidFill>
              </a:defRPr>
            </a:lvl3pPr>
            <a:lvl4pPr>
              <a:defRPr sz="1600">
                <a:solidFill>
                  <a:srgbClr val="7F7F7F"/>
                </a:solidFill>
              </a:defRPr>
            </a:lvl4pPr>
            <a:lvl5pPr>
              <a:defRPr sz="1600">
                <a:solidFill>
                  <a:srgbClr val="7F7F7F"/>
                </a:solidFill>
              </a:defRPr>
            </a:lvl5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4427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C20CBA-1B01-4158-BAB2-FF6AFDACA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562555-E00C-428B-9809-463307F729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FF75C7B-0A54-4C38-A69F-AC9B42D4F0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E97E525-EDFB-46D5-BB32-4FABE85F5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CC8FE-A3AC-47F0-9E44-3D9637168EB3}" type="datetime1">
              <a:rPr lang="fr-FR" smtClean="0"/>
              <a:t>16/12/2025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0D4F333-292C-4B67-8B90-70364DB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01/12/20 - Journée annuelle GIRN-SDA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0286515-9F68-47D1-A072-7A5263625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D90D-A46C-4540-B427-46A70962A3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2835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939A1B-F25B-4255-BC6A-E884B0167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845401-D4AF-4CFC-864F-718F0DECB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326D398-AD72-49EA-87C5-B17516474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CD2445C-6011-4890-AB56-547E16662F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FE16573-C07B-47EF-9B35-EE7DE34A48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F5C32ED-EA57-43F4-A61E-294E7EC96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ECA0-714A-4E46-83F9-E6F9C0826293}" type="datetime1">
              <a:rPr lang="fr-FR" smtClean="0"/>
              <a:t>16/12/2025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AF2734-78BC-4DFC-BABE-E0CEEFA20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01/12/20 - Journée annuelle GIRN-SDA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51A3B51-7061-4811-93F9-ADD1B2626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D90D-A46C-4540-B427-46A70962A3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6050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7C970A-808A-4EC4-90C4-0F99E34E4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EB57353-F430-44CF-B992-AC50DE872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B9387-CB6C-46EB-8D21-7062D7E8860B}" type="datetime1">
              <a:rPr lang="fr-FR" smtClean="0"/>
              <a:t>16/12/2025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E55EE99-BA95-47B8-AB45-5760C8426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01/12/20 - Journée annuelle GIRN-SDA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B015C3D-90F6-4D5D-8256-2408231BE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D90D-A46C-4540-B427-46A70962A3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5692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isocèle 9"/>
          <p:cNvSpPr/>
          <p:nvPr userDrawn="1"/>
        </p:nvSpPr>
        <p:spPr>
          <a:xfrm rot="10800000">
            <a:off x="5812536" y="467790"/>
            <a:ext cx="566928" cy="348977"/>
          </a:xfrm>
          <a:prstGeom prst="triangle">
            <a:avLst/>
          </a:prstGeom>
          <a:solidFill>
            <a:srgbClr val="A5CF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>
            <a:off x="1" y="175"/>
            <a:ext cx="12191999" cy="591149"/>
          </a:xfrm>
          <a:prstGeom prst="rect">
            <a:avLst/>
          </a:prstGeom>
          <a:solidFill>
            <a:srgbClr val="A5CF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atin typeface="Roboto" pitchFamily="2" charset="0"/>
                <a:ea typeface="Roboto" pitchFamily="2" charset="0"/>
              </a:rPr>
              <a:t>SCIENCE – D</a:t>
            </a:r>
            <a:r>
              <a:rPr lang="fr-FR" sz="2000" cap="all" dirty="0">
                <a:latin typeface="Roboto" pitchFamily="2" charset="0"/>
                <a:ea typeface="Roboto" pitchFamily="2" charset="0"/>
              </a:rPr>
              <a:t>écision</a:t>
            </a:r>
            <a:r>
              <a:rPr lang="fr-FR" sz="2000" dirty="0">
                <a:latin typeface="Roboto" pitchFamily="2" charset="0"/>
                <a:ea typeface="Roboto" pitchFamily="2" charset="0"/>
              </a:rPr>
              <a:t> – ACTION</a:t>
            </a:r>
          </a:p>
          <a:p>
            <a:pPr algn="ctr"/>
            <a:r>
              <a:rPr lang="fr-FR" sz="1400" dirty="0">
                <a:latin typeface="Roboto" pitchFamily="2" charset="0"/>
                <a:ea typeface="Roboto" pitchFamily="2" charset="0"/>
              </a:rPr>
              <a:t>Pour la prévention des risques naturels dans les Alpes</a:t>
            </a:r>
            <a:endParaRPr lang="fr-FR" sz="1050" dirty="0">
              <a:latin typeface="Roboto" pitchFamily="2" charset="0"/>
              <a:ea typeface="Roboto" pitchFamily="2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51" y="70875"/>
            <a:ext cx="2557467" cy="46479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1191" y="6071784"/>
            <a:ext cx="6120809" cy="787838"/>
          </a:xfrm>
          <a:prstGeom prst="rect">
            <a:avLst/>
          </a:prstGeom>
        </p:spPr>
      </p:pic>
      <p:sp>
        <p:nvSpPr>
          <p:cNvPr id="8" name="Rectangle 4"/>
          <p:cNvSpPr/>
          <p:nvPr userDrawn="1"/>
        </p:nvSpPr>
        <p:spPr>
          <a:xfrm>
            <a:off x="1" y="6382291"/>
            <a:ext cx="6095999" cy="487634"/>
          </a:xfrm>
          <a:custGeom>
            <a:avLst/>
            <a:gdLst>
              <a:gd name="connsiteX0" fmla="*/ 0 w 6095999"/>
              <a:gd name="connsiteY0" fmla="*/ 0 h 360043"/>
              <a:gd name="connsiteX1" fmla="*/ 6095999 w 6095999"/>
              <a:gd name="connsiteY1" fmla="*/ 0 h 360043"/>
              <a:gd name="connsiteX2" fmla="*/ 6095999 w 6095999"/>
              <a:gd name="connsiteY2" fmla="*/ 360043 h 360043"/>
              <a:gd name="connsiteX3" fmla="*/ 0 w 6095999"/>
              <a:gd name="connsiteY3" fmla="*/ 360043 h 360043"/>
              <a:gd name="connsiteX4" fmla="*/ 0 w 6095999"/>
              <a:gd name="connsiteY4" fmla="*/ 0 h 360043"/>
              <a:gd name="connsiteX0" fmla="*/ 0 w 6095999"/>
              <a:gd name="connsiteY0" fmla="*/ 0 h 360043"/>
              <a:gd name="connsiteX1" fmla="*/ 6068290 w 6095999"/>
              <a:gd name="connsiteY1" fmla="*/ 332509 h 360043"/>
              <a:gd name="connsiteX2" fmla="*/ 6095999 w 6095999"/>
              <a:gd name="connsiteY2" fmla="*/ 360043 h 360043"/>
              <a:gd name="connsiteX3" fmla="*/ 0 w 6095999"/>
              <a:gd name="connsiteY3" fmla="*/ 360043 h 360043"/>
              <a:gd name="connsiteX4" fmla="*/ 0 w 6095999"/>
              <a:gd name="connsiteY4" fmla="*/ 0 h 360043"/>
              <a:gd name="connsiteX0" fmla="*/ 0 w 6095999"/>
              <a:gd name="connsiteY0" fmla="*/ 0 h 360043"/>
              <a:gd name="connsiteX1" fmla="*/ 6093690 w 6095999"/>
              <a:gd name="connsiteY1" fmla="*/ 307109 h 360043"/>
              <a:gd name="connsiteX2" fmla="*/ 6095999 w 6095999"/>
              <a:gd name="connsiteY2" fmla="*/ 360043 h 360043"/>
              <a:gd name="connsiteX3" fmla="*/ 0 w 6095999"/>
              <a:gd name="connsiteY3" fmla="*/ 360043 h 360043"/>
              <a:gd name="connsiteX4" fmla="*/ 0 w 6095999"/>
              <a:gd name="connsiteY4" fmla="*/ 0 h 360043"/>
              <a:gd name="connsiteX0" fmla="*/ 0 w 6095999"/>
              <a:gd name="connsiteY0" fmla="*/ 0 h 487634"/>
              <a:gd name="connsiteX1" fmla="*/ 6093690 w 6095999"/>
              <a:gd name="connsiteY1" fmla="*/ 434700 h 487634"/>
              <a:gd name="connsiteX2" fmla="*/ 6095999 w 6095999"/>
              <a:gd name="connsiteY2" fmla="*/ 487634 h 487634"/>
              <a:gd name="connsiteX3" fmla="*/ 0 w 6095999"/>
              <a:gd name="connsiteY3" fmla="*/ 487634 h 487634"/>
              <a:gd name="connsiteX4" fmla="*/ 0 w 6095999"/>
              <a:gd name="connsiteY4" fmla="*/ 0 h 487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5999" h="487634">
                <a:moveTo>
                  <a:pt x="0" y="0"/>
                </a:moveTo>
                <a:lnTo>
                  <a:pt x="6093690" y="434700"/>
                </a:lnTo>
                <a:lnTo>
                  <a:pt x="6095999" y="487634"/>
                </a:lnTo>
                <a:lnTo>
                  <a:pt x="0" y="487634"/>
                </a:lnTo>
                <a:lnTo>
                  <a:pt x="0" y="0"/>
                </a:lnTo>
                <a:close/>
              </a:path>
            </a:pathLst>
          </a:custGeom>
          <a:solidFill>
            <a:srgbClr val="A5CF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>
                <a:latin typeface="Roboto" pitchFamily="2" charset="0"/>
                <a:ea typeface="Roboto" pitchFamily="2" charset="0"/>
              </a:rPr>
              <a:t>16/12/2025</a:t>
            </a:r>
            <a:r>
              <a:rPr lang="fr-FR" sz="1100" b="1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b="0" dirty="0">
                <a:latin typeface="Roboto" pitchFamily="2" charset="0"/>
                <a:ea typeface="Roboto" pitchFamily="2" charset="0"/>
              </a:rPr>
              <a:t>- Journée annuelle</a:t>
            </a:r>
            <a:endParaRPr lang="fr-FR" sz="1400" b="0" dirty="0"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655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60D444-59C8-418D-BF64-9E99BAF1E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6BEAB50-7086-4E01-B686-E82640621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530C976-2FEC-4E3D-A877-5E45B6E885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3097354-F18D-4D57-B837-BDDB53410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51584-9D63-4477-9B12-7E01CD49839E}" type="datetime1">
              <a:rPr lang="fr-FR" smtClean="0"/>
              <a:t>16/12/2025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8CADA42-CB0C-4286-883D-9C382779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01/12/20 - Journée annuelle GIRN-SDA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32AA356-5804-4954-9083-6FFCFB438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D90D-A46C-4540-B427-46A70962A3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1698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71B3F1-F943-4E44-B241-80736BE0C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70BBA25-17D8-4342-9A58-DA7C1C4F8A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CC87644-A2EA-4585-A32B-E3AE48B7B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8C13657-0428-4003-B2A1-21449AB44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DDEAD-4E04-45AA-90C3-01BF5AB83B87}" type="datetime1">
              <a:rPr lang="fr-FR" smtClean="0"/>
              <a:t>16/12/2025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EB3CEA-DB1F-4A88-BBA4-3ED636D39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01/12/20 - Journée annuelle GIRN-SDA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720749A-B68C-4697-B1DF-1611C65CF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D90D-A46C-4540-B427-46A70962A3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7961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D9E9A40-ABE2-44D0-ACF7-C679A225B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96A1B0-49F3-4386-9E46-71A84B581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516F274-19C2-483E-8784-A6F219880E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97D5C-7EC4-4815-A23B-024AA72D3A82}" type="datetime1">
              <a:rPr lang="fr-FR" smtClean="0"/>
              <a:t>16/12/2025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02396A-B2CF-4107-8616-44A4B93F0F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01/12/20 - Journée annuelle GIRN-SDA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3FD9BC-C2EC-4EDE-8174-5AE455CC57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AD90D-A46C-4540-B427-46A70962A3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9940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9663094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99439552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37438800" name="Espace réservé de la date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6F07B950-2CB6-4C28-A3E4-18F9D4E29C39}" type="datetimeFigureOut">
              <a:rPr lang="fr-FR"/>
              <a:t>16/12/2025</a:t>
            </a:fld>
            <a:endParaRPr lang="fr-FR"/>
          </a:p>
        </p:txBody>
      </p:sp>
      <p:sp>
        <p:nvSpPr>
          <p:cNvPr id="1630898799" name="Espace réservé du pied de page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99434576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B038F00A-E581-4DDB-B0B9-881B2297C2EA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4761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0555548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78821980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705817296" name="Espace réservé de la date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9EB077ED-5937-4DFC-AC7B-C0F5BA85620B}" type="datetime1">
              <a:rPr lang="fr-FR"/>
              <a:t>16/12/2025</a:t>
            </a:fld>
            <a:endParaRPr lang="fr-FR"/>
          </a:p>
        </p:txBody>
      </p:sp>
      <p:sp>
        <p:nvSpPr>
          <p:cNvPr id="747186474" name="Espace réservé du pied de page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5663941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04FB4EF4-FEA0-FF44-A036-E7D256DB25F8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2110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dt="0"/>
  <p:txStyles>
    <p:titleStyle>
      <a:lvl1pPr algn="l" defTabSz="914400" rtl="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g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8.pn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88.svg"/><Relationship Id="rId18" Type="http://schemas.openxmlformats.org/officeDocument/2006/relationships/image" Target="../media/image9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19" Type="http://schemas.openxmlformats.org/officeDocument/2006/relationships/image" Target="../media/image94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9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98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98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isknat.org/science-decision-action/projets-de-recherche-action-cima-poia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825" y="218998"/>
            <a:ext cx="4227704" cy="768338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01826" y="1720635"/>
            <a:ext cx="56941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028CA0"/>
                </a:solidFill>
                <a:latin typeface="Roboto Bk" pitchFamily="2" charset="0"/>
                <a:ea typeface="Roboto Bk" pitchFamily="2" charset="0"/>
              </a:rPr>
              <a:t>Dynamique </a:t>
            </a:r>
            <a:br>
              <a:rPr lang="fr-FR" sz="3600" dirty="0">
                <a:solidFill>
                  <a:srgbClr val="028CA0"/>
                </a:solidFill>
                <a:latin typeface="Roboto Bk" pitchFamily="2" charset="0"/>
                <a:ea typeface="Roboto Bk" pitchFamily="2" charset="0"/>
              </a:rPr>
            </a:br>
            <a:r>
              <a:rPr lang="fr-FR" sz="3600" dirty="0">
                <a:solidFill>
                  <a:srgbClr val="028CA0"/>
                </a:solidFill>
                <a:latin typeface="Roboto Bk" pitchFamily="2" charset="0"/>
                <a:ea typeface="Roboto Bk" pitchFamily="2" charset="0"/>
              </a:rPr>
              <a:t>Science-Décision-Action</a:t>
            </a:r>
          </a:p>
          <a:p>
            <a:pPr lvl="0" algn="ctr"/>
            <a:r>
              <a:rPr lang="fr-FR" sz="3600" b="1" dirty="0">
                <a:solidFill>
                  <a:srgbClr val="002060"/>
                </a:solidFill>
              </a:rPr>
              <a:t>Le réseau / Les projets : Focus actualité</a:t>
            </a:r>
          </a:p>
          <a:p>
            <a:pPr algn="ctr"/>
            <a:r>
              <a:rPr lang="fr-FR" sz="36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58993" y="4294280"/>
            <a:ext cx="4944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Roboto" pitchFamily="2" charset="0"/>
                <a:ea typeface="Roboto" pitchFamily="2" charset="0"/>
              </a:rPr>
              <a:t>Carine </a:t>
            </a:r>
            <a:r>
              <a:rPr lang="fr-FR" sz="2000" dirty="0" err="1">
                <a:latin typeface="Roboto" pitchFamily="2" charset="0"/>
                <a:ea typeface="Roboto" pitchFamily="2" charset="0"/>
              </a:rPr>
              <a:t>Peisser</a:t>
            </a:r>
            <a:r>
              <a:rPr lang="fr-FR" sz="2000" dirty="0">
                <a:latin typeface="Roboto" pitchFamily="2" charset="0"/>
                <a:ea typeface="Roboto" pitchFamily="2" charset="0"/>
              </a:rPr>
              <a:t> -PARN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624" y="5794051"/>
            <a:ext cx="616583" cy="613689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4081" y="5833421"/>
            <a:ext cx="1432505" cy="613931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7491986" y="334835"/>
            <a:ext cx="429422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b="1" dirty="0">
                <a:solidFill>
                  <a:srgbClr val="028CA0"/>
                </a:solidFill>
                <a:latin typeface="Roboto" pitchFamily="2" charset="0"/>
                <a:ea typeface="Roboto" pitchFamily="2" charset="0"/>
              </a:rPr>
              <a:t>Journée annuelle GIRN &amp; SDA</a:t>
            </a:r>
          </a:p>
          <a:p>
            <a:pPr algn="r"/>
            <a:r>
              <a:rPr lang="fr-FR" sz="1600" dirty="0">
                <a:solidFill>
                  <a:schemeClr val="bg2">
                    <a:lumMod val="10000"/>
                  </a:schemeClr>
                </a:solidFill>
                <a:latin typeface="Roboto" pitchFamily="2" charset="0"/>
                <a:ea typeface="Roboto" pitchFamily="2" charset="0"/>
              </a:rPr>
              <a:t>16 décembre 2025, Thônes – CCVT (74)</a:t>
            </a:r>
          </a:p>
        </p:txBody>
      </p:sp>
      <p:pic>
        <p:nvPicPr>
          <p:cNvPr id="37" name="Espace réservé du contenu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8939" y="99912"/>
            <a:ext cx="1714121" cy="1082862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7778" y="5794051"/>
            <a:ext cx="847515" cy="70888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27" y="5761680"/>
            <a:ext cx="5929872" cy="671137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7847" y="5746919"/>
            <a:ext cx="1704138" cy="669509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1985" y="5833421"/>
            <a:ext cx="832732" cy="66950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C47A732-F7A2-9B6E-FC9F-263D99E4EA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99413" y="1433674"/>
            <a:ext cx="5451292" cy="332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06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57E7D6-92E6-DFA8-6BFE-61E9C5406A0C}"/>
              </a:ext>
            </a:extLst>
          </p:cNvPr>
          <p:cNvSpPr/>
          <p:nvPr/>
        </p:nvSpPr>
        <p:spPr>
          <a:xfrm>
            <a:off x="623392" y="1173194"/>
            <a:ext cx="10945216" cy="1680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r-FR" sz="2400" b="1" dirty="0">
              <a:solidFill>
                <a:srgbClr val="002060"/>
              </a:solidFill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2400" b="1" dirty="0">
                <a:solidFill>
                  <a:schemeClr val="tx2"/>
                </a:solidFill>
                <a:ea typeface="+mj-ea"/>
                <a:cs typeface="+mj-cs"/>
              </a:rPr>
              <a:t>Méta-projet </a:t>
            </a:r>
            <a:r>
              <a:rPr lang="fr-FR" sz="2400" b="1" dirty="0" err="1">
                <a:solidFill>
                  <a:schemeClr val="tx2"/>
                </a:solidFill>
                <a:ea typeface="+mj-ea"/>
                <a:cs typeface="+mj-cs"/>
              </a:rPr>
              <a:t>RESAlpes</a:t>
            </a:r>
            <a:r>
              <a:rPr lang="fr-FR" sz="2400" b="1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br>
              <a:rPr lang="fr-FR" sz="2400" b="1" dirty="0">
                <a:solidFill>
                  <a:schemeClr val="tx2"/>
                </a:solidFill>
                <a:ea typeface="+mj-ea"/>
                <a:cs typeface="+mj-cs"/>
              </a:rPr>
            </a:br>
            <a:r>
              <a:rPr lang="fr-FR" sz="2000" b="1" dirty="0">
                <a:solidFill>
                  <a:schemeClr val="tx2"/>
                </a:solidFill>
                <a:ea typeface="+mj-ea"/>
                <a:cs typeface="+mj-cs"/>
              </a:rPr>
              <a:t>Synergie entre les </a:t>
            </a:r>
            <a:r>
              <a:rPr lang="fr-FR" sz="2000" b="1" dirty="0" err="1">
                <a:solidFill>
                  <a:schemeClr val="tx2"/>
                </a:solidFill>
                <a:ea typeface="+mj-ea"/>
                <a:cs typeface="+mj-cs"/>
              </a:rPr>
              <a:t>RÉSeaux</a:t>
            </a:r>
            <a:r>
              <a:rPr lang="fr-FR" sz="2000" b="1" dirty="0">
                <a:solidFill>
                  <a:schemeClr val="tx2"/>
                </a:solidFill>
                <a:ea typeface="+mj-ea"/>
                <a:cs typeface="+mj-cs"/>
              </a:rPr>
              <a:t> d’acteurs de la gestion intégrée </a:t>
            </a:r>
            <a:br>
              <a:rPr lang="fr-FR" sz="2000" b="1" dirty="0">
                <a:solidFill>
                  <a:schemeClr val="tx2"/>
                </a:solidFill>
                <a:ea typeface="+mj-ea"/>
                <a:cs typeface="+mj-cs"/>
              </a:rPr>
            </a:br>
            <a:r>
              <a:rPr lang="fr-FR" sz="2000" b="1" dirty="0">
                <a:solidFill>
                  <a:schemeClr val="tx2"/>
                </a:solidFill>
                <a:ea typeface="+mj-ea"/>
                <a:cs typeface="+mj-cs"/>
              </a:rPr>
              <a:t>des risques naturels dans le massif Alpin</a:t>
            </a:r>
            <a:endParaRPr lang="fr-FR" sz="2400" b="1" dirty="0">
              <a:solidFill>
                <a:schemeClr val="tx2"/>
              </a:solidFill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endParaRPr lang="fr-FR" sz="2400" b="1" dirty="0">
              <a:solidFill>
                <a:schemeClr val="tx2"/>
              </a:solidFill>
              <a:ea typeface="+mj-ea"/>
              <a:cs typeface="+mj-cs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240ECA6F-618E-A77A-7C53-A9C564183DA1}"/>
              </a:ext>
            </a:extLst>
          </p:cNvPr>
          <p:cNvSpPr txBox="1">
            <a:spLocks/>
          </p:cNvSpPr>
          <p:nvPr/>
        </p:nvSpPr>
        <p:spPr bwMode="auto">
          <a:xfrm>
            <a:off x="314869" y="2641964"/>
            <a:ext cx="11373853" cy="2855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fr-FR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Démarche collective de mise en réseau et d’animation interrégionale </a:t>
            </a:r>
            <a:r>
              <a:rPr lang="fr-FR" sz="1800" dirty="0"/>
              <a:t>pour accompagner les acteurs des territoires alpins dans leur montée en compétence et leur préparation à mieux gérer les risques et les crises liés aux aléas naturels, aujourd’hui comme demain, dans une démarche de gestion intégrée des risques </a:t>
            </a:r>
          </a:p>
          <a:p>
            <a:pPr marL="457200" lvl="1" indent="0">
              <a:buNone/>
            </a:pPr>
            <a:r>
              <a:rPr lang="fr-FR" sz="1800" dirty="0"/>
              <a:t>				= </a:t>
            </a:r>
            <a:r>
              <a:rPr lang="fr-FR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projets Mesure 2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Optimiser l’existant, améliorer les pratiques et mieux coordonner </a:t>
            </a:r>
            <a:r>
              <a:rPr lang="fr-FR" sz="1600" dirty="0">
                <a:solidFill>
                  <a:schemeClr val="tx2"/>
                </a:solidFill>
              </a:rPr>
              <a:t>les diverses actions engagées sur le massif alpin </a:t>
            </a:r>
            <a:r>
              <a:rPr lang="fr-FR" sz="1600" dirty="0"/>
              <a:t>pour permettre un fonctionnement plus cohérent dont les résultats seront mieux répartis sur l’ensemble des territoires alpins TAGIRN/</a:t>
            </a:r>
            <a:r>
              <a:rPr lang="fr-FR" sz="1600" dirty="0" err="1"/>
              <a:t>STePRiM</a:t>
            </a:r>
            <a:r>
              <a:rPr lang="fr-FR" sz="1600" dirty="0"/>
              <a:t> ou non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F579A64-87CB-2EDD-913F-C2BF19BB1EBB}"/>
              </a:ext>
            </a:extLst>
          </p:cNvPr>
          <p:cNvSpPr txBox="1"/>
          <p:nvPr/>
        </p:nvSpPr>
        <p:spPr bwMode="auto">
          <a:xfrm>
            <a:off x="6676367" y="4967312"/>
            <a:ext cx="5012355" cy="1238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Bénéficier des expertises et des réseaux de chacune des structures</a:t>
            </a:r>
          </a:p>
          <a:p>
            <a:pPr marL="457200" marR="0" lvl="0" indent="-457200" algn="l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lang="fr-FR" sz="24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</a:rPr>
              <a:t>Agir en réseau de réseau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Source Sans Pro Light"/>
              <a:cs typeface="Arial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FD44B07-301F-7D97-CD3D-B19EB23787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22411" y="4676568"/>
            <a:ext cx="4063791" cy="1820290"/>
          </a:xfrm>
          <a:prstGeom prst="rect">
            <a:avLst/>
          </a:prstGeom>
        </p:spPr>
      </p:pic>
      <p:pic>
        <p:nvPicPr>
          <p:cNvPr id="3" name="Image 2" descr="Une image contenant texte, capture d’écran, Police, graphisme&#10;&#10;Le contenu généré par l’IA peut être incorrect.">
            <a:extLst>
              <a:ext uri="{FF2B5EF4-FFF2-40B4-BE49-F238E27FC236}">
                <a16:creationId xmlns:a16="http://schemas.microsoft.com/office/drawing/2014/main" id="{B078F459-3420-5FC7-B08D-6AB17E6126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208544" y="719916"/>
            <a:ext cx="3075374" cy="90655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6DDCC03-D121-AD21-7848-5EB8472418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4074" y="562483"/>
            <a:ext cx="5047926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466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41122767" name="Titre 1"/>
          <p:cNvSpPr>
            <a:spLocks noGrp="1"/>
          </p:cNvSpPr>
          <p:nvPr>
            <p:ph type="title"/>
          </p:nvPr>
        </p:nvSpPr>
        <p:spPr bwMode="auto">
          <a:xfrm>
            <a:off x="540813" y="1279075"/>
            <a:ext cx="10515600" cy="90655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sz="3200">
                <a:solidFill>
                  <a:srgbClr val="0E4259"/>
                </a:solidFill>
                <a:latin typeface="+mn-lt"/>
              </a:rPr>
              <a:t>Réalisé - Méta-Projet  RESAlpes 2025</a:t>
            </a:r>
            <a:br>
              <a:rPr lang="fr-FR" sz="3200">
                <a:solidFill>
                  <a:srgbClr val="0E4259"/>
                </a:solidFill>
                <a:latin typeface="+mn-lt"/>
              </a:rPr>
            </a:br>
            <a:r>
              <a:rPr lang="fr-FR" sz="3200" b="1">
                <a:solidFill>
                  <a:srgbClr val="0E4259"/>
                </a:solidFill>
                <a:latin typeface="+mn-lt"/>
              </a:rPr>
              <a:t>JOURNEE THEMATIQUE </a:t>
            </a:r>
            <a:endParaRPr/>
          </a:p>
        </p:txBody>
      </p:sp>
      <p:sp>
        <p:nvSpPr>
          <p:cNvPr id="1916304564" name="ZoneTexte 5"/>
          <p:cNvSpPr txBox="1"/>
          <p:nvPr/>
        </p:nvSpPr>
        <p:spPr bwMode="auto">
          <a:xfrm>
            <a:off x="540813" y="2185631"/>
            <a:ext cx="7767445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94725E"/>
                </a:solidFill>
                <a:effectLst/>
                <a:uLnTx/>
                <a:uFillTx/>
                <a:latin typeface="Calibri"/>
                <a:cs typeface="Arial"/>
              </a:rPr>
              <a:t>Infrastructures en territoire alpin : s’adapter aux effets du changement climatique </a:t>
            </a:r>
            <a:r>
              <a:rPr kumimoji="0" lang="fr-FR" sz="2000" b="0" i="1" u="none" strike="noStrike" kern="0" cap="none" spc="0" normalizeH="0" baseline="0" noProof="0" dirty="0">
                <a:ln>
                  <a:noFill/>
                </a:ln>
                <a:solidFill>
                  <a:srgbClr val="94725E"/>
                </a:solidFill>
                <a:effectLst/>
                <a:uLnTx/>
                <a:uFillTx/>
                <a:latin typeface="Calibri"/>
                <a:cs typeface="Arial"/>
              </a:rPr>
              <a:t>pilotée par INFRA 2050 </a:t>
            </a:r>
            <a:br>
              <a:rPr kumimoji="0" lang="fr-FR" sz="2000" b="0" i="1" u="none" strike="noStrike" kern="0" cap="none" spc="0" normalizeH="0" baseline="0" noProof="0" dirty="0">
                <a:ln>
                  <a:noFill/>
                </a:ln>
                <a:solidFill>
                  <a:srgbClr val="94725E"/>
                </a:solidFill>
                <a:effectLst/>
                <a:uLnTx/>
                <a:uFillTx/>
                <a:latin typeface="Calibri"/>
                <a:cs typeface="Arial"/>
              </a:rPr>
            </a:br>
            <a:r>
              <a:rPr kumimoji="0" lang="fr-FR" sz="2000" b="0" i="1" u="none" strike="noStrike" kern="0" cap="none" spc="0" normalizeH="0" baseline="0" noProof="0" dirty="0">
                <a:ln>
                  <a:noFill/>
                </a:ln>
                <a:solidFill>
                  <a:srgbClr val="94725E"/>
                </a:solidFill>
                <a:effectLst/>
                <a:uLnTx/>
                <a:uFillTx/>
                <a:latin typeface="Calibri"/>
                <a:cs typeface="Arial"/>
              </a:rPr>
              <a:t>en partenariat avec PARN &amp; </a:t>
            </a:r>
            <a:r>
              <a:rPr kumimoji="0" lang="fr-FR" sz="2000" b="0" i="1" u="none" strike="noStrike" kern="0" cap="none" spc="0" normalizeH="0" baseline="0" noProof="0" dirty="0" err="1">
                <a:ln>
                  <a:noFill/>
                </a:ln>
                <a:solidFill>
                  <a:srgbClr val="94725E"/>
                </a:solidFill>
                <a:effectLst/>
                <a:uLnTx/>
                <a:uFillTx/>
                <a:latin typeface="Calibri"/>
                <a:cs typeface="Arial"/>
              </a:rPr>
              <a:t>IRMa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200" b="1" i="0" u="none" strike="noStrike" kern="0" cap="none" spc="0" normalizeH="0" baseline="0" noProof="0" dirty="0">
              <a:ln>
                <a:noFill/>
              </a:ln>
              <a:solidFill>
                <a:srgbClr val="137D34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t>Les 8 et 9 octobre 2025 à l’Auditorium de La Léchère (73)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t>Infrastructures en territoire alpin : s’adapter aux effets du changement climatique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t>Evolution des aléas, nouveaux cas de charge, dimensionnement des infrastructures et stratégies d’adaptation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t>86 participants le J1, 20 participants le J2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t>Présentations et table ronde le J1, visite de site le J2</a:t>
            </a:r>
            <a:endParaRPr kumimoji="0" lang="fr-FR" sz="2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850350404" name="Image 8" descr="Une image contenant texte, capture d’écran, logo, Police&#10;&#10;Description générée automatiquement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2411509" y="5943217"/>
            <a:ext cx="3202710" cy="694575"/>
          </a:xfrm>
          <a:prstGeom prst="rect">
            <a:avLst/>
          </a:prstGeom>
        </p:spPr>
      </p:pic>
      <p:pic>
        <p:nvPicPr>
          <p:cNvPr id="541094660" name="Image 9" descr="Une image contenant texte, Police, capture d’écran, blanc&#10;&#10;Le contenu généré par l’IA peut être incorrect.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540813" y="5847494"/>
            <a:ext cx="1577160" cy="790298"/>
          </a:xfrm>
          <a:prstGeom prst="rect">
            <a:avLst/>
          </a:prstGeom>
        </p:spPr>
      </p:pic>
      <p:pic>
        <p:nvPicPr>
          <p:cNvPr id="441481163" name="Image 2" descr="Une image contenant texte, capture d’écran, Police, graphisme&#10;&#10;Le contenu généré par l’IA peut être incorrect.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400490" y="106413"/>
            <a:ext cx="3434963" cy="1012556"/>
          </a:xfrm>
          <a:prstGeom prst="rect">
            <a:avLst/>
          </a:prstGeom>
        </p:spPr>
      </p:pic>
      <p:pic>
        <p:nvPicPr>
          <p:cNvPr id="1650103226" name="Image 1" descr="Une image contenant intérieur, texte, présentation, table&#10;&#10;Le contenu généré par l’IA peut être incorrect."/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>
            <a:off x="8757036" y="782070"/>
            <a:ext cx="3434964" cy="2576223"/>
          </a:xfrm>
          <a:prstGeom prst="rect">
            <a:avLst/>
          </a:prstGeom>
        </p:spPr>
      </p:pic>
      <p:pic>
        <p:nvPicPr>
          <p:cNvPr id="1347436591" name="Image 3"/>
          <p:cNvPicPr>
            <a:picLocks noChangeAspect="1"/>
          </p:cNvPicPr>
          <p:nvPr/>
        </p:nvPicPr>
        <p:blipFill rotWithShape="1">
          <a:blip r:embed="rId7"/>
          <a:stretch/>
        </p:blipFill>
        <p:spPr bwMode="auto">
          <a:xfrm>
            <a:off x="8757036" y="3453708"/>
            <a:ext cx="3434964" cy="257622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96167268" name="Titre 1"/>
          <p:cNvSpPr>
            <a:spLocks noGrp="1"/>
          </p:cNvSpPr>
          <p:nvPr>
            <p:ph type="title"/>
          </p:nvPr>
        </p:nvSpPr>
        <p:spPr bwMode="auto">
          <a:xfrm>
            <a:off x="540813" y="1387229"/>
            <a:ext cx="10515600" cy="90655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sz="3200">
                <a:solidFill>
                  <a:srgbClr val="0E4259"/>
                </a:solidFill>
                <a:latin typeface="+mn-lt"/>
              </a:rPr>
              <a:t>Réalisé - Méta-Projet  RESAlpes 2025</a:t>
            </a:r>
            <a:br>
              <a:rPr lang="fr-FR" sz="3200">
                <a:solidFill>
                  <a:srgbClr val="0E4259"/>
                </a:solidFill>
                <a:latin typeface="+mn-lt"/>
              </a:rPr>
            </a:br>
            <a:r>
              <a:rPr lang="fr-FR" sz="3200" b="1">
                <a:solidFill>
                  <a:srgbClr val="0E4259"/>
                </a:solidFill>
                <a:latin typeface="+mn-lt"/>
              </a:rPr>
              <a:t>JOURNEE GOUVERNANCE </a:t>
            </a:r>
            <a:endParaRPr/>
          </a:p>
        </p:txBody>
      </p:sp>
      <p:sp>
        <p:nvSpPr>
          <p:cNvPr id="42171103" name="ZoneTexte 5"/>
          <p:cNvSpPr txBox="1"/>
          <p:nvPr/>
        </p:nvSpPr>
        <p:spPr bwMode="auto">
          <a:xfrm>
            <a:off x="540813" y="2293785"/>
            <a:ext cx="7767445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400" b="1">
                <a:solidFill>
                  <a:srgbClr val="94725E"/>
                </a:solidFill>
                <a:latin typeface="Calibri"/>
              </a:rPr>
              <a:t>20</a:t>
            </a:r>
            <a:r>
              <a:rPr lang="fr-FR" sz="2400" b="1" baseline="30000">
                <a:solidFill>
                  <a:srgbClr val="94725E"/>
                </a:solidFill>
                <a:latin typeface="Calibri"/>
              </a:rPr>
              <a:t>ème</a:t>
            </a:r>
            <a:r>
              <a:rPr lang="fr-FR" sz="2400" b="1">
                <a:solidFill>
                  <a:srgbClr val="94725E"/>
                </a:solidFill>
                <a:latin typeface="Calibri"/>
              </a:rPr>
              <a:t> édition du Forum ENVIRORISK porté par SAFE Cluster </a:t>
            </a:r>
            <a:br>
              <a:rPr lang="fr-FR" sz="2400" b="1">
                <a:solidFill>
                  <a:srgbClr val="94725E"/>
                </a:solidFill>
                <a:latin typeface="Calibri"/>
              </a:rPr>
            </a:br>
            <a:r>
              <a:rPr lang="fr-FR" sz="2400" b="1">
                <a:solidFill>
                  <a:srgbClr val="94725E"/>
                </a:solidFill>
                <a:latin typeface="Calibri"/>
              </a:rPr>
              <a:t>en partenariat avec </a:t>
            </a:r>
            <a:r>
              <a:rPr lang="fr-FR" sz="2800" b="1" i="0" u="none" strike="noStrike" cap="none" spc="0">
                <a:ln>
                  <a:noFill/>
                </a:ln>
                <a:solidFill>
                  <a:srgbClr val="94725E"/>
                </a:solidFill>
                <a:latin typeface="Calibri"/>
              </a:rPr>
              <a:t>PARN-IRMa-infra2050</a:t>
            </a:r>
            <a:endParaRPr/>
          </a:p>
          <a:p>
            <a:pPr marL="0" marR="0" lvl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sz="2200" b="1" i="0" u="none" strike="noStrike" cap="none" spc="0">
              <a:ln>
                <a:noFill/>
              </a:ln>
              <a:solidFill>
                <a:srgbClr val="137D34"/>
              </a:solidFill>
              <a:latin typeface="Calibri"/>
            </a:endParaRPr>
          </a:p>
          <a:p>
            <a:pPr marL="342900" marR="0" lvl="0" indent="-34290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sz="220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L</a:t>
            </a:r>
            <a:r>
              <a:rPr lang="fr-FR" sz="2200" b="0" i="0" u="none" strike="noStrike" cap="none" spc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es 4 et 5 décembre 2025 à l’ENSOSP (Aix en Provence - 13)</a:t>
            </a:r>
            <a:endParaRPr/>
          </a:p>
          <a:p>
            <a:pPr marL="342900" marR="0" lvl="0" indent="-34290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sz="2200" b="0" i="0" u="none" strike="noStrike" cap="none" spc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Montagne en première ligne du changement climatique : nouveaux risques et territoires d’innovation </a:t>
            </a:r>
            <a:endParaRPr/>
          </a:p>
          <a:p>
            <a:pPr marL="342900" marR="0" lvl="0" indent="-34290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sz="2200" b="0" i="0" u="none" strike="noStrike" cap="none" spc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Stratégies, gouvernance, outils</a:t>
            </a:r>
            <a:endParaRPr/>
          </a:p>
          <a:p>
            <a:pPr marL="342900" marR="0" lvl="0" indent="-34290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sz="220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120 participants le J1, </a:t>
            </a:r>
            <a:r>
              <a:rPr lang="fr-FR" sz="2200" b="0" i="0" u="none" strike="noStrike" cap="none" spc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110 participants le J2</a:t>
            </a:r>
            <a:endParaRPr/>
          </a:p>
          <a:p>
            <a:pPr marL="342900" marR="0" lvl="0" indent="-34290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sz="220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Plénières, REX, Exocrises, Fresque des Risques, Ateliers </a:t>
            </a:r>
            <a:endParaRPr lang="fr-FR" sz="2200" b="0" i="0" u="none" strike="noStrike" cap="none" spc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pic>
        <p:nvPicPr>
          <p:cNvPr id="1848358201" name="Image 8" descr="Une image contenant texte, capture d’écran, logo, Police&#10;&#10;Description générée automatiquement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2411509" y="5943217"/>
            <a:ext cx="3202710" cy="694575"/>
          </a:xfrm>
          <a:prstGeom prst="rect">
            <a:avLst/>
          </a:prstGeom>
        </p:spPr>
      </p:pic>
      <p:pic>
        <p:nvPicPr>
          <p:cNvPr id="1093181282" name="Image 9" descr="Une image contenant texte, Police, capture d’écran, blanc&#10;&#10;Le contenu généré par l’IA peut être incorrect.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540813" y="5847494"/>
            <a:ext cx="1577160" cy="790298"/>
          </a:xfrm>
          <a:prstGeom prst="rect">
            <a:avLst/>
          </a:prstGeom>
        </p:spPr>
      </p:pic>
      <p:pic>
        <p:nvPicPr>
          <p:cNvPr id="2118822555" name="Image 12" descr="Une image contenant habits, personne, costume, ciel&#10;&#10;Le contenu généré par l’IA peut être incorrect."/>
          <p:cNvPicPr>
            <a:picLocks noChangeAspect="1"/>
          </p:cNvPicPr>
          <p:nvPr/>
        </p:nvPicPr>
        <p:blipFill rotWithShape="1">
          <a:blip r:embed="rId5"/>
          <a:srcRect t="11432"/>
          <a:stretch/>
        </p:blipFill>
        <p:spPr bwMode="auto">
          <a:xfrm>
            <a:off x="8777572" y="284022"/>
            <a:ext cx="3414428" cy="2016061"/>
          </a:xfrm>
          <a:prstGeom prst="rect">
            <a:avLst/>
          </a:prstGeom>
        </p:spPr>
      </p:pic>
      <p:pic>
        <p:nvPicPr>
          <p:cNvPr id="934656529" name="Image 14" descr="Une image contenant habits, personne, homme, costume&#10;&#10;Le contenu généré par l’IA peut être incorrect."/>
          <p:cNvPicPr>
            <a:picLocks noChangeAspect="1"/>
          </p:cNvPicPr>
          <p:nvPr/>
        </p:nvPicPr>
        <p:blipFill rotWithShape="1">
          <a:blip r:embed="rId6"/>
          <a:srcRect t="12482"/>
          <a:stretch/>
        </p:blipFill>
        <p:spPr bwMode="auto">
          <a:xfrm>
            <a:off x="8777571" y="2375936"/>
            <a:ext cx="3414428" cy="1992172"/>
          </a:xfrm>
          <a:prstGeom prst="rect">
            <a:avLst/>
          </a:prstGeom>
        </p:spPr>
      </p:pic>
      <p:pic>
        <p:nvPicPr>
          <p:cNvPr id="1643286632" name="Image 16" descr="Une image contenant intérieur, habits, pièce, table&#10;&#10;Le contenu généré par l’IA peut être incorrect."/>
          <p:cNvPicPr>
            <a:picLocks noChangeAspect="1"/>
          </p:cNvPicPr>
          <p:nvPr/>
        </p:nvPicPr>
        <p:blipFill rotWithShape="1">
          <a:blip r:embed="rId7"/>
          <a:srcRect b="7799"/>
          <a:stretch/>
        </p:blipFill>
        <p:spPr bwMode="auto">
          <a:xfrm>
            <a:off x="8777571" y="4462831"/>
            <a:ext cx="3414428" cy="2098750"/>
          </a:xfrm>
          <a:prstGeom prst="rect">
            <a:avLst/>
          </a:prstGeom>
        </p:spPr>
      </p:pic>
      <p:pic>
        <p:nvPicPr>
          <p:cNvPr id="445121585" name="Image 2" descr="Une image contenant texte, capture d’écran, Police, graphisme&#10;&#10;Le contenu généré par l’IA peut être incorrect."/>
          <p:cNvPicPr>
            <a:picLocks noChangeAspect="1"/>
          </p:cNvPicPr>
          <p:nvPr/>
        </p:nvPicPr>
        <p:blipFill rotWithShape="1">
          <a:blip r:embed="rId8"/>
          <a:stretch/>
        </p:blipFill>
        <p:spPr bwMode="auto">
          <a:xfrm>
            <a:off x="232469" y="93672"/>
            <a:ext cx="3400102" cy="10022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58399621" name="Image 3" descr="Une image contenant texte, Police, logo, Graphique&#10;&#10;Le contenu généré par l’IA peut être incorrect.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2207519" y="251243"/>
            <a:ext cx="1823313" cy="665061"/>
          </a:xfrm>
          <a:prstGeom prst="rect">
            <a:avLst/>
          </a:prstGeom>
        </p:spPr>
      </p:pic>
      <p:pic>
        <p:nvPicPr>
          <p:cNvPr id="829910329" name="Image 5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0" y="6034678"/>
            <a:ext cx="12192400" cy="881378"/>
          </a:xfrm>
          <a:prstGeom prst="rect">
            <a:avLst/>
          </a:prstGeom>
        </p:spPr>
      </p:pic>
      <p:sp>
        <p:nvSpPr>
          <p:cNvPr id="1917602732" name="Titre 1"/>
          <p:cNvSpPr>
            <a:spLocks noGrp="1"/>
          </p:cNvSpPr>
          <p:nvPr>
            <p:ph type="title"/>
          </p:nvPr>
        </p:nvSpPr>
        <p:spPr bwMode="auto">
          <a:xfrm>
            <a:off x="1424764" y="1470892"/>
            <a:ext cx="7410892" cy="49244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fr-FR" sz="2700" dirty="0">
                <a:solidFill>
                  <a:srgbClr val="316CB2"/>
                </a:solidFill>
                <a:latin typeface="+mn-lt"/>
              </a:rPr>
              <a:t>Réalisé – IMAGIN-ALP 2025</a:t>
            </a:r>
            <a:br>
              <a:rPr lang="fr-FR" sz="3200" dirty="0">
                <a:solidFill>
                  <a:srgbClr val="316CB2"/>
                </a:solidFill>
                <a:latin typeface="+mn-lt"/>
              </a:rPr>
            </a:br>
            <a:r>
              <a:rPr lang="fr-FR" sz="3100" b="1" dirty="0">
                <a:solidFill>
                  <a:srgbClr val="316CB2"/>
                </a:solidFill>
                <a:latin typeface="+mn-lt"/>
              </a:rPr>
              <a:t>JOURNEES RELAIS </a:t>
            </a:r>
            <a:br>
              <a:rPr lang="fr-FR" sz="3200" b="1" dirty="0">
                <a:solidFill>
                  <a:srgbClr val="316CB2"/>
                </a:solidFill>
                <a:latin typeface="+mn-lt"/>
              </a:rPr>
            </a:br>
            <a:r>
              <a:rPr lang="fr-FR" sz="2200" b="1" dirty="0">
                <a:solidFill>
                  <a:srgbClr val="316CB2"/>
                </a:solidFill>
                <a:latin typeface="+mn-lt"/>
              </a:rPr>
              <a:t>Montée en compétence des acteurs locaux / socio-pro</a:t>
            </a:r>
            <a:endParaRPr b="1" dirty="0"/>
          </a:p>
        </p:txBody>
      </p:sp>
      <p:sp>
        <p:nvSpPr>
          <p:cNvPr id="1679504405" name="ZoneTexte 2"/>
          <p:cNvSpPr txBox="1"/>
          <p:nvPr/>
        </p:nvSpPr>
        <p:spPr bwMode="auto">
          <a:xfrm>
            <a:off x="446148" y="2297661"/>
            <a:ext cx="753890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000" b="1" dirty="0">
                <a:solidFill>
                  <a:srgbClr val="137D34"/>
                </a:solidFill>
                <a:latin typeface="Calibri"/>
              </a:rPr>
              <a:t>1 - PNR du Vercors</a:t>
            </a:r>
            <a:endParaRPr sz="1600" dirty="0"/>
          </a:p>
          <a:p>
            <a:pPr>
              <a:defRPr/>
            </a:pPr>
            <a:r>
              <a:rPr lang="fr-FR" sz="2000" i="1" dirty="0">
                <a:solidFill>
                  <a:srgbClr val="137D34"/>
                </a:solidFill>
                <a:latin typeface="Calibri"/>
              </a:rPr>
              <a:t>À Chichilianne le 24 Juin 2025</a:t>
            </a:r>
            <a:endParaRPr sz="1600" dirty="0"/>
          </a:p>
          <a:p>
            <a:pPr marL="342900" lvl="0" indent="-342900">
              <a:buFont typeface="Arial"/>
              <a:buChar char="•"/>
              <a:defRPr/>
            </a:pPr>
            <a:r>
              <a:rPr lang="fr-FR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16</a:t>
            </a:r>
            <a:r>
              <a:rPr lang="fr-FR" sz="20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participants </a:t>
            </a:r>
            <a:endParaRPr sz="1600" dirty="0"/>
          </a:p>
          <a:p>
            <a:pPr marL="342900" lvl="0" indent="-342900">
              <a:buFont typeface="Arial"/>
              <a:buChar char="•"/>
              <a:defRPr/>
            </a:pPr>
            <a:r>
              <a:rPr lang="fr-FR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Intervenants : RTM 38, </a:t>
            </a:r>
            <a:r>
              <a:rPr lang="fr-FR" sz="2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Isterre</a:t>
            </a:r>
            <a:r>
              <a:rPr lang="fr-FR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, PARN, réseau TAGIRN</a:t>
            </a:r>
            <a:endParaRPr sz="1600" dirty="0"/>
          </a:p>
          <a:p>
            <a:pPr>
              <a:defRPr/>
            </a:pPr>
            <a:r>
              <a:rPr lang="fr-FR" sz="2000" b="1" dirty="0">
                <a:solidFill>
                  <a:srgbClr val="137D34"/>
                </a:solidFill>
                <a:latin typeface="Calibri"/>
              </a:rPr>
              <a:t>2 - PNR du Massif des Bauges</a:t>
            </a:r>
            <a:endParaRPr sz="1600" dirty="0"/>
          </a:p>
          <a:p>
            <a:pPr>
              <a:defRPr/>
            </a:pPr>
            <a:r>
              <a:rPr lang="fr-FR" sz="2000" i="1" dirty="0">
                <a:solidFill>
                  <a:srgbClr val="137D34"/>
                </a:solidFill>
                <a:latin typeface="Calibri"/>
              </a:rPr>
              <a:t>À Faverges le 21 Octobre 2025</a:t>
            </a:r>
            <a:endParaRPr sz="1600" dirty="0"/>
          </a:p>
          <a:p>
            <a:pPr marL="342900" marR="0" lvl="0" indent="-34290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16</a:t>
            </a:r>
            <a:r>
              <a:rPr lang="fr-FR" sz="20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participants </a:t>
            </a:r>
            <a:endParaRPr sz="1600" dirty="0"/>
          </a:p>
          <a:p>
            <a:pPr marL="342900" marR="0" lvl="0" indent="-34290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sz="2000" b="0" i="0" u="none" strike="noStrike" cap="none" spc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Intervenants : RTM 74, DDT 74, </a:t>
            </a:r>
            <a:r>
              <a:rPr lang="fr-FR" sz="2000" b="0" i="0" u="none" strike="noStrike" cap="none" spc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Edytem</a:t>
            </a:r>
            <a:r>
              <a:rPr lang="fr-FR" sz="2000" b="0" i="0" u="none" strike="noStrike" cap="none" spc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, SMBVA, CCSLA</a:t>
            </a:r>
            <a:endParaRPr sz="1600" dirty="0"/>
          </a:p>
        </p:txBody>
      </p:sp>
      <p:pic>
        <p:nvPicPr>
          <p:cNvPr id="1477481947" name="Image 9" descr="Une image contenant habits, personne, groupe, garçon&#10;&#10;Le contenu généré par l’IA peut être incorrect.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8559706" y="1412768"/>
            <a:ext cx="3479616" cy="2609712"/>
          </a:xfrm>
          <a:prstGeom prst="rect">
            <a:avLst/>
          </a:prstGeom>
        </p:spPr>
      </p:pic>
      <p:pic>
        <p:nvPicPr>
          <p:cNvPr id="252186389" name="Image 11" descr="Une image contenant plein air, ciel, habits, personne&#10;&#10;Le contenu généré par l’IA peut être incorrect."/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>
            <a:off x="8559707" y="4100300"/>
            <a:ext cx="3479616" cy="26097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1F656A7-DAB8-FF67-9397-813F434ECA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292" y="80662"/>
            <a:ext cx="1910227" cy="113076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6F8D235-F36C-9F74-68D3-9D8B622024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1662" y="212362"/>
            <a:ext cx="5045399" cy="867369"/>
          </a:xfrm>
          <a:prstGeom prst="rect">
            <a:avLst/>
          </a:prstGeom>
        </p:spPr>
      </p:pic>
      <p:sp>
        <p:nvSpPr>
          <p:cNvPr id="7" name="ZoneTexte 4">
            <a:extLst>
              <a:ext uri="{FF2B5EF4-FFF2-40B4-BE49-F238E27FC236}">
                <a16:creationId xmlns:a16="http://schemas.microsoft.com/office/drawing/2014/main" id="{4C72BB55-C23E-A295-3B0F-38158CC568E0}"/>
              </a:ext>
            </a:extLst>
          </p:cNvPr>
          <p:cNvSpPr txBox="1"/>
          <p:nvPr/>
        </p:nvSpPr>
        <p:spPr bwMode="auto">
          <a:xfrm>
            <a:off x="446148" y="4852206"/>
            <a:ext cx="8274771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2000" b="1" i="0" u="none" strike="noStrike" cap="none" spc="0" dirty="0">
                <a:ln>
                  <a:noFill/>
                </a:ln>
                <a:solidFill>
                  <a:srgbClr val="137D34"/>
                </a:solidFill>
                <a:latin typeface="Calibri"/>
                <a:ea typeface="+mn-ea"/>
                <a:cs typeface="+mn-cs"/>
              </a:rPr>
              <a:t>A venir :</a:t>
            </a:r>
            <a:endParaRPr sz="1600" dirty="0"/>
          </a:p>
          <a:p>
            <a:pPr marL="342900" marR="0" lvl="0" indent="-34290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fr-FR" sz="2000" b="0" i="1" u="none" strike="noStrike" cap="none" spc="0" dirty="0">
                <a:ln>
                  <a:noFill/>
                </a:ln>
                <a:solidFill>
                  <a:srgbClr val="137D34"/>
                </a:solidFill>
                <a:latin typeface="Calibri"/>
                <a:ea typeface="+mn-ea"/>
                <a:cs typeface="+mn-cs"/>
              </a:rPr>
              <a:t>CC Pays d’Evian Vallée d’Abondance (74) : </a:t>
            </a:r>
            <a:r>
              <a:rPr lang="fr-FR" sz="2000" b="1" i="0" u="none" strike="noStrike" cap="none" spc="0" dirty="0">
                <a:ln>
                  <a:noFill/>
                </a:ln>
                <a:solidFill>
                  <a:srgbClr val="316CB2"/>
                </a:solidFill>
                <a:latin typeface="Aptos"/>
                <a:ea typeface="+mn-ea"/>
                <a:cs typeface="+mn-cs"/>
              </a:rPr>
              <a:t>22 Avril 2026</a:t>
            </a:r>
            <a:br>
              <a:rPr lang="fr-FR" sz="2000" b="0" i="1" u="none" strike="noStrike" cap="none" spc="0" dirty="0">
                <a:ln>
                  <a:noFill/>
                </a:ln>
                <a:solidFill>
                  <a:srgbClr val="137D34"/>
                </a:solidFill>
                <a:latin typeface="Calibri"/>
                <a:ea typeface="+mn-ea"/>
                <a:cs typeface="+mn-cs"/>
              </a:rPr>
            </a:br>
            <a:r>
              <a:rPr lang="fr-FR" sz="2000" b="0" i="0" u="none" strike="noStrike" cap="none" spc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+mn-ea"/>
                <a:cs typeface="+mn-cs"/>
              </a:rPr>
              <a:t>Partenaires : RTM, SIAC, </a:t>
            </a:r>
            <a:r>
              <a:rPr lang="fr-FR" sz="2000" b="0" i="0" u="none" strike="noStrike" cap="none" spc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+mn-ea"/>
                <a:cs typeface="+mn-cs"/>
              </a:rPr>
              <a:t>Geopark</a:t>
            </a:r>
            <a:endParaRPr sz="1600" dirty="0"/>
          </a:p>
          <a:p>
            <a:pPr marL="342900" marR="0" lvl="0" indent="-34290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fr-FR" sz="2000" b="0" i="1" u="none" strike="noStrike" cap="none" spc="0" dirty="0">
                <a:ln>
                  <a:noFill/>
                </a:ln>
                <a:solidFill>
                  <a:srgbClr val="137D34"/>
                </a:solidFill>
                <a:latin typeface="Calibri"/>
                <a:ea typeface="+mn-ea"/>
                <a:cs typeface="+mn-cs"/>
              </a:rPr>
              <a:t>PNR du Queyras (05) : </a:t>
            </a:r>
            <a:r>
              <a:rPr lang="fr-FR" sz="2000" b="1" i="0" u="none" strike="noStrike" cap="none" spc="0" dirty="0">
                <a:ln>
                  <a:noFill/>
                </a:ln>
                <a:solidFill>
                  <a:srgbClr val="316CB2"/>
                </a:solidFill>
                <a:latin typeface="Aptos"/>
                <a:ea typeface="+mn-ea"/>
                <a:cs typeface="+mn-cs"/>
              </a:rPr>
              <a:t>17 Juin 2026</a:t>
            </a:r>
            <a:endParaRPr sz="1600" dirty="0"/>
          </a:p>
          <a:p>
            <a:pPr marL="0" marR="0" lv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2000" b="0" i="0" u="none" strike="noStrike" cap="none" spc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+mn-ea"/>
                <a:cs typeface="+mn-cs"/>
              </a:rPr>
              <a:t>     Partenaires : RTM, CCGQ Gemapien</a:t>
            </a:r>
            <a:br>
              <a:rPr lang="fr-FR" sz="2000" b="0" i="1" u="none" strike="noStrike" cap="none" spc="0" dirty="0">
                <a:ln>
                  <a:noFill/>
                </a:ln>
                <a:solidFill>
                  <a:srgbClr val="137D34"/>
                </a:solidFill>
                <a:latin typeface="Calibri"/>
                <a:ea typeface="+mn-ea"/>
                <a:cs typeface="+mn-cs"/>
              </a:rPr>
            </a:br>
            <a:endParaRPr lang="fr-FR" sz="2000" b="0" i="1" u="none" strike="noStrike" cap="none" spc="0" dirty="0">
              <a:ln>
                <a:noFill/>
              </a:ln>
              <a:solidFill>
                <a:srgbClr val="137D34"/>
              </a:solidFill>
              <a:latin typeface="Calibri"/>
              <a:ea typeface="+mn-ea"/>
              <a:cs typeface="+mn-cs"/>
            </a:endParaRPr>
          </a:p>
          <a:p>
            <a:pPr marL="0" marR="0" lv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sz="2000" b="0" i="0" u="none" strike="noStrike" cap="none" spc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AD0D3-C6F2-6942-572F-CBA46B92D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E16DE1-FC67-0F4F-756B-FF78294E486C}"/>
              </a:ext>
            </a:extLst>
          </p:cNvPr>
          <p:cNvSpPr/>
          <p:nvPr/>
        </p:nvSpPr>
        <p:spPr>
          <a:xfrm>
            <a:off x="614248" y="546128"/>
            <a:ext cx="10945216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r-FR" sz="2400" b="1" dirty="0">
              <a:solidFill>
                <a:srgbClr val="002060"/>
              </a:solidFill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2400" b="1" dirty="0">
                <a:solidFill>
                  <a:schemeClr val="tx2"/>
                </a:solidFill>
                <a:ea typeface="+mj-ea"/>
                <a:cs typeface="+mj-cs"/>
              </a:rPr>
              <a:t>ATLAS :  Climat et patrimoine culturel / risque incendie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8B98722-48AB-CDDA-5F2E-91AABD09E42D}"/>
              </a:ext>
            </a:extLst>
          </p:cNvPr>
          <p:cNvSpPr txBox="1"/>
          <p:nvPr/>
        </p:nvSpPr>
        <p:spPr>
          <a:xfrm>
            <a:off x="614247" y="2509743"/>
            <a:ext cx="10430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Laboratoire d’informatique de Grenoble 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	 Science de l’informatique, intelligence artificielle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modélisation du comportement humain, avec un intérêt particulier pour les émotions, les biais cognitifs, et leur interaction avec les processus de prise de décision et le comportement</a:t>
            </a:r>
          </a:p>
          <a:p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DBC2F4-824D-0403-C509-A476FAD1EEA3}"/>
              </a:ext>
            </a:extLst>
          </p:cNvPr>
          <p:cNvSpPr/>
          <p:nvPr/>
        </p:nvSpPr>
        <p:spPr>
          <a:xfrm>
            <a:off x="614247" y="3454675"/>
            <a:ext cx="829696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Objectif général :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développer un outil de simulation par agents pour évaluer l’incidence des procédure,  politiques publiques, communications inter-organisations…. Sur la protection du patrimoine culturel contre les effets des incendies de forêt et inondations / contexte CC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Aide à la de prise de décision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 </a:t>
            </a: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augmenter la résilience contre le changement climatique dans les villes historiques :</a:t>
            </a: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Site = Bastille =  site touristique populaire, ancien fort historique et point de repère culturel + musées importants dans les environs proches</a:t>
            </a:r>
            <a:br>
              <a:rPr lang="fr-FR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Ville de Grenoble / Grenoble-Alpes Métropole : co-construction besoins / axes de recherche</a:t>
            </a:r>
          </a:p>
        </p:txBody>
      </p:sp>
      <p:pic>
        <p:nvPicPr>
          <p:cNvPr id="7" name="Picture 8" descr="Découvrez le logo de la nouvelle Université Grenoble Alpes ...">
            <a:extLst>
              <a:ext uri="{FF2B5EF4-FFF2-40B4-BE49-F238E27FC236}">
                <a16:creationId xmlns:a16="http://schemas.microsoft.com/office/drawing/2014/main" id="{8CFA3575-0496-7F0B-F4B1-FBAC2DA723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34511" y="744202"/>
            <a:ext cx="823776" cy="54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Recherches interdisciplinaires sur la CAA">
            <a:extLst>
              <a:ext uri="{FF2B5EF4-FFF2-40B4-BE49-F238E27FC236}">
                <a16:creationId xmlns:a16="http://schemas.microsoft.com/office/drawing/2014/main" id="{A27E0D42-5D4A-65CE-972D-92004D361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4412" y="744202"/>
            <a:ext cx="823777" cy="59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CAA3ACE0-DEDE-491C-F92F-E0430EFB1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11210" y="4583011"/>
            <a:ext cx="3479799" cy="2062103"/>
          </a:xfrm>
          <a:prstGeom prst="rect">
            <a:avLst/>
          </a:prstGeom>
          <a:noFill/>
        </p:spPr>
      </p:pic>
      <p:pic>
        <p:nvPicPr>
          <p:cNvPr id="10" name="Picture 2" descr="La Bastille de Grenoble | Gîtes de France®">
            <a:extLst>
              <a:ext uri="{FF2B5EF4-FFF2-40B4-BE49-F238E27FC236}">
                <a16:creationId xmlns:a16="http://schemas.microsoft.com/office/drawing/2014/main" id="{C387929F-2CF8-1722-D01A-FE85AE646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4039" y="2412145"/>
            <a:ext cx="3007961" cy="208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44D3C72-D2C8-8A90-E814-772976CB0A19}"/>
              </a:ext>
            </a:extLst>
          </p:cNvPr>
          <p:cNvSpPr txBox="1"/>
          <p:nvPr/>
        </p:nvSpPr>
        <p:spPr>
          <a:xfrm>
            <a:off x="614247" y="1915792"/>
            <a:ext cx="85410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financement ANR / Cadre Belmont Forum 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ATLAS, oct.2024 – sept. 2027</a:t>
            </a:r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619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545DB-15D7-EDB3-71B4-80398FE14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684B91-BF11-E5F8-45BD-631EE1B9E1E1}"/>
              </a:ext>
            </a:extLst>
          </p:cNvPr>
          <p:cNvSpPr/>
          <p:nvPr/>
        </p:nvSpPr>
        <p:spPr>
          <a:xfrm>
            <a:off x="3424534" y="2425184"/>
            <a:ext cx="53261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3200" b="1" dirty="0">
                <a:solidFill>
                  <a:srgbClr val="002060"/>
                </a:solidFill>
              </a:rPr>
              <a:t>Projets en incubation / à venir</a:t>
            </a:r>
            <a:endParaRPr lang="fr-FR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97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4719" y="6013429"/>
            <a:ext cx="1627861" cy="42936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54741" y="877479"/>
            <a:ext cx="8298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28CA0"/>
                </a:solidFill>
                <a:latin typeface="Roboto Bk" pitchFamily="2" charset="0"/>
                <a:ea typeface="Roboto Bk" pitchFamily="2" charset="0"/>
              </a:rPr>
              <a:t>Projet REGARDS D’ALTITUDE 2 (2025-2028)</a:t>
            </a:r>
          </a:p>
        </p:txBody>
      </p:sp>
      <p:sp>
        <p:nvSpPr>
          <p:cNvPr id="4" name="Espace réservé du contenu 1"/>
          <p:cNvSpPr txBox="1">
            <a:spLocks/>
          </p:cNvSpPr>
          <p:nvPr/>
        </p:nvSpPr>
        <p:spPr>
          <a:xfrm>
            <a:off x="902891" y="1475114"/>
            <a:ext cx="8419436" cy="4779915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fr-FR" altLang="fr-FR" sz="3200" dirty="0">
                <a:solidFill>
                  <a:prstClr val="black"/>
                </a:solidFill>
                <a:ea typeface="Roboto" pitchFamily="2" charset="0"/>
              </a:rPr>
              <a:t>Démonstrateur d’Interface science-société sur les risques naturels dans les Alpes françaises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endParaRPr lang="fr-FR" altLang="fr-FR" sz="2400" dirty="0">
              <a:solidFill>
                <a:prstClr val="black"/>
              </a:solidFill>
              <a:ea typeface="Roboto" pitchFamily="2" charset="0"/>
            </a:endParaRPr>
          </a:p>
          <a:p>
            <a:pPr marL="34290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fr-FR" altLang="fr-FR" sz="2200" b="1" dirty="0">
                <a:solidFill>
                  <a:prstClr val="black"/>
                </a:solidFill>
                <a:ea typeface="Roboto" pitchFamily="2" charset="0"/>
              </a:rPr>
              <a:t>Partenaires : </a:t>
            </a:r>
            <a:r>
              <a:rPr lang="fr-FR" altLang="fr-FR" sz="2200" dirty="0">
                <a:solidFill>
                  <a:prstClr val="black"/>
                </a:solidFill>
                <a:ea typeface="Roboto" pitchFamily="2" charset="0"/>
              </a:rPr>
              <a:t>INRAE Grenoble (chef de file), PARN, CNRS (</a:t>
            </a:r>
            <a:r>
              <a:rPr lang="fr-FR" altLang="fr-FR" sz="2200" dirty="0" err="1">
                <a:solidFill>
                  <a:prstClr val="black"/>
                </a:solidFill>
                <a:ea typeface="Roboto" pitchFamily="2" charset="0"/>
              </a:rPr>
              <a:t>Edytem</a:t>
            </a:r>
            <a:r>
              <a:rPr lang="fr-FR" altLang="fr-FR" sz="2200" dirty="0">
                <a:solidFill>
                  <a:prstClr val="black"/>
                </a:solidFill>
                <a:ea typeface="Roboto" pitchFamily="2" charset="0"/>
              </a:rPr>
              <a:t>), ASTER</a:t>
            </a:r>
          </a:p>
          <a:p>
            <a:pPr marL="34290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fr-FR" altLang="fr-FR" sz="2200" b="1" dirty="0">
                <a:solidFill>
                  <a:prstClr val="black"/>
                </a:solidFill>
                <a:ea typeface="Roboto" pitchFamily="2" charset="0"/>
              </a:rPr>
              <a:t>Observateurs : </a:t>
            </a:r>
            <a:r>
              <a:rPr lang="fr-FR" altLang="fr-FR" sz="2200" dirty="0">
                <a:solidFill>
                  <a:prstClr val="black"/>
                </a:solidFill>
                <a:ea typeface="Roboto" pitchFamily="2" charset="0"/>
              </a:rPr>
              <a:t>Parc National des Ecrins, Parc National de la Vanoise, SNGM, Pacte-UGA, OSUG-UGA</a:t>
            </a:r>
          </a:p>
          <a:p>
            <a:pPr marL="34290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endParaRPr lang="fr-FR" altLang="fr-FR" sz="2200" dirty="0">
              <a:solidFill>
                <a:prstClr val="black"/>
              </a:solidFill>
              <a:ea typeface="Roboto" pitchFamily="2" charset="0"/>
            </a:endParaRPr>
          </a:p>
          <a:p>
            <a:pPr marL="34290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fr-FR" altLang="fr-FR" sz="2200" b="1" dirty="0">
                <a:solidFill>
                  <a:prstClr val="black"/>
                </a:solidFill>
                <a:ea typeface="Roboto" pitchFamily="2" charset="0"/>
              </a:rPr>
              <a:t>Objectifs :</a:t>
            </a:r>
          </a:p>
          <a:p>
            <a:pPr marL="742950" lvl="1" indent="-28575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</a:pPr>
            <a:r>
              <a:rPr lang="fr-FR" altLang="fr-FR" sz="1900" dirty="0">
                <a:solidFill>
                  <a:prstClr val="black"/>
                </a:solidFill>
                <a:ea typeface="Roboto" pitchFamily="2" charset="0"/>
              </a:rPr>
              <a:t>déployer un </a:t>
            </a:r>
            <a:r>
              <a:rPr lang="fr-FR" altLang="fr-FR" sz="1900" dirty="0">
                <a:solidFill>
                  <a:srgbClr val="1F497D"/>
                </a:solidFill>
                <a:ea typeface="Roboto" pitchFamily="2" charset="0"/>
              </a:rPr>
              <a:t>dispositif de science partenariale</a:t>
            </a:r>
            <a:r>
              <a:rPr lang="fr-FR" altLang="fr-FR" sz="1900" dirty="0">
                <a:solidFill>
                  <a:prstClr val="black"/>
                </a:solidFill>
                <a:ea typeface="Roboto" pitchFamily="2" charset="0"/>
              </a:rPr>
              <a:t> dans les Alpes : poursuite du test initié en 2023-2024 dans les Écrins autour des déstabilisations rocheuses:</a:t>
            </a:r>
          </a:p>
          <a:p>
            <a:pPr lvl="2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1900" dirty="0">
                <a:solidFill>
                  <a:prstClr val="black"/>
                </a:solidFill>
                <a:ea typeface="Roboto" pitchFamily="2" charset="0"/>
              </a:rPr>
              <a:t>Extension à la Vanoise et au massif du Mont-Blanc</a:t>
            </a:r>
          </a:p>
          <a:p>
            <a:pPr lvl="2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1900" dirty="0">
                <a:solidFill>
                  <a:prstClr val="black"/>
                </a:solidFill>
                <a:ea typeface="Roboto" pitchFamily="2" charset="0"/>
              </a:rPr>
              <a:t>Intégration de nouveaux phénomènes affectant les terrains de haute altitude</a:t>
            </a:r>
          </a:p>
          <a:p>
            <a:pPr marL="742950" lvl="1" indent="-28575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</a:pPr>
            <a:r>
              <a:rPr lang="fr-FR" altLang="fr-FR" sz="1900" dirty="0">
                <a:solidFill>
                  <a:prstClr val="black"/>
                </a:solidFill>
                <a:ea typeface="Roboto" pitchFamily="2" charset="0"/>
              </a:rPr>
              <a:t>animer </a:t>
            </a:r>
            <a:r>
              <a:rPr lang="fr-FR" altLang="fr-FR" sz="1900" dirty="0">
                <a:solidFill>
                  <a:srgbClr val="1F497D"/>
                </a:solidFill>
                <a:ea typeface="Roboto" pitchFamily="2" charset="0"/>
              </a:rPr>
              <a:t>une réflexion participative</a:t>
            </a:r>
            <a:r>
              <a:rPr lang="fr-FR" altLang="fr-FR" sz="1900" dirty="0">
                <a:solidFill>
                  <a:prstClr val="black"/>
                </a:solidFill>
                <a:ea typeface="Roboto" pitchFamily="2" charset="0"/>
              </a:rPr>
              <a:t> sur la façon dont les acteurs socio-économiques du territoire se saisissent de la question de l’impact sur leurs vies et leurs activités des phénomènes causés par le réchauffement du permafrost (risques émergeants)</a:t>
            </a:r>
          </a:p>
          <a:p>
            <a:pPr marL="34290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endParaRPr lang="fr-FR" altLang="fr-FR" sz="1900" b="1" dirty="0">
              <a:solidFill>
                <a:prstClr val="black"/>
              </a:solidFill>
              <a:ea typeface="Roboto" pitchFamily="2" charset="0"/>
            </a:endParaRPr>
          </a:p>
          <a:p>
            <a:pPr marL="34290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fr-FR" altLang="fr-FR" sz="1900" b="1" dirty="0">
                <a:solidFill>
                  <a:prstClr val="black"/>
                </a:solidFill>
                <a:ea typeface="Roboto" pitchFamily="2" charset="0"/>
              </a:rPr>
              <a:t>Période </a:t>
            </a:r>
            <a:r>
              <a:rPr lang="fr-FR" altLang="fr-FR" sz="1900" dirty="0">
                <a:solidFill>
                  <a:prstClr val="black"/>
                </a:solidFill>
                <a:ea typeface="Roboto" pitchFamily="2" charset="0"/>
              </a:rPr>
              <a:t>: </a:t>
            </a:r>
            <a:r>
              <a:rPr lang="fr-FR" altLang="fr-FR" sz="1900" i="1" dirty="0">
                <a:solidFill>
                  <a:prstClr val="black"/>
                </a:solidFill>
                <a:ea typeface="Roboto" pitchFamily="2" charset="0"/>
              </a:rPr>
              <a:t>3 ans sept. 2025 - 2028</a:t>
            </a:r>
          </a:p>
          <a:p>
            <a:pPr marL="34290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fr-FR" altLang="fr-FR" sz="1900" b="1" dirty="0">
                <a:solidFill>
                  <a:prstClr val="black"/>
                </a:solidFill>
                <a:ea typeface="Roboto" pitchFamily="2" charset="0"/>
              </a:rPr>
              <a:t>Budget </a:t>
            </a:r>
            <a:r>
              <a:rPr lang="fr-FR" altLang="fr-FR" sz="1900" dirty="0">
                <a:solidFill>
                  <a:prstClr val="black"/>
                </a:solidFill>
                <a:ea typeface="Roboto" pitchFamily="2" charset="0"/>
              </a:rPr>
              <a:t>: total 5-6 k€, 60% FEDER demandé + 20% FNADT</a:t>
            </a:r>
          </a:p>
          <a:p>
            <a:pPr marL="34290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fr-FR" altLang="fr-FR" sz="1900" b="1" dirty="0">
                <a:solidFill>
                  <a:prstClr val="black"/>
                </a:solidFill>
                <a:ea typeface="Roboto" pitchFamily="2" charset="0"/>
              </a:rPr>
              <a:t>Dépôt déc. 2024 </a:t>
            </a:r>
          </a:p>
          <a:p>
            <a:pPr marL="34290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fr-FR" altLang="fr-FR" sz="2900" b="1" dirty="0">
                <a:solidFill>
                  <a:prstClr val="black"/>
                </a:solidFill>
                <a:ea typeface="Roboto" pitchFamily="2" charset="0"/>
              </a:rPr>
              <a:t>=&gt; Avis favorable nov. 2025 </a:t>
            </a:r>
            <a:r>
              <a:rPr lang="fr-FR" altLang="fr-FR" sz="2900" b="1" dirty="0">
                <a:solidFill>
                  <a:prstClr val="black"/>
                </a:solidFill>
                <a:ea typeface="Roboto" pitchFamily="2" charset="0"/>
                <a:sym typeface="Wingdings" panose="05000000000000000000" pitchFamily="2" charset="2"/>
              </a:rPr>
              <a:t> </a:t>
            </a:r>
            <a:r>
              <a:rPr lang="fr-FR" altLang="fr-FR" sz="4000" b="1" dirty="0">
                <a:solidFill>
                  <a:schemeClr val="accent1">
                    <a:lumMod val="75000"/>
                  </a:schemeClr>
                </a:solidFill>
                <a:ea typeface="Roboto" pitchFamily="2" charset="0"/>
                <a:sym typeface="Wingdings" panose="05000000000000000000" pitchFamily="2" charset="2"/>
              </a:rPr>
              <a:t>Démarrage début 2026</a:t>
            </a:r>
            <a:endParaRPr lang="fr-FR" altLang="fr-FR" sz="2600" b="1" dirty="0">
              <a:solidFill>
                <a:schemeClr val="accent1">
                  <a:lumMod val="75000"/>
                </a:schemeClr>
              </a:solidFill>
              <a:ea typeface="Roboto" pitchFamily="2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6593" y="2242133"/>
            <a:ext cx="2617360" cy="196472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343" y="6022708"/>
            <a:ext cx="1230786" cy="44308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603" y="6082655"/>
            <a:ext cx="1117265" cy="25485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431" y="5985500"/>
            <a:ext cx="951984" cy="39780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973" y="5960224"/>
            <a:ext cx="700939" cy="380844"/>
          </a:xfrm>
          <a:prstGeom prst="rect">
            <a:avLst/>
          </a:prstGeom>
        </p:spPr>
      </p:pic>
      <p:pic>
        <p:nvPicPr>
          <p:cNvPr id="11" name="Image 10" descr="CEN Haute-Savoie">
            <a:extLst>
              <a:ext uri="{FF2B5EF4-FFF2-40B4-BE49-F238E27FC236}">
                <a16:creationId xmlns:a16="http://schemas.microsoft.com/office/drawing/2014/main" id="{36329A3F-C1EE-8ABA-90BF-015AA17627A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01082" y="696720"/>
            <a:ext cx="1082871" cy="69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F70BC6B-A15F-8717-616E-F4CE5C06C25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8658" y="783257"/>
            <a:ext cx="473892" cy="473892"/>
          </a:xfrm>
          <a:prstGeom prst="rect">
            <a:avLst/>
          </a:prstGeom>
        </p:spPr>
      </p:pic>
      <p:pic>
        <p:nvPicPr>
          <p:cNvPr id="13" name="Image 12" descr="Accueil">
            <a:extLst>
              <a:ext uri="{FF2B5EF4-FFF2-40B4-BE49-F238E27FC236}">
                <a16:creationId xmlns:a16="http://schemas.microsoft.com/office/drawing/2014/main" id="{A0E5146F-BA57-B67F-C2E9-3776B6C333F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7765" y="6016095"/>
            <a:ext cx="609600" cy="343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 descr="Une image contenant Police, logo, Graphique, symbole&#10;&#10;Description générée automatiquement">
            <a:extLst>
              <a:ext uri="{FF2B5EF4-FFF2-40B4-BE49-F238E27FC236}">
                <a16:creationId xmlns:a16="http://schemas.microsoft.com/office/drawing/2014/main" id="{479427E6-E79B-1524-FEA5-C35520B652A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7145" y="890948"/>
            <a:ext cx="1477247" cy="55068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B737969-ED03-F2E0-00B1-F1E7BB8765F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866" y="1364003"/>
            <a:ext cx="1676400" cy="23495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DA9A751-F011-FEC6-206C-E5DF3550DF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27469" y="4456530"/>
            <a:ext cx="2095608" cy="133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94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4248" y="546128"/>
            <a:ext cx="10945216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r-FR" sz="2400" b="1" dirty="0">
              <a:solidFill>
                <a:srgbClr val="002060"/>
              </a:solidFill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2400" b="1" dirty="0">
                <a:solidFill>
                  <a:schemeClr val="tx2"/>
                </a:solidFill>
                <a:ea typeface="+mj-ea"/>
                <a:cs typeface="+mj-cs"/>
              </a:rPr>
              <a:t>Thématique Forêts de protection : AGIRA</a:t>
            </a:r>
          </a:p>
        </p:txBody>
      </p:sp>
      <p:pic>
        <p:nvPicPr>
          <p:cNvPr id="7" name="Image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517" y="1032852"/>
            <a:ext cx="1162050" cy="30734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/>
          <p:cNvSpPr txBox="1"/>
          <p:nvPr/>
        </p:nvSpPr>
        <p:spPr>
          <a:xfrm>
            <a:off x="871843" y="1340192"/>
            <a:ext cx="1043002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dirty="0">
              <a:solidFill>
                <a:schemeClr val="tx2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Anticiper la Gestion des risques d’Incendie de forêt et rocheux dans les Alpes – F. BERGER (INRAE)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Contexte :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1600" b="1" dirty="0">
                <a:solidFill>
                  <a:schemeClr val="tx2">
                    <a:lumMod val="75000"/>
                  </a:schemeClr>
                </a:solidFill>
              </a:rPr>
              <a:t>Prévenir les conséquences des impacts des changements climatiques sur les forêts de protection et la durabilité de ce service écosystémique de première importance pour les territoires alpins.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1600" b="1" dirty="0">
                <a:solidFill>
                  <a:schemeClr val="tx2">
                    <a:lumMod val="75000"/>
                  </a:schemeClr>
                </a:solidFill>
              </a:rPr>
              <a:t>Focus sur les questions relatives aux risques rocheux et aux incendies de forêts.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Objectif général :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1600" b="1" dirty="0">
                <a:solidFill>
                  <a:schemeClr val="tx2">
                    <a:lumMod val="75000"/>
                  </a:schemeClr>
                </a:solidFill>
              </a:rPr>
              <a:t>Evaluer l’accessibilité des massifs forestiers aux engins d’intervention du SDIS 73 à l’échelle d’un département pilote : la Savoie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1600" b="1" dirty="0">
                <a:solidFill>
                  <a:schemeClr val="tx2">
                    <a:lumMod val="75000"/>
                  </a:schemeClr>
                </a:solidFill>
              </a:rPr>
              <a:t>Identifier des secteurs prioritaires d’interventions au regard du service écosystémique de protection pare-risques rocheux des peuplements forestiers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INRAE chef de file ; SDIS 73 partenaire ; territoire associé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Dépôt initial envisagé 12/2024 mais incertitudes financement FNADT ; pas d’</a:t>
            </a:r>
            <a:r>
              <a:rPr lang="fr-FR" sz="1600" dirty="0" err="1">
                <a:solidFill>
                  <a:schemeClr val="tx2">
                    <a:lumMod val="75000"/>
                  </a:schemeClr>
                </a:solidFill>
              </a:rPr>
              <a:t>AàP</a:t>
            </a: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 2025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</a:rPr>
              <a:t>Prêt à être déposé au prochain </a:t>
            </a:r>
            <a:r>
              <a:rPr lang="fr-FR" sz="2000" b="1" dirty="0" err="1">
                <a:solidFill>
                  <a:schemeClr val="accent1">
                    <a:lumMod val="75000"/>
                  </a:schemeClr>
                </a:solidFill>
              </a:rPr>
              <a:t>AàP</a:t>
            </a: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</a:rPr>
              <a:t> 2026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4420" y="4634359"/>
            <a:ext cx="2465988" cy="167751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19BD4A7-0CB3-3C5C-6AFF-36E8EF6FC8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3193" y="872156"/>
            <a:ext cx="654084" cy="95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7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370440" y="1579722"/>
            <a:ext cx="9687960" cy="5855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Impacts de la dégradation du permafrost sur les infrastructures : évaluations </a:t>
            </a:r>
            <a:br>
              <a:rPr lang="fr-FR" sz="2000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</a:br>
            <a:r>
              <a:rPr lang="fr-FR" sz="2000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mécaniques, géotechniques et sociétales</a:t>
            </a:r>
            <a:endParaRPr lang="fr-FR" sz="2000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1050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Suite du projet ACR PERMONT (</a:t>
            </a:r>
            <a:r>
              <a:rPr lang="fr-FR" dirty="0" err="1">
                <a:solidFill>
                  <a:schemeClr val="tx2">
                    <a:lumMod val="75000"/>
                  </a:schemeClr>
                </a:solidFill>
              </a:rPr>
              <a:t>janv</a:t>
            </a: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 – déc. 2023) ; nov. 2023 = montage d’un consortium </a:t>
            </a:r>
            <a:r>
              <a:rPr lang="fr-FR" dirty="0" err="1">
                <a:solidFill>
                  <a:schemeClr val="tx2">
                    <a:lumMod val="75000"/>
                  </a:schemeClr>
                </a:solidFill>
              </a:rPr>
              <a:t>CryoMod</a:t>
            </a:r>
            <a:br>
              <a:rPr lang="fr-FR" dirty="0">
                <a:solidFill>
                  <a:schemeClr val="tx2">
                    <a:lumMod val="75000"/>
                  </a:schemeClr>
                </a:solidFill>
              </a:rPr>
            </a:b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2024 = recherche du guichet approprié pour intégrer à la fois des bureaux d’étude privés et des </a:t>
            </a:r>
            <a:br>
              <a:rPr lang="fr-FR" sz="16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partenaires suisses ; Montage PO-FEDER Alpes en chef de fil trop complexe, abandonné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Janvier 2025, dépôt Interreg France- Suisse </a:t>
            </a: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projet </a:t>
            </a:r>
            <a:r>
              <a:rPr lang="fr-FR" sz="1600" dirty="0" err="1">
                <a:solidFill>
                  <a:schemeClr val="tx2">
                    <a:lumMod val="75000"/>
                  </a:schemeClr>
                </a:solidFill>
              </a:rPr>
              <a:t>CryoAdaptr</a:t>
            </a: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600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 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accepté novembre 2025</a:t>
            </a:r>
            <a:endParaRPr lang="fr-FR" sz="1600" b="1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b="1" u="sng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b="1" u="sng" dirty="0">
              <a:solidFill>
                <a:schemeClr val="tx2">
                  <a:lumMod val="75000"/>
                </a:schemeClr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lvl="1"/>
            <a:endParaRPr lang="fr-FR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lvl="1"/>
            <a:endParaRPr lang="fr-F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467808" y="591415"/>
            <a:ext cx="10945216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r-FR" sz="2400" b="1" dirty="0">
              <a:solidFill>
                <a:srgbClr val="002060"/>
              </a:solidFill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2400" b="1" dirty="0">
                <a:solidFill>
                  <a:schemeClr val="tx2"/>
                </a:solidFill>
                <a:ea typeface="+mj-ea"/>
                <a:cs typeface="+mj-cs"/>
              </a:rPr>
              <a:t>Thématique permafrost : projet </a:t>
            </a:r>
            <a:r>
              <a:rPr lang="fr-FR" sz="2400" b="1" dirty="0" err="1">
                <a:solidFill>
                  <a:schemeClr val="tx2"/>
                </a:solidFill>
                <a:ea typeface="+mj-ea"/>
                <a:cs typeface="+mj-cs"/>
              </a:rPr>
              <a:t>CryoAdapt</a:t>
            </a:r>
            <a:endParaRPr lang="fr-FR" sz="2400" b="1" dirty="0">
              <a:solidFill>
                <a:schemeClr val="tx2"/>
              </a:solidFill>
              <a:ea typeface="+mj-ea"/>
              <a:cs typeface="+mj-cs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2986" y="370268"/>
            <a:ext cx="2127557" cy="159566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4273" y="3101866"/>
            <a:ext cx="2526270" cy="1601707"/>
          </a:xfrm>
          <a:prstGeom prst="rect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CA0DFC37-5BCB-E43C-8EB2-6366DAF99AE5}"/>
              </a:ext>
            </a:extLst>
          </p:cNvPr>
          <p:cNvGrpSpPr/>
          <p:nvPr/>
        </p:nvGrpSpPr>
        <p:grpSpPr>
          <a:xfrm>
            <a:off x="1284127" y="3468817"/>
            <a:ext cx="6999261" cy="815608"/>
            <a:chOff x="1006221" y="3429000"/>
            <a:chExt cx="7717224" cy="1032468"/>
          </a:xfrm>
        </p:grpSpPr>
        <p:sp>
          <p:nvSpPr>
            <p:cNvPr id="17" name="Parenthèses 16">
              <a:extLst>
                <a:ext uri="{FF2B5EF4-FFF2-40B4-BE49-F238E27FC236}">
                  <a16:creationId xmlns:a16="http://schemas.microsoft.com/office/drawing/2014/main" id="{DC9055E8-7C97-F201-768F-2D5321F7E1AD}"/>
                </a:ext>
              </a:extLst>
            </p:cNvPr>
            <p:cNvSpPr/>
            <p:nvPr/>
          </p:nvSpPr>
          <p:spPr>
            <a:xfrm>
              <a:off x="4390519" y="3627968"/>
              <a:ext cx="750567" cy="568377"/>
            </a:xfrm>
            <a:prstGeom prst="bracketPair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69D0CCE6-22F7-8E48-F77E-8C3B52A20001}"/>
                </a:ext>
              </a:extLst>
            </p:cNvPr>
            <p:cNvGrpSpPr/>
            <p:nvPr/>
          </p:nvGrpSpPr>
          <p:grpSpPr>
            <a:xfrm>
              <a:off x="1006221" y="3429000"/>
              <a:ext cx="7717224" cy="1032468"/>
              <a:chOff x="1006221" y="3429000"/>
              <a:chExt cx="7717224" cy="1032468"/>
            </a:xfrm>
          </p:grpSpPr>
          <p:pic>
            <p:nvPicPr>
              <p:cNvPr id="4" name="Image 3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49146" y="3716251"/>
                <a:ext cx="661006" cy="459998"/>
              </a:xfrm>
              <a:prstGeom prst="rect">
                <a:avLst/>
              </a:prstGeom>
            </p:spPr>
          </p:pic>
          <p:pic>
            <p:nvPicPr>
              <p:cNvPr id="8" name="Image 7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06221" y="3576671"/>
                <a:ext cx="1210433" cy="701701"/>
              </a:xfrm>
              <a:prstGeom prst="rect">
                <a:avLst/>
              </a:prstGeom>
            </p:spPr>
          </p:pic>
          <p:pic>
            <p:nvPicPr>
              <p:cNvPr id="9" name="Image 8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69183" y="3607873"/>
                <a:ext cx="1597290" cy="682811"/>
              </a:xfrm>
              <a:prstGeom prst="rect">
                <a:avLst/>
              </a:prstGeom>
            </p:spPr>
          </p:pic>
          <p:pic>
            <p:nvPicPr>
              <p:cNvPr id="13" name="Image 1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86771" y="3578019"/>
                <a:ext cx="1436674" cy="516557"/>
              </a:xfrm>
              <a:prstGeom prst="rect">
                <a:avLst/>
              </a:prstGeom>
            </p:spPr>
          </p:pic>
          <p:pic>
            <p:nvPicPr>
              <p:cNvPr id="16" name="Image 15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61327" y="3588600"/>
                <a:ext cx="700459" cy="699056"/>
              </a:xfrm>
              <a:prstGeom prst="rect">
                <a:avLst/>
              </a:prstGeom>
            </p:spPr>
          </p:pic>
          <p:pic>
            <p:nvPicPr>
              <p:cNvPr id="18" name="Image 17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77727" y="3541600"/>
                <a:ext cx="651719" cy="793056"/>
              </a:xfrm>
              <a:prstGeom prst="rect">
                <a:avLst/>
              </a:prstGeom>
            </p:spPr>
          </p:pic>
          <p:pic>
            <p:nvPicPr>
              <p:cNvPr id="19" name="Image 18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98000" y="3547491"/>
                <a:ext cx="649795" cy="740165"/>
              </a:xfrm>
              <a:prstGeom prst="rect">
                <a:avLst/>
              </a:prstGeom>
            </p:spPr>
          </p:pic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7185DFEA-CC34-6783-DAB3-784E5DF2DA3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65336" y="3429000"/>
                <a:ext cx="303737" cy="1032468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2B4C7D4A-14E1-B854-53D2-97111A28BE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45813" y="4949372"/>
            <a:ext cx="1568460" cy="147397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0977502-7339-EB01-DEA0-E3F0207AC7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4429" y="4995575"/>
            <a:ext cx="3153796" cy="912838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A2255B09-0332-378E-CFCF-548E57A059A1}"/>
              </a:ext>
            </a:extLst>
          </p:cNvPr>
          <p:cNvSpPr txBox="1"/>
          <p:nvPr/>
        </p:nvSpPr>
        <p:spPr>
          <a:xfrm>
            <a:off x="3079630" y="5607738"/>
            <a:ext cx="4122911" cy="8156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100" b="1" dirty="0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Priorité : </a:t>
            </a:r>
            <a:r>
              <a:rPr lang="fr-FR" sz="1100" b="0" i="0" u="none" strike="noStrike" dirty="0"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​​Priorité I - Neutralité carbone et transition </a:t>
            </a:r>
            <a:r>
              <a:rPr lang="fr-FR" sz="1100" dirty="0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écologique</a:t>
            </a:r>
            <a:r>
              <a:rPr lang="fr-FR" sz="1100" b="0" i="0" u="none" strike="noStrike" dirty="0"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​ </a:t>
            </a:r>
          </a:p>
          <a:p>
            <a:r>
              <a:rPr lang="fr-FR" sz="1100" b="1" dirty="0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Objectif spécifique : </a:t>
            </a:r>
            <a:r>
              <a:rPr lang="fr-FR" sz="1100" b="0" i="0" u="none" strike="noStrike" dirty="0">
                <a:effectLst/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​​PI_OS 2.4_adaptation au changement climatique, prévention des risques​</a:t>
            </a:r>
          </a:p>
          <a:p>
            <a:endParaRPr lang="fr-FR" sz="14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540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E65DF-4F60-EF88-BB8E-A77AAFA41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ED68C8C-6A78-4017-F3EF-EB21D721BF6C}"/>
              </a:ext>
            </a:extLst>
          </p:cNvPr>
          <p:cNvSpPr/>
          <p:nvPr/>
        </p:nvSpPr>
        <p:spPr>
          <a:xfrm>
            <a:off x="623392" y="777788"/>
            <a:ext cx="10945216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2400" b="1" dirty="0">
                <a:solidFill>
                  <a:schemeClr val="tx2"/>
                </a:solidFill>
                <a:ea typeface="+mj-ea"/>
                <a:cs typeface="+mj-cs"/>
              </a:rPr>
              <a:t>Cryo-ADAPT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2000" b="1" dirty="0">
                <a:solidFill>
                  <a:schemeClr val="tx2"/>
                </a:solidFill>
                <a:ea typeface="+mj-ea"/>
                <a:cs typeface="+mj-cs"/>
              </a:rPr>
              <a:t>Adaptation des infrastructures de montagnes face à la dégradation du permafrost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636226F-9FC4-153A-E489-70B473735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53" y="938567"/>
            <a:ext cx="1291038" cy="121326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4CF52FA-239B-F152-E0D9-11503CCA3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9673" y="194561"/>
            <a:ext cx="2570492" cy="744006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F75A2BAA-9DC1-993E-B424-01FFFF1B2404}"/>
              </a:ext>
            </a:extLst>
          </p:cNvPr>
          <p:cNvGrpSpPr/>
          <p:nvPr/>
        </p:nvGrpSpPr>
        <p:grpSpPr>
          <a:xfrm>
            <a:off x="7241707" y="1812942"/>
            <a:ext cx="2734235" cy="2384612"/>
            <a:chOff x="8120020" y="2509940"/>
            <a:chExt cx="3951383" cy="350985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716EE33C-2464-3015-44DC-80E3FD81F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97365" y="2707071"/>
              <a:ext cx="564659" cy="717383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6E347DD9-DFA7-7E5B-470E-9BC9492FC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23032" y="4342778"/>
              <a:ext cx="1186150" cy="444806"/>
            </a:xfrm>
            <a:prstGeom prst="rect">
              <a:avLst/>
            </a:prstGeom>
          </p:spPr>
        </p:pic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31D9AAA2-5100-9873-0F2B-9AB7A6CFC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182949" y="3651841"/>
              <a:ext cx="1101988" cy="452098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EFAA1333-9F1F-6692-B346-2B41D0241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360323" y="2895248"/>
              <a:ext cx="1173466" cy="401058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ECEEA62C-3FBB-99A1-F677-6E86F5119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46314" y="3749349"/>
              <a:ext cx="891831" cy="449793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A0D86F03-2E43-43B2-E9D0-E2E56FCC0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359203" y="3658224"/>
              <a:ext cx="602688" cy="601480"/>
            </a:xfrm>
            <a:prstGeom prst="rect">
              <a:avLst/>
            </a:prstGeom>
          </p:spPr>
        </p:pic>
        <p:pic>
          <p:nvPicPr>
            <p:cNvPr id="28" name="Graphique 27">
              <a:extLst>
                <a:ext uri="{FF2B5EF4-FFF2-40B4-BE49-F238E27FC236}">
                  <a16:creationId xmlns:a16="http://schemas.microsoft.com/office/drawing/2014/main" id="{1F185B50-7710-F4E4-5D5A-76A6C92CE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578727" y="4365380"/>
              <a:ext cx="1191044" cy="440803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EC079091-37A5-0A5F-E470-87A0A4EB1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1066053" y="3905393"/>
              <a:ext cx="933422" cy="549071"/>
            </a:xfrm>
            <a:prstGeom prst="rect">
              <a:avLst/>
            </a:prstGeom>
          </p:spPr>
        </p:pic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C161BD2D-935C-FBDF-1627-876B88F063AE}"/>
                </a:ext>
              </a:extLst>
            </p:cNvPr>
            <p:cNvGrpSpPr/>
            <p:nvPr/>
          </p:nvGrpSpPr>
          <p:grpSpPr>
            <a:xfrm>
              <a:off x="8120020" y="2509940"/>
              <a:ext cx="3951383" cy="3509850"/>
              <a:chOff x="8089299" y="2071518"/>
              <a:chExt cx="3951383" cy="3509850"/>
            </a:xfrm>
          </p:grpSpPr>
          <p:grpSp>
            <p:nvGrpSpPr>
              <p:cNvPr id="31" name="Groupe 30">
                <a:extLst>
                  <a:ext uri="{FF2B5EF4-FFF2-40B4-BE49-F238E27FC236}">
                    <a16:creationId xmlns:a16="http://schemas.microsoft.com/office/drawing/2014/main" id="{0838AEB9-73B9-788C-C5D7-8B9C0CB692D8}"/>
                  </a:ext>
                </a:extLst>
              </p:cNvPr>
              <p:cNvGrpSpPr/>
              <p:nvPr/>
            </p:nvGrpSpPr>
            <p:grpSpPr>
              <a:xfrm>
                <a:off x="8527431" y="4776889"/>
                <a:ext cx="3149466" cy="804479"/>
                <a:chOff x="8527431" y="4776889"/>
                <a:chExt cx="3149466" cy="804479"/>
              </a:xfrm>
            </p:grpSpPr>
            <p:pic>
              <p:nvPicPr>
                <p:cNvPr id="34" name="Image 33">
                  <a:extLst>
                    <a:ext uri="{FF2B5EF4-FFF2-40B4-BE49-F238E27FC236}">
                      <a16:creationId xmlns:a16="http://schemas.microsoft.com/office/drawing/2014/main" id="{F55D4437-84B6-D9F5-554D-9EE1DBDD99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619621" y="5022733"/>
                  <a:ext cx="1057276" cy="224294"/>
                </a:xfrm>
                <a:prstGeom prst="rect">
                  <a:avLst/>
                </a:prstGeom>
              </p:spPr>
            </p:pic>
            <p:pic>
              <p:nvPicPr>
                <p:cNvPr id="35" name="Image 34">
                  <a:extLst>
                    <a:ext uri="{FF2B5EF4-FFF2-40B4-BE49-F238E27FC236}">
                      <a16:creationId xmlns:a16="http://schemas.microsoft.com/office/drawing/2014/main" id="{B60A8107-AFB8-BC20-BFD0-6BF357B9FF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527431" y="5340918"/>
                  <a:ext cx="1671579" cy="240450"/>
                </a:xfrm>
                <a:prstGeom prst="rect">
                  <a:avLst/>
                </a:prstGeom>
              </p:spPr>
            </p:pic>
            <p:pic>
              <p:nvPicPr>
                <p:cNvPr id="36" name="Image 35">
                  <a:extLst>
                    <a:ext uri="{FF2B5EF4-FFF2-40B4-BE49-F238E27FC236}">
                      <a16:creationId xmlns:a16="http://schemas.microsoft.com/office/drawing/2014/main" id="{4FBA9E72-D8E4-28AF-CFB3-6BF2603DD8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251013" y="4776889"/>
                  <a:ext cx="930820" cy="523586"/>
                </a:xfrm>
                <a:prstGeom prst="rect">
                  <a:avLst/>
                </a:prstGeom>
              </p:spPr>
            </p:pic>
            <p:pic>
              <p:nvPicPr>
                <p:cNvPr id="37" name="Image 36">
                  <a:extLst>
                    <a:ext uri="{FF2B5EF4-FFF2-40B4-BE49-F238E27FC236}">
                      <a16:creationId xmlns:a16="http://schemas.microsoft.com/office/drawing/2014/main" id="{EBB2D9DD-20B0-4AC7-19BB-C8CAB8D400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574154" y="4830336"/>
                  <a:ext cx="676859" cy="416691"/>
                </a:xfrm>
                <a:prstGeom prst="rect">
                  <a:avLst/>
                </a:prstGeom>
              </p:spPr>
            </p:pic>
          </p:grpSp>
          <p:sp>
            <p:nvSpPr>
              <p:cNvPr id="32" name="Rectangle : coins arrondis 31">
                <a:extLst>
                  <a:ext uri="{FF2B5EF4-FFF2-40B4-BE49-F238E27FC236}">
                    <a16:creationId xmlns:a16="http://schemas.microsoft.com/office/drawing/2014/main" id="{55B18B7E-FFCB-CB4F-B2A4-B0B0FEE6F41C}"/>
                  </a:ext>
                </a:extLst>
              </p:cNvPr>
              <p:cNvSpPr/>
              <p:nvPr/>
            </p:nvSpPr>
            <p:spPr>
              <a:xfrm>
                <a:off x="8215594" y="2192422"/>
                <a:ext cx="3753160" cy="951522"/>
              </a:xfrm>
              <a:prstGeom prst="roundRect">
                <a:avLst/>
              </a:prstGeom>
              <a:noFill/>
              <a:ln w="1905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" name="Rectangle : coins arrondis 32">
                <a:extLst>
                  <a:ext uri="{FF2B5EF4-FFF2-40B4-BE49-F238E27FC236}">
                    <a16:creationId xmlns:a16="http://schemas.microsoft.com/office/drawing/2014/main" id="{CC305C04-CF0A-FC3E-4BF3-E46096C54379}"/>
                  </a:ext>
                </a:extLst>
              </p:cNvPr>
              <p:cNvSpPr/>
              <p:nvPr/>
            </p:nvSpPr>
            <p:spPr>
              <a:xfrm>
                <a:off x="8089299" y="2071518"/>
                <a:ext cx="3951383" cy="2621138"/>
              </a:xfrm>
              <a:prstGeom prst="roundRect">
                <a:avLst>
                  <a:gd name="adj" fmla="val 6159"/>
                </a:avLst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pic>
        <p:nvPicPr>
          <p:cNvPr id="38" name="Image 37">
            <a:extLst>
              <a:ext uri="{FF2B5EF4-FFF2-40B4-BE49-F238E27FC236}">
                <a16:creationId xmlns:a16="http://schemas.microsoft.com/office/drawing/2014/main" id="{8F7C4E35-4401-044E-7FD5-5A3C05772B7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95537" y="1640035"/>
            <a:ext cx="4589809" cy="286640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84F341A2-7148-9104-69A4-C6C61D54B9A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415860" y="4693425"/>
            <a:ext cx="4092516" cy="1110826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74A6B828-84EC-10CD-3A58-7C4C8AE2FD41}"/>
              </a:ext>
            </a:extLst>
          </p:cNvPr>
          <p:cNvSpPr txBox="1"/>
          <p:nvPr/>
        </p:nvSpPr>
        <p:spPr>
          <a:xfrm>
            <a:off x="463215" y="2862555"/>
            <a:ext cx="16759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chemeClr val="tx2"/>
                </a:solidFill>
                <a:ea typeface="+mj-ea"/>
                <a:cs typeface="+mj-cs"/>
              </a:rPr>
              <a:t>Consortium</a:t>
            </a:r>
            <a:endParaRPr lang="fr-FR" dirty="0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BA0772CF-0F70-7F2E-409E-E6FB1EFCC030}"/>
              </a:ext>
            </a:extLst>
          </p:cNvPr>
          <p:cNvSpPr txBox="1"/>
          <p:nvPr/>
        </p:nvSpPr>
        <p:spPr>
          <a:xfrm>
            <a:off x="463215" y="4695813"/>
            <a:ext cx="16759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chemeClr val="tx2"/>
                </a:solidFill>
                <a:ea typeface="+mj-ea"/>
                <a:cs typeface="+mj-cs"/>
              </a:rPr>
              <a:t>Budget</a:t>
            </a:r>
            <a:endParaRPr lang="fr-FR" dirty="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FA51C7FF-A118-4EAD-8B0C-E1EBE14DFA81}"/>
              </a:ext>
            </a:extLst>
          </p:cNvPr>
          <p:cNvSpPr txBox="1"/>
          <p:nvPr/>
        </p:nvSpPr>
        <p:spPr>
          <a:xfrm>
            <a:off x="463215" y="5991237"/>
            <a:ext cx="16759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chemeClr val="tx2"/>
                </a:solidFill>
                <a:ea typeface="+mj-ea"/>
                <a:cs typeface="+mj-cs"/>
              </a:rPr>
              <a:t>Période</a:t>
            </a:r>
            <a:endParaRPr lang="fr-FR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2C7EAF66-B3F7-C286-6FF4-1DB656C31606}"/>
              </a:ext>
            </a:extLst>
          </p:cNvPr>
          <p:cNvSpPr txBox="1"/>
          <p:nvPr/>
        </p:nvSpPr>
        <p:spPr>
          <a:xfrm>
            <a:off x="2311852" y="5991237"/>
            <a:ext cx="37124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chemeClr val="tx2"/>
                </a:solidFill>
                <a:ea typeface="+mj-ea"/>
                <a:cs typeface="+mj-cs"/>
              </a:rPr>
              <a:t>Fev</a:t>
            </a:r>
            <a:r>
              <a:rPr lang="fr-FR" dirty="0">
                <a:solidFill>
                  <a:schemeClr val="tx2"/>
                </a:solidFill>
                <a:ea typeface="+mj-ea"/>
                <a:cs typeface="+mj-cs"/>
              </a:rPr>
              <a:t>. 2026 – oct. 2028 = 30 mois</a:t>
            </a:r>
            <a:endParaRPr lang="fr-FR" dirty="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5BDEC729-0CE8-9B04-2CF4-758430605D52}"/>
              </a:ext>
            </a:extLst>
          </p:cNvPr>
          <p:cNvSpPr txBox="1"/>
          <p:nvPr/>
        </p:nvSpPr>
        <p:spPr>
          <a:xfrm>
            <a:off x="7222800" y="4494666"/>
            <a:ext cx="458980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ea typeface="Helvetica Neue" panose="02000503000000020004" pitchFamily="2" charset="0"/>
                <a:cs typeface="Helvetica Neue" panose="02000503000000020004" pitchFamily="2" charset="0"/>
              </a:rPr>
              <a:t>Soutien de communes : </a:t>
            </a:r>
          </a:p>
          <a:p>
            <a:r>
              <a:rPr lang="fr-FR" sz="2000" dirty="0">
                <a:ea typeface="Helvetica Neue" panose="02000503000000020004" pitchFamily="2" charset="0"/>
                <a:cs typeface="Helvetica Neue" panose="02000503000000020004" pitchFamily="2" charset="0"/>
              </a:rPr>
              <a:t>Chamonix, St Gervais, Contamines (F) / Val de Bagnes, Nendaz (CH)</a:t>
            </a:r>
            <a:endParaRPr lang="fr-FR" sz="2000" dirty="0"/>
          </a:p>
          <a:p>
            <a:endParaRPr lang="fr-FR" sz="20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fr-FR" sz="2000" dirty="0">
                <a:ea typeface="Helvetica Neue" panose="02000503000000020004" pitchFamily="2" charset="0"/>
                <a:cs typeface="Helvetica Neue" panose="02000503000000020004" pitchFamily="2" charset="0"/>
              </a:rPr>
              <a:t>+ STRMTG (F), cantons de Vaud et Valais (CH)</a:t>
            </a:r>
          </a:p>
        </p:txBody>
      </p:sp>
    </p:spTree>
    <p:extLst>
      <p:ext uri="{BB962C8B-B14F-4D97-AF65-F5344CB8AC3E}">
        <p14:creationId xmlns:p14="http://schemas.microsoft.com/office/powerpoint/2010/main" val="318872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3392" y="960971"/>
            <a:ext cx="10945216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Dynamique alpine Science-Décision-Action </a:t>
            </a:r>
            <a:br>
              <a:rPr lang="fr-FR" sz="2400" b="1" dirty="0">
                <a:solidFill>
                  <a:srgbClr val="002060"/>
                </a:solidFill>
              </a:rPr>
            </a:br>
            <a:r>
              <a:rPr lang="fr-FR" sz="2400" b="1" dirty="0">
                <a:solidFill>
                  <a:srgbClr val="002060"/>
                </a:solidFill>
              </a:rPr>
              <a:t>pour la prévention des risques naturels dans les Alpes</a:t>
            </a:r>
          </a:p>
          <a:p>
            <a:pPr algn="ctr"/>
            <a:endParaRPr lang="fr-FR" sz="2400" b="1" dirty="0">
              <a:solidFill>
                <a:srgbClr val="002060"/>
              </a:solidFill>
            </a:endParaRPr>
          </a:p>
          <a:p>
            <a:pPr algn="ctr"/>
            <a:r>
              <a:rPr lang="fr-FR" sz="2400" b="1" dirty="0">
                <a:solidFill>
                  <a:srgbClr val="002060"/>
                </a:solidFill>
              </a:rPr>
              <a:t>Animation / interface entre sphères scientifique, opérationnelle et décisionnelle</a:t>
            </a:r>
          </a:p>
          <a:p>
            <a:pPr algn="ctr"/>
            <a:endParaRPr lang="fr-FR" sz="1400" b="1" dirty="0">
              <a:solidFill>
                <a:srgbClr val="002060"/>
              </a:solidFill>
            </a:endParaRPr>
          </a:p>
          <a:p>
            <a:pPr algn="ctr"/>
            <a:endParaRPr lang="fr-FR" sz="1400" b="1" dirty="0">
              <a:solidFill>
                <a:srgbClr val="002060"/>
              </a:solidFill>
            </a:endParaRPr>
          </a:p>
          <a:p>
            <a:pPr marL="1076325">
              <a:lnSpc>
                <a:spcPct val="150000"/>
              </a:lnSpc>
            </a:pPr>
            <a:r>
              <a:rPr lang="fr-FR" sz="2000" b="1" dirty="0">
                <a:solidFill>
                  <a:srgbClr val="002060"/>
                </a:solidFill>
              </a:rPr>
              <a:t>Incubation, suivi, accompagnement de projets de recherche-action</a:t>
            </a:r>
          </a:p>
          <a:p>
            <a:pPr marL="1076325">
              <a:lnSpc>
                <a:spcPct val="150000"/>
              </a:lnSpc>
            </a:pPr>
            <a:r>
              <a:rPr lang="fr-FR" sz="2000" b="1" u="sng" dirty="0">
                <a:solidFill>
                  <a:srgbClr val="002060"/>
                </a:solidFill>
              </a:rPr>
              <a:t>Contexte 2025 </a:t>
            </a:r>
            <a:r>
              <a:rPr lang="fr-FR" sz="2000" b="1" dirty="0">
                <a:solidFill>
                  <a:srgbClr val="002060"/>
                </a:solidFill>
              </a:rPr>
              <a:t>: </a:t>
            </a:r>
          </a:p>
          <a:p>
            <a:pPr marL="1419225" indent="-342900">
              <a:lnSpc>
                <a:spcPct val="150000"/>
              </a:lnSpc>
              <a:buFontTx/>
              <a:buChar char="-"/>
            </a:pPr>
            <a:r>
              <a:rPr lang="fr-FR" sz="2000" b="1" dirty="0">
                <a:solidFill>
                  <a:srgbClr val="002060"/>
                </a:solidFill>
              </a:rPr>
              <a:t>Valorisation au long cours des projets achevés </a:t>
            </a:r>
          </a:p>
          <a:p>
            <a:pPr marL="1419225" indent="-342900">
              <a:lnSpc>
                <a:spcPct val="150000"/>
              </a:lnSpc>
              <a:buFontTx/>
              <a:buChar char="-"/>
            </a:pPr>
            <a:r>
              <a:rPr lang="fr-FR" sz="2000" b="1" dirty="0">
                <a:solidFill>
                  <a:srgbClr val="002060"/>
                </a:solidFill>
              </a:rPr>
              <a:t>1 projet de la programmation PO FEDER-Alpes 2021-2027 en cours + + d’autres projets sur d’autres financements</a:t>
            </a:r>
          </a:p>
          <a:p>
            <a:pPr marL="1419225" indent="-342900">
              <a:lnSpc>
                <a:spcPct val="150000"/>
              </a:lnSpc>
              <a:buFontTx/>
              <a:buChar char="-"/>
            </a:pPr>
            <a:r>
              <a:rPr lang="fr-FR" sz="2000" b="1" dirty="0">
                <a:solidFill>
                  <a:srgbClr val="002060"/>
                </a:solidFill>
                <a:sym typeface="Wingdings" panose="05000000000000000000" pitchFamily="2" charset="2"/>
              </a:rPr>
              <a:t>Pas d’</a:t>
            </a:r>
            <a:r>
              <a:rPr lang="fr-FR" sz="2000" b="1" dirty="0" err="1">
                <a:solidFill>
                  <a:srgbClr val="002060"/>
                </a:solidFill>
                <a:sym typeface="Wingdings" panose="05000000000000000000" pitchFamily="2" charset="2"/>
              </a:rPr>
              <a:t>AàP</a:t>
            </a:r>
            <a:r>
              <a:rPr lang="fr-FR" sz="2000" b="1" dirty="0">
                <a:solidFill>
                  <a:srgbClr val="002060"/>
                </a:solidFill>
                <a:sym typeface="Wingdings" panose="05000000000000000000" pitchFamily="2" charset="2"/>
              </a:rPr>
              <a:t> PO FEDER Alpes 2025 =&gt; Incubation et accompagnement au montage sur d’autres appels à projet</a:t>
            </a:r>
            <a:endParaRPr lang="fr-FR" sz="2000" b="1" dirty="0">
              <a:solidFill>
                <a:srgbClr val="002060"/>
              </a:solidFill>
            </a:endParaRPr>
          </a:p>
          <a:p>
            <a:endParaRPr lang="fr-FR" sz="2000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1400" b="1" dirty="0">
              <a:solidFill>
                <a:srgbClr val="002060"/>
              </a:solidFill>
            </a:endParaRPr>
          </a:p>
          <a:p>
            <a:pPr lvl="1"/>
            <a:endParaRPr lang="fr-FR" b="1" i="1" dirty="0">
              <a:solidFill>
                <a:srgbClr val="002060"/>
              </a:solidFill>
            </a:endParaRPr>
          </a:p>
          <a:p>
            <a:pPr lvl="1"/>
            <a:endParaRPr lang="fr-FR" sz="1600" b="1" i="1" dirty="0">
              <a:solidFill>
                <a:srgbClr val="00206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fr-FR" sz="800" b="1" i="1" dirty="0">
              <a:solidFill>
                <a:srgbClr val="002060"/>
              </a:solidFill>
            </a:endParaRPr>
          </a:p>
          <a:p>
            <a:pPr marL="4763" lvl="1" algn="ctr"/>
            <a:endParaRPr lang="fr-FR" sz="1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91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E0FBF-9B4C-4D31-0C63-463E088EA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AB133FC-A33F-18E8-8216-15209139D316}"/>
              </a:ext>
            </a:extLst>
          </p:cNvPr>
          <p:cNvSpPr/>
          <p:nvPr/>
        </p:nvSpPr>
        <p:spPr>
          <a:xfrm>
            <a:off x="63444" y="1136375"/>
            <a:ext cx="4898867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2400" b="1" dirty="0">
                <a:solidFill>
                  <a:schemeClr val="tx2"/>
                </a:solidFill>
                <a:ea typeface="+mj-ea"/>
                <a:cs typeface="+mj-cs"/>
              </a:rPr>
              <a:t>Cryo-ADAPT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2000" b="1" dirty="0">
                <a:solidFill>
                  <a:schemeClr val="tx2"/>
                </a:solidFill>
                <a:ea typeface="+mj-ea"/>
                <a:cs typeface="+mj-cs"/>
              </a:rPr>
              <a:t>Adaptation des infrastructures de montagnes face à la dégradation du permafrost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2CFE381A-429E-0DF5-C4B3-16AA67D87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9673" y="194561"/>
            <a:ext cx="2570492" cy="744006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E32A802-AFFD-D504-028E-B237CF10B8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51" t="17417" r="10046" b="5430"/>
          <a:stretch>
            <a:fillRect/>
          </a:stretch>
        </p:blipFill>
        <p:spPr>
          <a:xfrm>
            <a:off x="4962311" y="809849"/>
            <a:ext cx="5432613" cy="585359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98DCF71-7EAA-5931-D154-6ECBD6E0C4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6069" y="2893165"/>
            <a:ext cx="1881329" cy="176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25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36B4B-7960-1F59-3D5D-2E97AB3E3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CBE493F-76EA-CACB-9C23-AB418C2BD1D8}"/>
              </a:ext>
            </a:extLst>
          </p:cNvPr>
          <p:cNvSpPr/>
          <p:nvPr/>
        </p:nvSpPr>
        <p:spPr>
          <a:xfrm>
            <a:off x="623392" y="777788"/>
            <a:ext cx="10945216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2400" b="1" dirty="0">
                <a:solidFill>
                  <a:schemeClr val="tx2"/>
                </a:solidFill>
                <a:ea typeface="+mj-ea"/>
                <a:cs typeface="+mj-cs"/>
              </a:rPr>
              <a:t>Cryo-ADAPT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2000" b="1" dirty="0">
                <a:solidFill>
                  <a:schemeClr val="tx2"/>
                </a:solidFill>
                <a:ea typeface="+mj-ea"/>
                <a:cs typeface="+mj-cs"/>
              </a:rPr>
              <a:t>Adaptation des infrastructures de montagnes face à la dégradation du permafrost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F268FD5-D075-4103-BAE6-B684849BE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53" y="938567"/>
            <a:ext cx="1291038" cy="121326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9DC2B3D-A64B-267C-4E51-445B4DC48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9673" y="194561"/>
            <a:ext cx="2570492" cy="744006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9CAAFBBF-1393-E409-07AF-79099D8D93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6191" y="2312610"/>
            <a:ext cx="9916020" cy="4044359"/>
          </a:xfrm>
          <a:prstGeom prst="rect">
            <a:avLst/>
          </a:prstGeom>
        </p:spPr>
      </p:pic>
      <p:sp>
        <p:nvSpPr>
          <p:cNvPr id="44" name="Titre 3">
            <a:extLst>
              <a:ext uri="{FF2B5EF4-FFF2-40B4-BE49-F238E27FC236}">
                <a16:creationId xmlns:a16="http://schemas.microsoft.com/office/drawing/2014/main" id="{53194F74-9E82-A6A1-7544-60681DD969E3}"/>
              </a:ext>
            </a:extLst>
          </p:cNvPr>
          <p:cNvSpPr txBox="1">
            <a:spLocks/>
          </p:cNvSpPr>
          <p:nvPr/>
        </p:nvSpPr>
        <p:spPr>
          <a:xfrm>
            <a:off x="1681696" y="1564077"/>
            <a:ext cx="7712471" cy="6232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rgbClr val="264FC4"/>
                </a:solidFill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</a:rPr>
              <a:t>Livrables du projet (proposition)</a:t>
            </a:r>
          </a:p>
        </p:txBody>
      </p:sp>
    </p:spTree>
    <p:extLst>
      <p:ext uri="{BB962C8B-B14F-4D97-AF65-F5344CB8AC3E}">
        <p14:creationId xmlns:p14="http://schemas.microsoft.com/office/powerpoint/2010/main" val="1694121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E24C0-4247-6BDD-1545-36C7E6ADC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F620208-1A19-2F75-62A2-E1BC8D74A5C5}"/>
              </a:ext>
            </a:extLst>
          </p:cNvPr>
          <p:cNvSpPr txBox="1"/>
          <p:nvPr/>
        </p:nvSpPr>
        <p:spPr>
          <a:xfrm>
            <a:off x="3133724" y="2451350"/>
            <a:ext cx="5924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Merci</a:t>
            </a:r>
          </a:p>
          <a:p>
            <a:pPr algn="ctr"/>
            <a:endParaRPr lang="fr-FR" sz="2400" b="1" dirty="0">
              <a:solidFill>
                <a:srgbClr val="002060"/>
              </a:solidFill>
            </a:endParaRPr>
          </a:p>
          <a:p>
            <a:pPr algn="ctr"/>
            <a:r>
              <a:rPr lang="fr-FR" sz="2400" b="1" dirty="0">
                <a:solidFill>
                  <a:srgbClr val="002060"/>
                </a:solidFill>
              </a:rPr>
              <a:t>Questions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E3C8415-2C64-D84E-E9D2-BC53FE690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127" y="4969482"/>
            <a:ext cx="2304488" cy="60965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F49B2F7-C593-C5F5-96C6-1CC3A08CF9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624" y="5321441"/>
            <a:ext cx="616583" cy="61368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DCE1167-D1E4-EEAF-2239-E19882D77A3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4081" y="5360811"/>
            <a:ext cx="1432505" cy="61393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83D9021-8DA0-1C76-F9D8-3714E831A40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7778" y="5321441"/>
            <a:ext cx="847515" cy="70888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0BFAD98-D5BE-BD38-09A8-981A9EB3FD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27" y="5289070"/>
            <a:ext cx="5929872" cy="67113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8AFBDA0-8ACD-2001-D6F3-97E75EB4CAC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7847" y="5274309"/>
            <a:ext cx="1704138" cy="66950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84A18C9-E3CB-7D8D-15F1-4E6332FB264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1985" y="5360811"/>
            <a:ext cx="832732" cy="66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29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14574" y="2425184"/>
            <a:ext cx="4346062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b="1" dirty="0">
                <a:solidFill>
                  <a:srgbClr val="002060"/>
                </a:solidFill>
              </a:rPr>
              <a:t>Séminaires</a:t>
            </a:r>
          </a:p>
          <a:p>
            <a:pPr algn="ctr"/>
            <a:r>
              <a:rPr lang="fr-FR" sz="3200" b="1" dirty="0">
                <a:solidFill>
                  <a:srgbClr val="002060"/>
                </a:solidFill>
              </a:rPr>
              <a:t> Science-Décision-Action</a:t>
            </a:r>
          </a:p>
          <a:p>
            <a:pPr algn="ctr">
              <a:defRPr/>
            </a:pPr>
            <a:endParaRPr lang="fr-FR" sz="2000" i="1" dirty="0">
              <a:solidFill>
                <a:srgbClr val="002060"/>
              </a:solidFill>
            </a:endParaRPr>
          </a:p>
          <a:p>
            <a:pPr algn="ctr">
              <a:defRPr/>
            </a:pPr>
            <a:endParaRPr lang="fr-FR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576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7225" y="646303"/>
            <a:ext cx="26743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b="1" dirty="0">
                <a:solidFill>
                  <a:srgbClr val="002060"/>
                </a:solidFill>
              </a:rPr>
              <a:t>Séminaire SDA</a:t>
            </a:r>
            <a:endParaRPr lang="fr-FR" sz="2800" dirty="0">
              <a:solidFill>
                <a:srgbClr val="00206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359706" y="1126532"/>
            <a:ext cx="683229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Journée partenariale dédiée aux  Responsabilités,  </a:t>
            </a: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sous l’angle du dialogue et des usages des données citoyennes entre les scientifiques, les pouvoirs publics, les acteurs économiques et les citoyens.</a:t>
            </a: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Collaboration Risk Institute, PARN  et IRMA + I-Risk associé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</a:rPr>
              <a:t>Journée de témoignages, de présentations et d’échanges/ table ronde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</a:rPr>
              <a:t>Initiatives existantes de dialogue </a:t>
            </a:r>
            <a:r>
              <a:rPr lang="fr-FR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</a:rPr>
              <a:t>entre scientifiques, gestionnaires et citoyens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</a:rPr>
              <a:t>XX participants en mode hybride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fr-FR" dirty="0">
              <a:solidFill>
                <a:schemeClr val="tx2">
                  <a:lumMod val="75000"/>
                </a:schemeClr>
              </a:solidFill>
              <a:highlight>
                <a:srgbClr val="FFFF00"/>
              </a:highlight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Valorisation du travail C2ROP Risque acceptable</a:t>
            </a:r>
            <a:endParaRPr lang="fr-FR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b="1" dirty="0">
              <a:solidFill>
                <a:schemeClr val="tx2">
                  <a:lumMod val="75000"/>
                </a:schemeClr>
              </a:solidFill>
              <a:highlight>
                <a:srgbClr val="FFFF00"/>
              </a:highlight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b="1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Regards croisés pour enrichir les réflexions scientifiques et 	opérationnelles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</a:rPr>
              <a:t>Identifier les apports de la participation citoyenne pour la recherche et les collectivités locales</a:t>
            </a:r>
            <a:endParaRPr lang="fr-FR" b="1" dirty="0">
              <a:solidFill>
                <a:schemeClr val="tx2">
                  <a:lumMod val="75000"/>
                </a:schemeClr>
              </a:solidFill>
              <a:highlight>
                <a:srgbClr val="FFFF00"/>
              </a:highlight>
            </a:endParaRPr>
          </a:p>
          <a:p>
            <a:pPr lvl="1"/>
            <a:endParaRPr lang="fr-FR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39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74783" y="2425184"/>
            <a:ext cx="582563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b="1" dirty="0">
                <a:solidFill>
                  <a:srgbClr val="002060"/>
                </a:solidFill>
              </a:rPr>
              <a:t>Autres dynamiques partenariales</a:t>
            </a:r>
          </a:p>
          <a:p>
            <a:pPr algn="ctr">
              <a:defRPr/>
            </a:pPr>
            <a:endParaRPr lang="fr-FR" sz="2000" i="1" dirty="0">
              <a:solidFill>
                <a:srgbClr val="002060"/>
              </a:solidFill>
            </a:endParaRPr>
          </a:p>
          <a:p>
            <a:pPr algn="ctr">
              <a:defRPr/>
            </a:pPr>
            <a:endParaRPr lang="fr-FR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6872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10293" y="766129"/>
            <a:ext cx="10838046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rgbClr val="002060"/>
                </a:solidFill>
              </a:rPr>
              <a:t>Autres dynamiques partenariales</a:t>
            </a:r>
          </a:p>
          <a:p>
            <a:br>
              <a:rPr lang="fr-FR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sz="20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20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20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2000" b="1" dirty="0">
                <a:solidFill>
                  <a:srgbClr val="002060"/>
                </a:solidFill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Collaborations PARN / GI2R – Institut des risques</a:t>
            </a:r>
          </a:p>
          <a:p>
            <a:endParaRPr lang="fr-FR" sz="2000" dirty="0">
              <a:solidFill>
                <a:srgbClr val="002060"/>
              </a:solidFill>
              <a:highlight>
                <a:srgbClr val="FFFF00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2000" dirty="0">
                <a:solidFill>
                  <a:srgbClr val="002060"/>
                </a:solidFill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Partenariat qui permet de garder les liens avec communauté scientifique grenobloise, même si l’UGA a fait le choix de ne plus porter de FEDER</a:t>
            </a:r>
          </a:p>
          <a:p>
            <a:endParaRPr lang="fr-FR" sz="2000" dirty="0">
              <a:solidFill>
                <a:srgbClr val="002060"/>
              </a:solidFill>
              <a:highlight>
                <a:srgbClr val="FFFF00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fr-FR" sz="2000" dirty="0">
                <a:solidFill>
                  <a:srgbClr val="002060"/>
                </a:solidFill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Le PARN accompagne l’Institut des risques sur l’interface science-société, lien avec les territoires: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r-FR" sz="2000" dirty="0" err="1">
                <a:solidFill>
                  <a:srgbClr val="002060"/>
                </a:solidFill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GesCoCrise</a:t>
            </a:r>
            <a:r>
              <a:rPr lang="fr-FR" sz="2000" dirty="0">
                <a:solidFill>
                  <a:srgbClr val="002060"/>
                </a:solidFill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2000" dirty="0" err="1">
                <a:solidFill>
                  <a:srgbClr val="002060"/>
                </a:solidFill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HealthCare</a:t>
            </a:r>
            <a:r>
              <a:rPr lang="fr-FR" sz="2000" dirty="0">
                <a:solidFill>
                  <a:srgbClr val="002060"/>
                </a:solidFill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: animation de séances de Jeux sérieux auprès de médecins urgentistes</a:t>
            </a:r>
          </a:p>
          <a:p>
            <a:pPr marL="800100" lvl="1" indent="-342900">
              <a:buFont typeface="Wingdings" panose="05000000000000000000" pitchFamily="2" charset="2"/>
              <a:buChar char="è"/>
            </a:pPr>
            <a:endParaRPr lang="fr-FR" sz="2000" dirty="0">
              <a:solidFill>
                <a:srgbClr val="002060"/>
              </a:solidFill>
              <a:highlight>
                <a:srgbClr val="FFFF00"/>
              </a:highlight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en-US" sz="2000" dirty="0">
                <a:solidFill>
                  <a:srgbClr val="002060"/>
                </a:solidFill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Cycle de </a:t>
            </a:r>
            <a:r>
              <a:rPr lang="en-US" sz="2000" dirty="0" err="1">
                <a:solidFill>
                  <a:srgbClr val="002060"/>
                </a:solidFill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webinaires</a:t>
            </a:r>
            <a:r>
              <a:rPr lang="en-US" sz="2000" dirty="0">
                <a:solidFill>
                  <a:srgbClr val="002060"/>
                </a:solidFill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Innovation for Resilience 12/02, 15/04, 07/06, 24/06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endParaRPr lang="en-US" sz="2000" dirty="0">
              <a:solidFill>
                <a:srgbClr val="002060"/>
              </a:solidFill>
              <a:highlight>
                <a:srgbClr val="FFFF00"/>
              </a:highlight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en-US" sz="2000" dirty="0">
                <a:solidFill>
                  <a:srgbClr val="002060"/>
                </a:solidFill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Summer School 27-29/08 «  </a:t>
            </a:r>
            <a:r>
              <a:rPr lang="fr-FR" sz="2000" dirty="0">
                <a:solidFill>
                  <a:srgbClr val="002060"/>
                </a:solidFill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Risques intensifiés par le changement climatique et le vieillissement des infrastructure »</a:t>
            </a:r>
            <a:endParaRPr lang="fr-FR" sz="2000" dirty="0">
              <a:solidFill>
                <a:srgbClr val="002060"/>
              </a:solidFill>
              <a:highlight>
                <a:srgbClr val="FFFF00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418" y="1674382"/>
            <a:ext cx="1937384" cy="35001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8835" y="1430296"/>
            <a:ext cx="2975240" cy="99174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8835" y="1357372"/>
            <a:ext cx="2819504" cy="78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303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133724" y="2451350"/>
            <a:ext cx="5924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Merci</a:t>
            </a:r>
          </a:p>
          <a:p>
            <a:pPr algn="ctr"/>
            <a:endParaRPr lang="fr-FR" sz="2400" b="1" dirty="0">
              <a:solidFill>
                <a:srgbClr val="002060"/>
              </a:solidFill>
            </a:endParaRPr>
          </a:p>
          <a:p>
            <a:pPr algn="ctr"/>
            <a:r>
              <a:rPr lang="fr-FR" sz="2400" b="1" dirty="0">
                <a:solidFill>
                  <a:srgbClr val="002060"/>
                </a:solidFill>
              </a:rPr>
              <a:t>Questions ?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127" y="4969482"/>
            <a:ext cx="2304488" cy="60965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624" y="5321441"/>
            <a:ext cx="616583" cy="61368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4081" y="5360811"/>
            <a:ext cx="1432505" cy="61393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7778" y="5321441"/>
            <a:ext cx="847515" cy="70888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27" y="5289070"/>
            <a:ext cx="5929872" cy="67113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7847" y="5274309"/>
            <a:ext cx="1704138" cy="66950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1985" y="5360811"/>
            <a:ext cx="832732" cy="66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15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6324" y="1942299"/>
            <a:ext cx="8842549" cy="29238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3200" b="1" dirty="0">
                <a:solidFill>
                  <a:srgbClr val="002060"/>
                </a:solidFill>
              </a:rPr>
              <a:t>Projets en cours</a:t>
            </a:r>
          </a:p>
          <a:p>
            <a:pPr algn="ctr">
              <a:defRPr/>
            </a:pPr>
            <a:r>
              <a:rPr lang="fr-FR" sz="2400" b="1" dirty="0">
                <a:solidFill>
                  <a:srgbClr val="002060"/>
                </a:solidFill>
              </a:rPr>
              <a:t>Focus</a:t>
            </a:r>
          </a:p>
          <a:p>
            <a:pPr algn="ctr">
              <a:defRPr/>
            </a:pPr>
            <a:endParaRPr lang="fr-FR" sz="2000" i="1" dirty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fr-FR" sz="2000" i="1" dirty="0">
                <a:solidFill>
                  <a:srgbClr val="002060"/>
                </a:solidFill>
              </a:rPr>
              <a:t>Synthèse très succincte…</a:t>
            </a:r>
          </a:p>
          <a:p>
            <a:pPr algn="ctr">
              <a:defRPr/>
            </a:pPr>
            <a:r>
              <a:rPr lang="fr-FR" sz="2000" i="1" dirty="0">
                <a:solidFill>
                  <a:srgbClr val="002060"/>
                </a:solidFill>
              </a:rPr>
              <a:t>Plus d’informations à retrouver sur les pages projet : </a:t>
            </a:r>
          </a:p>
          <a:p>
            <a:pPr algn="ctr">
              <a:defRPr/>
            </a:pPr>
            <a:r>
              <a:rPr lang="fr-FR" sz="2000" i="1" dirty="0">
                <a:solidFill>
                  <a:srgbClr val="002060"/>
                </a:solidFill>
              </a:rPr>
              <a:t>site du PARN ou du porteur de projet </a:t>
            </a:r>
          </a:p>
          <a:p>
            <a:pPr algn="ctr">
              <a:defRPr/>
            </a:pPr>
            <a:r>
              <a:rPr lang="fr-FR" sz="2000" i="1" dirty="0">
                <a:solidFill>
                  <a:srgbClr val="002060"/>
                </a:solidFill>
                <a:hlinkClick r:id="rId3"/>
              </a:rPr>
              <a:t>https://risknat.org/science-decision-action/projets-de-recherche-action-cima-poia/</a:t>
            </a:r>
            <a:r>
              <a:rPr lang="fr-FR" sz="2000" i="1" dirty="0">
                <a:solidFill>
                  <a:srgbClr val="002060"/>
                </a:solidFill>
              </a:rPr>
              <a:t> </a:t>
            </a:r>
          </a:p>
          <a:p>
            <a:pPr algn="ctr">
              <a:defRPr/>
            </a:pPr>
            <a:endParaRPr lang="fr-FR" sz="2800" dirty="0">
              <a:solidFill>
                <a:srgbClr val="00206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0876" y="5349061"/>
            <a:ext cx="4133446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20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4248" y="546128"/>
            <a:ext cx="10945216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r-FR" sz="2400" b="1" dirty="0">
              <a:solidFill>
                <a:srgbClr val="002060"/>
              </a:solidFill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2400" b="1" dirty="0">
                <a:solidFill>
                  <a:schemeClr val="tx2"/>
                </a:solidFill>
                <a:ea typeface="+mj-ea"/>
                <a:cs typeface="+mj-cs"/>
              </a:rPr>
              <a:t>QUAAACC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2400" b="1" dirty="0">
                <a:solidFill>
                  <a:schemeClr val="tx2"/>
                </a:solidFill>
                <a:ea typeface="+mj-ea"/>
                <a:cs typeface="+mj-cs"/>
              </a:rPr>
              <a:t>Qualification de l’Aléa Avalancheux dans les Alpes en Climat Changeant</a:t>
            </a:r>
          </a:p>
        </p:txBody>
      </p:sp>
      <p:pic>
        <p:nvPicPr>
          <p:cNvPr id="7" name="Image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4410" y="705892"/>
            <a:ext cx="1162050" cy="30734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/>
          <p:cNvSpPr txBox="1"/>
          <p:nvPr/>
        </p:nvSpPr>
        <p:spPr>
          <a:xfrm>
            <a:off x="492469" y="1831787"/>
            <a:ext cx="11414186" cy="4978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Métaprojet</a:t>
            </a:r>
            <a:r>
              <a:rPr lang="fr-FR" sz="2000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 : 2 porteurs (P. </a:t>
            </a:r>
            <a:r>
              <a:rPr lang="fr-FR" sz="2000" dirty="0" err="1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Hagenmuller</a:t>
            </a:r>
            <a:r>
              <a:rPr lang="fr-FR" sz="2000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, Météo France / N. Eckert, INRAE) pour un même objectif</a:t>
            </a:r>
          </a:p>
          <a:p>
            <a:endParaRPr lang="fr-FR" sz="500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1050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Dépôt 15/12/22 ; programmation 07/2023 ; signature convention 11/2023 ; 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démarrage début 2024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Objectifs :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Quantifier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l’évolution</a:t>
            </a: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 de l’activité avalancheuse dans les Alpes</a:t>
            </a:r>
            <a:br>
              <a:rPr lang="fr-FR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 françaises aux échelles climatiques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Quelle évolution 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passée et future </a:t>
            </a: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?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Evolution différentiée en fonction de l’altitude et autres variables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3 territoires pilotes (PNR Queyras, Haute Maurienne, Haut </a:t>
            </a:r>
            <a:br>
              <a:rPr lang="fr-FR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Briançonnais) mais une méthodologie généralisable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Actions sur la connaissance locale, préalables à toutes actions </a:t>
            </a:r>
            <a:br>
              <a:rPr lang="fr-FR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techniques et organisationnelles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fr-FR" b="1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Actions d’animation du projet 2025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2 </a:t>
            </a:r>
            <a:r>
              <a:rPr lang="fr-FR" dirty="0" err="1">
                <a:solidFill>
                  <a:schemeClr val="tx2">
                    <a:lumMod val="75000"/>
                  </a:schemeClr>
                </a:solidFill>
              </a:rPr>
              <a:t>CoTech</a:t>
            </a: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1 Atelier territorial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2 visites terrain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216" y="705892"/>
            <a:ext cx="1507160" cy="61358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110" y="582170"/>
            <a:ext cx="3529890" cy="55478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39690A5-C70B-B480-E2A1-4001C5B352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6473" y="3045129"/>
            <a:ext cx="4926947" cy="321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7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39CE8-862F-1106-13A2-640CA0C58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19E38E9-CC41-B245-DAA0-41DC6ABF6724}"/>
              </a:ext>
            </a:extLst>
          </p:cNvPr>
          <p:cNvSpPr/>
          <p:nvPr/>
        </p:nvSpPr>
        <p:spPr>
          <a:xfrm>
            <a:off x="614248" y="546128"/>
            <a:ext cx="10945216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r-FR" sz="2400" b="1" dirty="0">
              <a:solidFill>
                <a:srgbClr val="002060"/>
              </a:solidFill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2400" b="1" dirty="0">
                <a:solidFill>
                  <a:schemeClr val="tx2"/>
                </a:solidFill>
                <a:ea typeface="+mj-ea"/>
                <a:cs typeface="+mj-cs"/>
              </a:rPr>
              <a:t>QUAAACC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2400" b="1" dirty="0">
                <a:solidFill>
                  <a:schemeClr val="tx2"/>
                </a:solidFill>
                <a:ea typeface="+mj-ea"/>
                <a:cs typeface="+mj-cs"/>
              </a:rPr>
              <a:t>Qualification de l’Aléa Avalancheux dans les Alpes en Climat Changeant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A9617BF-E0C7-228B-36E6-8923B4685A09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4410" y="705892"/>
            <a:ext cx="1162050" cy="307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FBEE069-D090-8C2C-E896-1059A956C8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216" y="705892"/>
            <a:ext cx="1507160" cy="61358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E325805-A639-3734-A6EE-193546161E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110" y="582170"/>
            <a:ext cx="3529890" cy="55478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EF24CBB-D15C-9976-4114-84A4CB868517}"/>
              </a:ext>
            </a:extLst>
          </p:cNvPr>
          <p:cNvSpPr txBox="1"/>
          <p:nvPr/>
        </p:nvSpPr>
        <p:spPr>
          <a:xfrm>
            <a:off x="257557" y="1707051"/>
            <a:ext cx="6250248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tx2">
                    <a:lumMod val="75000"/>
                  </a:schemeClr>
                </a:solidFill>
              </a:rPr>
              <a:t>Avancement :</a:t>
            </a:r>
          </a:p>
          <a:p>
            <a:pPr marL="360363" lvl="1" indent="-342900">
              <a:buFont typeface="Wingdings" panose="05000000000000000000" pitchFamily="2" charset="2"/>
              <a:buChar char="Ø"/>
            </a:pPr>
            <a:r>
              <a:rPr lang="fr-FR" sz="2000" b="1" dirty="0">
                <a:solidFill>
                  <a:schemeClr val="tx2">
                    <a:lumMod val="75000"/>
                  </a:schemeClr>
                </a:solidFill>
              </a:rPr>
              <a:t>Complétion des données événementielles</a:t>
            </a:r>
          </a:p>
          <a:p>
            <a:pPr marL="817563" lvl="2" indent="-342900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Données contextualisées, prise en compte de l’évolution des sources d’info</a:t>
            </a:r>
          </a:p>
          <a:p>
            <a:pPr marL="817563" lvl="2" indent="-342900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Très avancé sur </a:t>
            </a:r>
            <a:r>
              <a:rPr lang="fr-FR" dirty="0" err="1">
                <a:solidFill>
                  <a:schemeClr val="tx2">
                    <a:lumMod val="75000"/>
                  </a:schemeClr>
                </a:solidFill>
              </a:rPr>
              <a:t>Hte</a:t>
            </a: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 Maurienne et </a:t>
            </a:r>
            <a:r>
              <a:rPr lang="fr-FR" dirty="0" err="1">
                <a:solidFill>
                  <a:schemeClr val="tx2">
                    <a:lumMod val="75000"/>
                  </a:schemeClr>
                </a:solidFill>
              </a:rPr>
              <a:t>Clarée</a:t>
            </a: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, avancé sur Queyras</a:t>
            </a:r>
          </a:p>
          <a:p>
            <a:pPr marL="817563" lvl="2" indent="-342900">
              <a:buFont typeface="Wingdings" panose="05000000000000000000" pitchFamily="2" charset="2"/>
              <a:buChar char="ü"/>
            </a:pPr>
            <a:endParaRPr lang="fr-FR" sz="1400" dirty="0">
              <a:solidFill>
                <a:schemeClr val="tx2">
                  <a:lumMod val="75000"/>
                </a:schemeClr>
              </a:solidFill>
            </a:endParaRPr>
          </a:p>
          <a:p>
            <a:pPr marL="360363" lvl="1" indent="-342900">
              <a:buFont typeface="Wingdings" panose="05000000000000000000" pitchFamily="2" charset="2"/>
              <a:buChar char="Ø"/>
            </a:pPr>
            <a:r>
              <a:rPr lang="fr-FR" sz="2000" b="1" dirty="0">
                <a:solidFill>
                  <a:schemeClr val="tx2">
                    <a:lumMod val="75000"/>
                  </a:schemeClr>
                </a:solidFill>
              </a:rPr>
              <a:t>Travail sur les prédicteurs de l’activité avalancheuse</a:t>
            </a:r>
          </a:p>
          <a:p>
            <a:pPr marL="719138" lvl="1" indent="-342900" defTabSz="808038">
              <a:buFont typeface="Wingdings" panose="05000000000000000000" pitchFamily="2" charset="2"/>
              <a:buChar char="ü"/>
            </a:pPr>
            <a:r>
              <a:rPr lang="fr-FR" sz="2000" dirty="0">
                <a:solidFill>
                  <a:schemeClr val="tx2">
                    <a:lumMod val="75000"/>
                  </a:schemeClr>
                </a:solidFill>
              </a:rPr>
              <a:t>Développement d’un modèle d’IA qui lie les conditions nivo-météo du passé récent et l’activité avalancheuse observée dans l’EPA</a:t>
            </a:r>
          </a:p>
          <a:p>
            <a:pPr marL="719138" lvl="1" indent="-342900" defTabSz="808038">
              <a:buFont typeface="Wingdings" panose="05000000000000000000" pitchFamily="2" charset="2"/>
              <a:buChar char="ü"/>
            </a:pPr>
            <a:r>
              <a:rPr lang="fr-FR" sz="2000" dirty="0">
                <a:solidFill>
                  <a:schemeClr val="tx2">
                    <a:lumMod val="75000"/>
                  </a:schemeClr>
                </a:solidFill>
              </a:rPr>
              <a:t>=&gt; Appliquer ce modèle au passé </a:t>
            </a:r>
            <a:br>
              <a:rPr lang="fr-FR" sz="20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sz="2000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Reconstitution de séries temporelles d’observations passées pour augmenter le pool d’observations disponible sur la </a:t>
            </a:r>
            <a:br>
              <a:rPr lang="fr-FR" sz="16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période 1950-1990, stage de Léo </a:t>
            </a:r>
            <a:r>
              <a:rPr lang="fr-FR" sz="1600" dirty="0" err="1">
                <a:solidFill>
                  <a:schemeClr val="tx2">
                    <a:lumMod val="75000"/>
                  </a:schemeClr>
                </a:solidFill>
              </a:rPr>
              <a:t>Catteau</a:t>
            </a:r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 mars-juin 2025) </a:t>
            </a:r>
            <a:br>
              <a:rPr lang="fr-FR" sz="20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sz="2000" dirty="0">
                <a:solidFill>
                  <a:schemeClr val="tx2">
                    <a:lumMod val="75000"/>
                  </a:schemeClr>
                </a:solidFill>
              </a:rPr>
              <a:t>		</a:t>
            </a:r>
            <a:r>
              <a:rPr lang="fr-FR" sz="2400" dirty="0">
                <a:solidFill>
                  <a:schemeClr val="tx2">
                    <a:lumMod val="75000"/>
                  </a:schemeClr>
                </a:solidFill>
              </a:rPr>
              <a:t>et aux projections climatiques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Image 8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id="{720005C8-1E4E-EDE3-36EA-17F4D8D8B6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0930" y="3929804"/>
            <a:ext cx="5881070" cy="251121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338AF4B-CA70-FC04-BDFE-DAAB09D5AB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7258" y="1672590"/>
            <a:ext cx="4087185" cy="215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33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11A60B-C032-21AC-7191-092E5AC40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F24058-2151-BC8B-B037-01F8AF2639D1}"/>
              </a:ext>
            </a:extLst>
          </p:cNvPr>
          <p:cNvSpPr/>
          <p:nvPr/>
        </p:nvSpPr>
        <p:spPr>
          <a:xfrm>
            <a:off x="614248" y="546128"/>
            <a:ext cx="10945216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r-FR" sz="2400" b="1" dirty="0">
              <a:solidFill>
                <a:srgbClr val="002060"/>
              </a:solidFill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2400" b="1" dirty="0">
                <a:solidFill>
                  <a:schemeClr val="tx2"/>
                </a:solidFill>
                <a:ea typeface="+mj-ea"/>
                <a:cs typeface="+mj-cs"/>
              </a:rPr>
              <a:t>QUAAACC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2400" b="1" dirty="0">
                <a:solidFill>
                  <a:schemeClr val="tx2"/>
                </a:solidFill>
                <a:ea typeface="+mj-ea"/>
                <a:cs typeface="+mj-cs"/>
              </a:rPr>
              <a:t>Qualification de l’Aléa Avalancheux dans les Alpes en Climat Changeant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1A88BB-12A7-B6F5-EB8A-1AC303367EF4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4410" y="705892"/>
            <a:ext cx="1162050" cy="307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D9A313B-6370-D1AE-C72B-0C805274B6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216" y="705892"/>
            <a:ext cx="1507160" cy="61358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F39C82C-3435-95E6-4CAD-4335A5F7F3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110" y="582170"/>
            <a:ext cx="3529890" cy="55478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431AFD7-8B2A-1586-6965-65BAF7913A1B}"/>
              </a:ext>
            </a:extLst>
          </p:cNvPr>
          <p:cNvSpPr txBox="1"/>
          <p:nvPr/>
        </p:nvSpPr>
        <p:spPr>
          <a:xfrm>
            <a:off x="257557" y="1707051"/>
            <a:ext cx="770978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Avancement :</a:t>
            </a:r>
          </a:p>
          <a:p>
            <a:pPr marL="360363" lvl="1" indent="-34290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Implication des acteurs opérationnels</a:t>
            </a:r>
          </a:p>
          <a:p>
            <a:pPr marL="817563" lvl="2" indent="-342900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Atelier territorial : 18 juin au col de Porte (38)</a:t>
            </a:r>
          </a:p>
          <a:p>
            <a:pPr marL="1274763" lvl="3" indent="-34290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35 personnes : scientifiques, techniciens territoriaux, experts, BE</a:t>
            </a:r>
          </a:p>
          <a:p>
            <a:pPr marL="1274763" lvl="3" indent="-34290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Porté à connaissance des objectifs et enjeux du projet, de la méthodologie et des actions en cours</a:t>
            </a:r>
          </a:p>
          <a:p>
            <a:pPr marL="1274763" lvl="3" indent="-34290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Dynamique partenariale  pour contribuer à orienter les contours des actions de recherche en fonction 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des attentes et des besoins opérationnels</a:t>
            </a:r>
          </a:p>
          <a:p>
            <a:pPr marL="1274763" lvl="3" indent="-34290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Echanges prolongés lors du repas et de la visite de l’observatoire nivo-météorologique du col de Porte</a:t>
            </a:r>
          </a:p>
          <a:p>
            <a:pPr marL="1274763" lvl="3" indent="-342900">
              <a:buFont typeface="Wingdings" panose="05000000000000000000" pitchFamily="2" charset="2"/>
              <a:buChar char="ü"/>
            </a:pPr>
            <a:endParaRPr lang="fr-FR" dirty="0">
              <a:solidFill>
                <a:schemeClr val="tx2">
                  <a:lumMod val="75000"/>
                </a:schemeClr>
              </a:solidFill>
            </a:endParaRPr>
          </a:p>
          <a:p>
            <a:pPr marL="817563" lvl="2" indent="-342900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Visites terrain en </a:t>
            </a:r>
            <a:r>
              <a:rPr lang="fr-FR" dirty="0" err="1">
                <a:solidFill>
                  <a:schemeClr val="tx2">
                    <a:lumMod val="75000"/>
                  </a:schemeClr>
                </a:solidFill>
              </a:rPr>
              <a:t>Hte</a:t>
            </a: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 Maurienne (sept) </a:t>
            </a:r>
            <a:br>
              <a:rPr lang="fr-FR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et </a:t>
            </a:r>
            <a:r>
              <a:rPr lang="fr-FR" dirty="0" err="1">
                <a:solidFill>
                  <a:schemeClr val="tx2">
                    <a:lumMod val="75000"/>
                  </a:schemeClr>
                </a:solidFill>
              </a:rPr>
              <a:t>Clarée</a:t>
            </a: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fr-FR" dirty="0" err="1">
                <a:solidFill>
                  <a:schemeClr val="tx2">
                    <a:lumMod val="75000"/>
                  </a:schemeClr>
                </a:solidFill>
              </a:rPr>
              <a:t>oct</a:t>
            </a: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) : forte implication ONF-RTM</a:t>
            </a:r>
          </a:p>
          <a:p>
            <a:pPr marL="817563" lvl="2" indent="-342900">
              <a:buFont typeface="Wingdings" panose="05000000000000000000" pitchFamily="2" charset="2"/>
              <a:buChar char="ü"/>
            </a:pPr>
            <a:endParaRPr lang="fr-FR" dirty="0">
              <a:solidFill>
                <a:schemeClr val="tx2">
                  <a:lumMod val="75000"/>
                </a:schemeClr>
              </a:solidFill>
            </a:endParaRPr>
          </a:p>
          <a:p>
            <a:pPr marL="817563" lvl="2" indent="-342900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A venir : Queyras cet hiver </a:t>
            </a:r>
          </a:p>
          <a:p>
            <a:pPr marL="360363" lvl="1" indent="-342900">
              <a:buFont typeface="Wingdings" panose="05000000000000000000" pitchFamily="2" charset="2"/>
              <a:buChar char="Ø"/>
            </a:pP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9875CD4-6164-D3DB-C1B1-4015476AAB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558553" y="4653267"/>
            <a:ext cx="2913683" cy="1800000"/>
          </a:xfrm>
          <a:prstGeom prst="rect">
            <a:avLst/>
          </a:prstGeom>
        </p:spPr>
      </p:pic>
      <p:pic>
        <p:nvPicPr>
          <p:cNvPr id="9" name="Image 8" descr="Une image contenant meubles, habits, personne, parapluie&#10;&#10;Le contenu généré par l’IA peut être incorrect.">
            <a:extLst>
              <a:ext uri="{FF2B5EF4-FFF2-40B4-BE49-F238E27FC236}">
                <a16:creationId xmlns:a16="http://schemas.microsoft.com/office/drawing/2014/main" id="{332AB63A-676B-60F9-20F1-F1061C6B2C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4235" y="3944397"/>
            <a:ext cx="3160208" cy="2110968"/>
          </a:xfrm>
          <a:prstGeom prst="rect">
            <a:avLst/>
          </a:prstGeom>
        </p:spPr>
      </p:pic>
      <p:pic>
        <p:nvPicPr>
          <p:cNvPr id="11" name="Image 10" descr="Une image contenant habits, personne, homme, meubles&#10;&#10;Le contenu généré par l’IA peut être incorrect.">
            <a:extLst>
              <a:ext uri="{FF2B5EF4-FFF2-40B4-BE49-F238E27FC236}">
                <a16:creationId xmlns:a16="http://schemas.microsoft.com/office/drawing/2014/main" id="{DBFE0182-3DB0-96F5-0AEE-E011E10E1B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3625" y="1707051"/>
            <a:ext cx="3092233" cy="206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933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>
            <a:lum/>
          </a:blip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645392" name="Rectangle 4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0" y="5863700"/>
            <a:ext cx="12192000" cy="994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/>
              <a:cs typeface="Arial"/>
            </a:endParaRPr>
          </a:p>
        </p:txBody>
      </p:sp>
      <p:sp>
        <p:nvSpPr>
          <p:cNvPr id="226063446" name="Ellipse 4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 rot="2700000">
            <a:off x="-1005199" y="130336"/>
            <a:ext cx="6228957" cy="6360658"/>
          </a:xfrm>
          <a:custGeom>
            <a:avLst/>
            <a:gdLst>
              <a:gd name="connsiteX0" fmla="*/ 0 w 5538952"/>
              <a:gd name="connsiteY0" fmla="*/ 2769476 h 5538952"/>
              <a:gd name="connsiteX1" fmla="*/ 2769476 w 5538952"/>
              <a:gd name="connsiteY1" fmla="*/ 0 h 5538952"/>
              <a:gd name="connsiteX2" fmla="*/ 5538952 w 5538952"/>
              <a:gd name="connsiteY2" fmla="*/ 2769476 h 5538952"/>
              <a:gd name="connsiteX3" fmla="*/ 2769476 w 5538952"/>
              <a:gd name="connsiteY3" fmla="*/ 5538952 h 5538952"/>
              <a:gd name="connsiteX4" fmla="*/ 0 w 5538952"/>
              <a:gd name="connsiteY4" fmla="*/ 2769476 h 5538952"/>
              <a:gd name="connsiteX0" fmla="*/ 5538952 w 5630392"/>
              <a:gd name="connsiteY0" fmla="*/ 2769476 h 5538952"/>
              <a:gd name="connsiteX1" fmla="*/ 2769476 w 5630392"/>
              <a:gd name="connsiteY1" fmla="*/ 5538952 h 5538952"/>
              <a:gd name="connsiteX2" fmla="*/ 0 w 5630392"/>
              <a:gd name="connsiteY2" fmla="*/ 2769476 h 5538952"/>
              <a:gd name="connsiteX3" fmla="*/ 2769476 w 5630392"/>
              <a:gd name="connsiteY3" fmla="*/ 0 h 5538952"/>
              <a:gd name="connsiteX4" fmla="*/ 5630392 w 5630392"/>
              <a:gd name="connsiteY4" fmla="*/ 2860916 h 5538952"/>
              <a:gd name="connsiteX0" fmla="*/ 5538952 w 5538952"/>
              <a:gd name="connsiteY0" fmla="*/ 2769476 h 5538952"/>
              <a:gd name="connsiteX1" fmla="*/ 2769476 w 5538952"/>
              <a:gd name="connsiteY1" fmla="*/ 5538952 h 5538952"/>
              <a:gd name="connsiteX2" fmla="*/ 0 w 5538952"/>
              <a:gd name="connsiteY2" fmla="*/ 2769476 h 5538952"/>
              <a:gd name="connsiteX3" fmla="*/ 2769476 w 5538952"/>
              <a:gd name="connsiteY3" fmla="*/ 0 h 5538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8952" h="5538952" extrusionOk="0">
                <a:moveTo>
                  <a:pt x="5538952" y="2769476"/>
                </a:moveTo>
                <a:cubicBezTo>
                  <a:pt x="5538952" y="4299015"/>
                  <a:pt x="4299015" y="5538952"/>
                  <a:pt x="2769476" y="5538952"/>
                </a:cubicBezTo>
                <a:cubicBezTo>
                  <a:pt x="1239937" y="5538952"/>
                  <a:pt x="0" y="4299015"/>
                  <a:pt x="0" y="2769476"/>
                </a:cubicBezTo>
                <a:cubicBezTo>
                  <a:pt x="0" y="1239937"/>
                  <a:pt x="1239937" y="0"/>
                  <a:pt x="2769476" y="0"/>
                </a:cubicBezTo>
              </a:path>
            </a:pathLst>
          </a:custGeom>
          <a:noFill/>
          <a:ln>
            <a:solidFill>
              <a:schemeClr val="bg1"/>
            </a:solidFill>
            <a:prstDash val="dashDot"/>
            <a:tailEnd type="oval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/>
              <a:cs typeface="Arial"/>
            </a:endParaRPr>
          </a:p>
        </p:txBody>
      </p:sp>
      <p:pic>
        <p:nvPicPr>
          <p:cNvPr id="1009529480" name="Image 2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tretch/>
        </p:blipFill>
        <p:spPr bwMode="auto">
          <a:xfrm>
            <a:off x="493637" y="4382291"/>
            <a:ext cx="2573050" cy="867161"/>
          </a:xfrm>
          <a:prstGeom prst="rect">
            <a:avLst/>
          </a:prstGeom>
        </p:spPr>
      </p:pic>
      <p:sp>
        <p:nvSpPr>
          <p:cNvPr id="1336518775" name="ZoneTexte 5"/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5877580" y="6217594"/>
            <a:ext cx="1924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00787A"/>
                </a:solidFill>
                <a:effectLst/>
                <a:uLnTx/>
                <a:uFillTx/>
                <a:latin typeface="Montserrat"/>
                <a:cs typeface="Arial"/>
              </a:rPr>
              <a:t>Avec le soutien de :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cs typeface="Arial"/>
            </a:endParaRPr>
          </a:p>
        </p:txBody>
      </p:sp>
      <p:pic>
        <p:nvPicPr>
          <p:cNvPr id="1586769564" name="Image 6" descr="Une image contenant texte, capture d’écran, Police, logo&#10;&#10;Description générée automatiquement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/>
          <a:stretch/>
        </p:blipFill>
        <p:spPr bwMode="auto">
          <a:xfrm>
            <a:off x="7839361" y="6003272"/>
            <a:ext cx="1565661" cy="831349"/>
          </a:xfrm>
          <a:prstGeom prst="rect">
            <a:avLst/>
          </a:prstGeom>
        </p:spPr>
      </p:pic>
      <p:pic>
        <p:nvPicPr>
          <p:cNvPr id="1273681495" name="Image 7" descr="Une image contenant texte, capture d’écran, Police, logo&#10;&#10;Description générée automatiquement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/>
          <a:stretch/>
        </p:blipFill>
        <p:spPr bwMode="auto">
          <a:xfrm>
            <a:off x="9582181" y="6003272"/>
            <a:ext cx="1295612" cy="831349"/>
          </a:xfrm>
          <a:prstGeom prst="rect">
            <a:avLst/>
          </a:prstGeom>
        </p:spPr>
      </p:pic>
      <p:pic>
        <p:nvPicPr>
          <p:cNvPr id="1509952183" name="Image 8" descr="Une image contenant texte, capture d’écran, Police, logo&#10;&#10;Description générée automatiquement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/>
          <a:stretch/>
        </p:blipFill>
        <p:spPr bwMode="auto">
          <a:xfrm>
            <a:off x="10967248" y="5994752"/>
            <a:ext cx="863607" cy="831349"/>
          </a:xfrm>
          <a:prstGeom prst="rect">
            <a:avLst/>
          </a:prstGeom>
        </p:spPr>
      </p:pic>
      <p:sp>
        <p:nvSpPr>
          <p:cNvPr id="89684083" name="ZoneTexte 10"/>
          <p:cNvSpPr txBox="1"/>
          <p:nvPr/>
        </p:nvSpPr>
        <p:spPr bwMode="auto">
          <a:xfrm>
            <a:off x="341571" y="219651"/>
            <a:ext cx="68394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cs typeface="Arial"/>
              </a:rPr>
              <a:t>X-RISK-CC - Renforcer les capacités d'adaptation et la résilience face aux phénomènes météo extrêmes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cs typeface="Arial"/>
            </a:endParaRPr>
          </a:p>
        </p:txBody>
      </p:sp>
      <p:pic>
        <p:nvPicPr>
          <p:cNvPr id="1594299331" name="Picture 2"/>
          <p:cNvPicPr>
            <a:picLocks noChangeAspect="1" noChangeArrowheads="1"/>
          </p:cNvPicPr>
          <p:nvPr/>
        </p:nvPicPr>
        <p:blipFill rotWithShape="1">
          <a:blip r:embed="rId8"/>
          <a:stretch/>
        </p:blipFill>
        <p:spPr bwMode="auto">
          <a:xfrm>
            <a:off x="6839658" y="31899"/>
            <a:ext cx="5148745" cy="109699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598037885" name="Picture 3"/>
          <p:cNvPicPr>
            <a:picLocks noChangeAspect="1" noChangeArrowheads="1"/>
          </p:cNvPicPr>
          <p:nvPr/>
        </p:nvPicPr>
        <p:blipFill rotWithShape="1">
          <a:blip r:embed="rId9"/>
          <a:stretch/>
        </p:blipFill>
        <p:spPr bwMode="auto">
          <a:xfrm>
            <a:off x="245961" y="6115101"/>
            <a:ext cx="2990566" cy="512762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93D8A-362A-BA8B-C055-875A9D8CB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74C7E7-BE73-1242-E015-2D16C3C8F905}"/>
              </a:ext>
            </a:extLst>
          </p:cNvPr>
          <p:cNvSpPr/>
          <p:nvPr/>
        </p:nvSpPr>
        <p:spPr>
          <a:xfrm>
            <a:off x="1476153" y="529522"/>
            <a:ext cx="923969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r-FR" sz="2400" b="1" dirty="0">
              <a:solidFill>
                <a:srgbClr val="002060"/>
              </a:solidFill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2400" b="1" dirty="0">
                <a:solidFill>
                  <a:schemeClr val="tx2"/>
                </a:solidFill>
                <a:ea typeface="+mj-ea"/>
                <a:cs typeface="+mj-cs"/>
              </a:rPr>
              <a:t>X-RISK-CC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b="1" dirty="0">
                <a:solidFill>
                  <a:schemeClr val="tx2"/>
                </a:solidFill>
                <a:ea typeface="+mj-ea"/>
                <a:cs typeface="+mj-cs"/>
              </a:rPr>
              <a:t>Renforcer les capacités d'adaptation et la résilience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b="1" dirty="0">
                <a:solidFill>
                  <a:schemeClr val="tx2"/>
                </a:solidFill>
                <a:ea typeface="+mj-ea"/>
                <a:cs typeface="+mj-cs"/>
              </a:rPr>
              <a:t>face aux phénomènes météo extrêmes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2FA53DE-4353-1791-2CBA-E92B6B5E7694}"/>
              </a:ext>
            </a:extLst>
          </p:cNvPr>
          <p:cNvSpPr txBox="1"/>
          <p:nvPr/>
        </p:nvSpPr>
        <p:spPr>
          <a:xfrm>
            <a:off x="1037834" y="2406027"/>
            <a:ext cx="77097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tx2">
                    <a:lumMod val="75000"/>
                  </a:schemeClr>
                </a:solidFill>
              </a:rPr>
              <a:t>=&gt; Données, ateliers multi-acteurs, déploiement méthodologique</a:t>
            </a:r>
          </a:p>
          <a:p>
            <a:pPr marL="360363" lvl="1" indent="-342900">
              <a:buFont typeface="Wingdings" panose="05000000000000000000" pitchFamily="2" charset="2"/>
              <a:buChar char="Ø"/>
            </a:pPr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298EC33-2BAC-1970-FADD-793F94B37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707554" y="2549967"/>
            <a:ext cx="3083954" cy="233527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9443C89-3F84-3E9A-3841-12C4D1C72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019" y="3012876"/>
            <a:ext cx="5638786" cy="300213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AD913639-9B56-5ABC-90CF-1E1E94F1CC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tretch/>
        </p:blipFill>
        <p:spPr bwMode="auto">
          <a:xfrm>
            <a:off x="8888818" y="621811"/>
            <a:ext cx="3654056" cy="77853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183B02B-058F-E5B3-0152-6C57D53B76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98" y="701439"/>
            <a:ext cx="1965251" cy="62972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F2E4C63-4834-7C4C-8243-33DFEBA68E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8566" y="5846920"/>
            <a:ext cx="3664138" cy="539778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5BE90824-F59D-6785-1D18-CABAA01AD358}"/>
              </a:ext>
            </a:extLst>
          </p:cNvPr>
          <p:cNvSpPr txBox="1"/>
          <p:nvPr/>
        </p:nvSpPr>
        <p:spPr>
          <a:xfrm>
            <a:off x="569833" y="1986020"/>
            <a:ext cx="36602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tx2">
                    <a:lumMod val="75000"/>
                  </a:schemeClr>
                </a:solidFill>
              </a:rPr>
              <a:t>Territoire pilote Val d’Arly (73)</a:t>
            </a:r>
            <a:endParaRPr lang="fr-FR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8346E795-A314-D20B-B01D-D2D9D16121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88818" y="1630236"/>
            <a:ext cx="2265348" cy="919731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A93EFCF4-9661-8891-DFF6-F15E1E5D4139}"/>
              </a:ext>
            </a:extLst>
          </p:cNvPr>
          <p:cNvSpPr txBox="1"/>
          <p:nvPr/>
        </p:nvSpPr>
        <p:spPr>
          <a:xfrm>
            <a:off x="5188689" y="3802842"/>
            <a:ext cx="33062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 base du dossier GIRN</a:t>
            </a:r>
            <a:r>
              <a:rPr lang="fr-FR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552156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D0E73-D97D-597F-DC73-1722D34E6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DC3454C-5142-0F67-5037-DD3E5E3DBD95}"/>
              </a:ext>
            </a:extLst>
          </p:cNvPr>
          <p:cNvSpPr/>
          <p:nvPr/>
        </p:nvSpPr>
        <p:spPr>
          <a:xfrm>
            <a:off x="3179135" y="546128"/>
            <a:ext cx="535880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r-FR" sz="2400" b="1" dirty="0">
              <a:solidFill>
                <a:srgbClr val="002060"/>
              </a:solidFill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2400" b="1" dirty="0">
                <a:solidFill>
                  <a:schemeClr val="tx2"/>
                </a:solidFill>
                <a:ea typeface="+mj-ea"/>
                <a:cs typeface="+mj-cs"/>
              </a:rPr>
              <a:t>X-RISK-CC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b="1" dirty="0">
                <a:solidFill>
                  <a:schemeClr val="tx2"/>
                </a:solidFill>
                <a:ea typeface="+mj-ea"/>
                <a:cs typeface="+mj-cs"/>
              </a:rPr>
              <a:t>Renforcer les capacités d'adaptation et la résilience face aux phénomènes météo extrêmes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2510E99-0BBE-F35A-1269-975410E97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348" y="2200940"/>
            <a:ext cx="5859109" cy="3357785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AEDFF357-C584-6B97-186E-AD8850DCD7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tretch/>
        </p:blipFill>
        <p:spPr bwMode="auto">
          <a:xfrm>
            <a:off x="8537944" y="576665"/>
            <a:ext cx="3654056" cy="77853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FF2C1DE-97B3-4794-A368-0F63C6F592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98" y="701439"/>
            <a:ext cx="2379922" cy="76259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88FD4DD-D91F-6167-A22D-534F42CE22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7114" y="5627643"/>
            <a:ext cx="3664138" cy="53977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AA7ECAD-36F9-299A-C3AA-31139C4298CC}"/>
              </a:ext>
            </a:extLst>
          </p:cNvPr>
          <p:cNvSpPr txBox="1"/>
          <p:nvPr/>
        </p:nvSpPr>
        <p:spPr>
          <a:xfrm>
            <a:off x="1124393" y="3511798"/>
            <a:ext cx="36602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tx2">
                    <a:lumMod val="75000"/>
                  </a:schemeClr>
                </a:solidFill>
              </a:rPr>
              <a:t>9 déc. Webinaire de restitution : </a:t>
            </a:r>
            <a:r>
              <a:rPr lang="fr-FR" sz="2000" dirty="0">
                <a:solidFill>
                  <a:schemeClr val="tx2">
                    <a:lumMod val="75000"/>
                  </a:schemeClr>
                </a:solidFill>
              </a:rPr>
              <a:t>+ 100 participants/ </a:t>
            </a:r>
            <a:r>
              <a:rPr lang="fr-FR" sz="2000" dirty="0" err="1">
                <a:solidFill>
                  <a:schemeClr val="tx2">
                    <a:lumMod val="75000"/>
                  </a:schemeClr>
                </a:solidFill>
              </a:rPr>
              <a:t>visionages</a:t>
            </a:r>
            <a:endParaRPr lang="fr-FR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4ECFA51-ED8A-54EF-7443-1C766D736115}"/>
              </a:ext>
            </a:extLst>
          </p:cNvPr>
          <p:cNvSpPr txBox="1"/>
          <p:nvPr/>
        </p:nvSpPr>
        <p:spPr>
          <a:xfrm>
            <a:off x="1124394" y="2736935"/>
            <a:ext cx="44683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fontAlgn="ctr">
              <a:buNone/>
            </a:pPr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18 et 19 nov. Séminaire final  à Bolzano (I)</a:t>
            </a:r>
            <a:endParaRPr lang="fr-FR" sz="2800" b="0" i="0" u="none" strike="noStrike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94476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MODELE_AURAEE_Powerpoint_complet">
  <a:themeElements>
    <a:clrScheme name="Personnalisé 6">
      <a:dk1>
        <a:sysClr val="windowText" lastClr="000000"/>
      </a:dk1>
      <a:lt1>
        <a:sysClr val="window" lastClr="FFFFFF"/>
      </a:lt1>
      <a:dk2>
        <a:srgbClr val="76A4A3"/>
      </a:dk2>
      <a:lt2>
        <a:srgbClr val="A7D2D4"/>
      </a:lt2>
      <a:accent1>
        <a:srgbClr val="007F79"/>
      </a:accent1>
      <a:accent2>
        <a:srgbClr val="E1B901"/>
      </a:accent2>
      <a:accent3>
        <a:srgbClr val="E85444"/>
      </a:accent3>
      <a:accent4>
        <a:srgbClr val="004D91"/>
      </a:accent4>
      <a:accent5>
        <a:srgbClr val="3A404F"/>
      </a:accent5>
      <a:accent6>
        <a:srgbClr val="A0244E"/>
      </a:accent6>
      <a:hlink>
        <a:srgbClr val="76A4A3"/>
      </a:hlink>
      <a:folHlink>
        <a:srgbClr val="A7D2D4"/>
      </a:folHlink>
    </a:clrScheme>
    <a:fontScheme name="Office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18651</TotalTime>
  <Words>1905</Words>
  <Application>Microsoft Office PowerPoint</Application>
  <PresentationFormat>Grand écran</PresentationFormat>
  <Paragraphs>262</Paragraphs>
  <Slides>27</Slides>
  <Notes>27</Notes>
  <HiddenSlides>0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27</vt:i4>
      </vt:variant>
    </vt:vector>
  </HeadingPairs>
  <TitlesOfParts>
    <vt:vector size="44" baseType="lpstr">
      <vt:lpstr>Aptos</vt:lpstr>
      <vt:lpstr>Aptos Display</vt:lpstr>
      <vt:lpstr>Aptos Narrow</vt:lpstr>
      <vt:lpstr>Arial</vt:lpstr>
      <vt:lpstr>Calibri</vt:lpstr>
      <vt:lpstr>Calibri Light</vt:lpstr>
      <vt:lpstr>Courier New</vt:lpstr>
      <vt:lpstr>Helvetica Neue</vt:lpstr>
      <vt:lpstr>Montserrat</vt:lpstr>
      <vt:lpstr>Roboto</vt:lpstr>
      <vt:lpstr>Roboto Bk</vt:lpstr>
      <vt:lpstr>Source Sans Pro Light</vt:lpstr>
      <vt:lpstr>Times New Roman</vt:lpstr>
      <vt:lpstr>Wingdings</vt:lpstr>
      <vt:lpstr>Thème Office</vt:lpstr>
      <vt:lpstr>1_Thème Office</vt:lpstr>
      <vt:lpstr>MODELE_AURAEE_Powerpoint_complet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Réalisé - Méta-Projet  RESAlpes 2025 JOURNEE THEMATIQUE </vt:lpstr>
      <vt:lpstr>Réalisé - Méta-Projet  RESAlpes 2025 JOURNEE GOUVERNANCE </vt:lpstr>
      <vt:lpstr>Réalisé – IMAGIN-ALP 2025 JOURNEES RELAIS  Montée en compétence des acteurs locaux / socio-pro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Olivier CARTIER</dc:creator>
  <cp:lastModifiedBy>Carine Peisser</cp:lastModifiedBy>
  <cp:revision>521</cp:revision>
  <dcterms:created xsi:type="dcterms:W3CDTF">2018-11-07T15:10:00Z</dcterms:created>
  <dcterms:modified xsi:type="dcterms:W3CDTF">2025-12-16T10:52:14Z</dcterms:modified>
</cp:coreProperties>
</file>