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440" r:id="rId2"/>
    <p:sldId id="410" r:id="rId3"/>
    <p:sldId id="411" r:id="rId4"/>
    <p:sldId id="412" r:id="rId5"/>
    <p:sldId id="432" r:id="rId6"/>
    <p:sldId id="455" r:id="rId7"/>
    <p:sldId id="456" r:id="rId8"/>
    <p:sldId id="433" r:id="rId9"/>
    <p:sldId id="434" r:id="rId10"/>
    <p:sldId id="435" r:id="rId11"/>
    <p:sldId id="431" r:id="rId12"/>
    <p:sldId id="454" r:id="rId13"/>
    <p:sldId id="427" r:id="rId14"/>
    <p:sldId id="428" r:id="rId15"/>
    <p:sldId id="320" r:id="rId16"/>
    <p:sldId id="338" r:id="rId17"/>
    <p:sldId id="321" r:id="rId18"/>
    <p:sldId id="328" r:id="rId19"/>
    <p:sldId id="415" r:id="rId20"/>
    <p:sldId id="318" r:id="rId21"/>
    <p:sldId id="450" r:id="rId22"/>
    <p:sldId id="301" r:id="rId23"/>
  </p:sldIdLst>
  <p:sldSz cx="10801350" cy="7200900"/>
  <p:notesSz cx="6858000" cy="9144000"/>
  <p:defaultTextStyle>
    <a:defPPr>
      <a:defRPr lang="fr-FR"/>
    </a:defPPr>
    <a:lvl1pPr algn="l" defTabSz="1106488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52450" indent="-95250" algn="l" defTabSz="1106488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06488" indent="-192088" algn="l" defTabSz="1106488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60525" indent="-288925" algn="l" defTabSz="1106488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214563" indent="-385763" algn="l" defTabSz="1106488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orient="horz" pos="4316">
          <p15:clr>
            <a:srgbClr val="A4A3A4"/>
          </p15:clr>
        </p15:guide>
        <p15:guide id="3" orient="horz" pos="1031">
          <p15:clr>
            <a:srgbClr val="A4A3A4"/>
          </p15:clr>
        </p15:guide>
        <p15:guide id="4" orient="horz" pos="3887">
          <p15:clr>
            <a:srgbClr val="A4A3A4"/>
          </p15:clr>
        </p15:guide>
        <p15:guide id="5" pos="3402">
          <p15:clr>
            <a:srgbClr val="A4A3A4"/>
          </p15:clr>
        </p15:guide>
        <p15:guide id="6" pos="6081">
          <p15:clr>
            <a:srgbClr val="A4A3A4"/>
          </p15:clr>
        </p15:guide>
        <p15:guide id="7" pos="294">
          <p15:clr>
            <a:srgbClr val="A4A3A4"/>
          </p15:clr>
        </p15:guide>
        <p15:guide id="8" pos="65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E2F"/>
    <a:srgbClr val="005BBB"/>
    <a:srgbClr val="46B519"/>
    <a:srgbClr val="000000"/>
    <a:srgbClr val="F8F8F8"/>
    <a:srgbClr val="7764CA"/>
    <a:srgbClr val="001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33" autoAdjust="0"/>
  </p:normalViewPr>
  <p:slideViewPr>
    <p:cSldViewPr snapToGrid="0">
      <p:cViewPr varScale="1">
        <p:scale>
          <a:sx n="85" d="100"/>
          <a:sy n="85" d="100"/>
        </p:scale>
        <p:origin x="965" y="48"/>
      </p:cViewPr>
      <p:guideLst>
        <p:guide orient="horz" pos="2268"/>
        <p:guide orient="horz" pos="4316"/>
        <p:guide orient="horz" pos="1031"/>
        <p:guide orient="horz" pos="3887"/>
        <p:guide pos="3402"/>
        <p:guide pos="6081"/>
        <p:guide pos="294"/>
        <p:guide pos="651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00225" cy="18002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1077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1077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324D3D-1935-47B1-8F7F-A44BE6FD40FD}" type="datetimeFigureOut">
              <a:rPr lang="fr-FR"/>
              <a:pPr>
                <a:defRPr/>
              </a:pPr>
              <a:t>08/12/2020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1077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ACB4D79-B1E3-4780-9D6E-3ECE7D885E2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10210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106488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2450" algn="l" defTabSz="1106488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06488" algn="l" defTabSz="1106488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60525" algn="l" defTabSz="1106488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14563" algn="l" defTabSz="1106488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69489" algn="l" defTabSz="110779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23387" algn="l" defTabSz="110779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877285" algn="l" defTabSz="110779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31182" algn="l" defTabSz="110779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D16BEC-D47F-4A6C-A446-3932364AB33A}" type="slidenum">
              <a:rPr lang="fr-FR" altLang="fr-FR" sz="1200">
                <a:latin typeface="Calibri" panose="020F0502020204030204" pitchFamily="34" charset="0"/>
              </a:rPr>
              <a:pPr eaLnBrk="1" hangingPunct="1"/>
              <a:t>3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95568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A0A64-C8EF-47FB-A320-8FC9872F673D}" type="slidenum">
              <a:rPr lang="fr-FR" altLang="fr-FR" smtClean="0">
                <a:latin typeface="Calibri" panose="020F0502020204030204" pitchFamily="34" charset="0"/>
              </a:rPr>
              <a:pPr/>
              <a:t>5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¾ du réseau automatisé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½ télétransmis</a:t>
            </a:r>
          </a:p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901870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A0A64-C8EF-47FB-A320-8FC9872F673D}" type="slidenum">
              <a:rPr lang="fr-FR" altLang="fr-FR" smtClean="0">
                <a:latin typeface="Calibri" panose="020F0502020204030204" pitchFamily="34" charset="0"/>
              </a:rPr>
              <a:pPr/>
              <a:t>6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¾ du réseau automatisé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½ télétransmis</a:t>
            </a:r>
          </a:p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66939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1A0A64-C8EF-47FB-A320-8FC9872F673D}" type="slidenum">
              <a:rPr lang="fr-FR" altLang="fr-FR" smtClean="0">
                <a:latin typeface="Calibri" panose="020F0502020204030204" pitchFamily="34" charset="0"/>
              </a:rPr>
              <a:pPr/>
              <a:t>7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¾ du réseau automatisé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½ télétransmis</a:t>
            </a:r>
          </a:p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6691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A0BDF5-8FCB-48EC-A5D4-03227C35A9EA}" type="slidenum">
              <a:rPr lang="fr-FR" altLang="fr-FR" smtClean="0">
                <a:latin typeface="Calibri" panose="020F0502020204030204" pitchFamily="34" charset="0"/>
              </a:rPr>
              <a:pPr/>
              <a:t>10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¾ du réseau automatisé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000" smtClean="0">
                <a:latin typeface="Arial" panose="020B0604020202020204" pitchFamily="34" charset="0"/>
              </a:rPr>
              <a:t>½ télétransmis</a:t>
            </a:r>
          </a:p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00903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ED58F-3550-43BA-9DB6-8B19E8D0941C}" type="slidenum">
              <a:rPr lang="fr-FR" altLang="fr-FR" smtClean="0">
                <a:latin typeface="Calibri" panose="020F0502020204030204" pitchFamily="34" charset="0"/>
              </a:rPr>
              <a:pPr/>
              <a:t>11</a:t>
            </a:fld>
            <a:endParaRPr lang="fr-FR" altLang="fr-FR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9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Atlas.edf.fr\co\dpih-dtg-gre\2-Missions.003\Serv01.001\Commun\2-MCC\Communication\EVENEMENTS\EVENEMENTS EXTERNES DTG\Forum Prévi DTG 2015\3-Communication\Présentations\Image-fon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13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ndir un rectangle à un seul coin 3"/>
          <p:cNvSpPr/>
          <p:nvPr userDrawn="1"/>
        </p:nvSpPr>
        <p:spPr>
          <a:xfrm flipH="1">
            <a:off x="546100" y="550863"/>
            <a:ext cx="9737725" cy="3395662"/>
          </a:xfrm>
          <a:prstGeom prst="round1Rect">
            <a:avLst>
              <a:gd name="adj" fmla="val 7806"/>
            </a:avLst>
          </a:prstGeom>
          <a:solidFill>
            <a:srgbClr val="509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614" tIns="43614" rIns="43614" bIns="43614" anchor="ctr"/>
          <a:lstStyle/>
          <a:p>
            <a:pPr algn="ctr"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900" dirty="0"/>
          </a:p>
        </p:txBody>
      </p:sp>
      <p:pic>
        <p:nvPicPr>
          <p:cNvPr id="5" name="Picture 3" descr="\\Atlas.edf.fr\co\dpih-dtg-gre\2-Missions.003\Serv01.001\Commun\2-MCC\Communication\OUTILS DE COM\Charte Graphique\DTG\ID 2012\Logo DTG\Sans baseline\PNG fond transparent\Logo-DTG-2012_grand-papillon_sans-baseline_BLANC-GRI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75" y="1109663"/>
            <a:ext cx="889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 userDrawn="1"/>
        </p:nvSpPr>
        <p:spPr>
          <a:xfrm>
            <a:off x="998538" y="3330575"/>
            <a:ext cx="5060950" cy="615950"/>
          </a:xfrm>
          <a:prstGeom prst="rect">
            <a:avLst/>
          </a:prstGeom>
          <a:noFill/>
        </p:spPr>
        <p:txBody>
          <a:bodyPr lIns="43614" tIns="0" rIns="43614" bIns="0">
            <a:spAutoFit/>
          </a:bodyPr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spc="100" dirty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rPr>
              <a:t>FORUM PRÉVI DTG, 30 JUIN 2015</a:t>
            </a:r>
            <a:br>
              <a:rPr lang="fr-FR" sz="2000" spc="100" dirty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rPr>
            </a:br>
            <a:endParaRPr lang="fr-FR" sz="2000" spc="100" dirty="0">
              <a:solidFill>
                <a:schemeClr val="bg1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5" descr="\\Atlas.edf.fr\co\dpih-dtg-gre\2-Missions.003\Serv01.001\Commun\2-MCC\Communication\OUTILS DE COM\Charte Graphique\EDF - CHARTE 2012\LOGO-EDF\Logo-blanc_sur-fond-couleur_sur-photo-foncee\EDF_Logo_blanc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965200"/>
            <a:ext cx="11366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7809" y="1970157"/>
            <a:ext cx="8899022" cy="985947"/>
          </a:xfrm>
        </p:spPr>
        <p:txBody>
          <a:bodyPr/>
          <a:lstStyle>
            <a:lvl1pPr algn="l">
              <a:spcBef>
                <a:spcPts val="0"/>
              </a:spcBef>
              <a:defRPr sz="3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222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113838" y="6975475"/>
            <a:ext cx="1668462" cy="12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8010525" y="6561138"/>
            <a:ext cx="1620838" cy="160337"/>
          </a:xfrm>
          <a:prstGeom prst="rect">
            <a:avLst/>
          </a:prstGeom>
        </p:spPr>
        <p:txBody>
          <a:bodyPr lIns="102870" tIns="51435" rIns="102870" bIns="51435"/>
          <a:lstStyle>
            <a:lvl1pPr defTabSz="110779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9388" y="6561138"/>
            <a:ext cx="450850" cy="479425"/>
          </a:xfrm>
          <a:prstGeom prst="rect">
            <a:avLst/>
          </a:prstGeom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A336A83-83F1-46FD-B0B3-8A3E361377A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56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113838" y="6975475"/>
            <a:ext cx="1668462" cy="12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/>
          <a:p>
            <a:pPr algn="ctr"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8010525" y="6561138"/>
            <a:ext cx="1620838" cy="160337"/>
          </a:xfrm>
          <a:prstGeom prst="rect">
            <a:avLst/>
          </a:prstGeom>
        </p:spPr>
        <p:txBody>
          <a:bodyPr lIns="102870" tIns="51435" rIns="102870" bIns="51435"/>
          <a:lstStyle>
            <a:lvl1pPr defTabSz="110779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9388" y="6561138"/>
            <a:ext cx="450850" cy="479425"/>
          </a:xfrm>
          <a:prstGeom prst="rect">
            <a:avLst/>
          </a:prstGeom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6571ACA-1C44-4BCC-BEB6-A8EC66584B9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713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396875" y="327025"/>
            <a:ext cx="10080625" cy="708025"/>
          </a:xfrm>
          <a:prstGeom prst="rect">
            <a:avLst/>
          </a:prstGeom>
          <a:noFill/>
        </p:spPr>
        <p:txBody>
          <a:bodyPr lIns="43614" tIns="0" rIns="43614" bIns="0">
            <a:spAutoFit/>
          </a:bodyPr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600" cap="all" dirty="0">
                <a:solidFill>
                  <a:srgbClr val="509E2F"/>
                </a:solidFill>
                <a:latin typeface="Frutiger Roman" pitchFamily="34" charset="0"/>
                <a:ea typeface="+mj-ea"/>
                <a:cs typeface="+mj-cs"/>
              </a:rPr>
              <a:t>SOMMAIRE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396808" y="1303780"/>
            <a:ext cx="10080000" cy="5233498"/>
          </a:xfrm>
        </p:spPr>
        <p:txBody>
          <a:bodyPr/>
          <a:lstStyle>
            <a:lvl1pPr marL="273050" indent="-273050">
              <a:buClr>
                <a:srgbClr val="005BBB"/>
              </a:buClr>
              <a:buSzPct val="125000"/>
              <a:buFont typeface="+mj-lt"/>
              <a:buAutoNum type="arabicPeriod"/>
              <a:defRPr sz="1600" b="0" cap="all" baseline="0">
                <a:solidFill>
                  <a:srgbClr val="509E2F"/>
                </a:solidFill>
                <a:latin typeface="Frutiger Bold" pitchFamily="34" charset="0"/>
              </a:defRPr>
            </a:lvl1pPr>
            <a:lvl2pPr marL="271463" indent="0">
              <a:spcBef>
                <a:spcPts val="0"/>
              </a:spcBef>
              <a:buClr>
                <a:schemeClr val="bg1"/>
              </a:buClr>
              <a:buSzPct val="25000"/>
              <a:buFontTx/>
              <a:buNone/>
              <a:defRPr sz="1600" cap="all" baseline="0">
                <a:solidFill>
                  <a:srgbClr val="000000"/>
                </a:solidFill>
                <a:latin typeface="Frutiger Roman" pitchFamily="34" charset="0"/>
              </a:defRPr>
            </a:lvl2pPr>
            <a:lvl3pPr marL="436140" indent="0">
              <a:spcBef>
                <a:spcPts val="0"/>
              </a:spcBef>
              <a:buFontTx/>
              <a:buNone/>
              <a:defRPr sz="1600" cap="all" baseline="0"/>
            </a:lvl3pPr>
            <a:lvl4pPr marL="436140" indent="0">
              <a:spcBef>
                <a:spcPts val="0"/>
              </a:spcBef>
              <a:buFontTx/>
              <a:buNone/>
              <a:defRPr sz="1600" cap="all" baseline="0"/>
            </a:lvl4pPr>
            <a:lvl5pPr marL="436140" indent="0">
              <a:spcBef>
                <a:spcPts val="0"/>
              </a:spcBef>
              <a:buFontTx/>
              <a:buNone/>
              <a:defRPr sz="1600" cap="all" baseline="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8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9E2F"/>
                </a:solidFill>
                <a:latin typeface="+mj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88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-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412343" y="1202315"/>
            <a:ext cx="10080000" cy="500982"/>
          </a:xfrm>
        </p:spPr>
        <p:txBody>
          <a:bodyPr/>
          <a:lstStyle>
            <a:lvl1pPr marL="0" marR="0" indent="0" algn="l" defTabSz="11077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800" b="0" kern="1200" noProof="0" dirty="0" smtClean="0">
                <a:solidFill>
                  <a:srgbClr val="509E2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342" y="356611"/>
            <a:ext cx="10080000" cy="714740"/>
          </a:xfrm>
        </p:spPr>
        <p:txBody>
          <a:bodyPr/>
          <a:lstStyle>
            <a:lvl1pPr>
              <a:defRPr>
                <a:solidFill>
                  <a:srgbClr val="509E2F"/>
                </a:solidFill>
                <a:latin typeface="+mj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12342" y="1834261"/>
            <a:ext cx="10080000" cy="4598213"/>
          </a:xfrm>
        </p:spPr>
        <p:txBody>
          <a:bodyPr/>
          <a:lstStyle>
            <a:lvl1pPr>
              <a:defRPr b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24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-2 colonnes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Atlas.edf.fr\co\dpih-dtg-gre\2-Missions.003\Serv01.001\Commun\2-MCC\Communication\EVENEMENTS\EVENEMENTS EXTERNES DTG\Forum Prévi DTG 2015\3-Communication\Présentations\Image-fon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9" t="5685"/>
          <a:stretch>
            <a:fillRect/>
          </a:stretch>
        </p:blipFill>
        <p:spPr bwMode="auto">
          <a:xfrm>
            <a:off x="6891338" y="1333500"/>
            <a:ext cx="36004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342" y="356610"/>
            <a:ext cx="10080000" cy="892612"/>
          </a:xfrm>
        </p:spPr>
        <p:txBody>
          <a:bodyPr/>
          <a:lstStyle>
            <a:lvl1pPr>
              <a:defRPr>
                <a:solidFill>
                  <a:srgbClr val="509E2F"/>
                </a:solidFill>
                <a:latin typeface="+mj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412341" y="1332705"/>
            <a:ext cx="6302357" cy="5087202"/>
          </a:xfrm>
        </p:spPr>
        <p:txBody>
          <a:bodyPr/>
          <a:lstStyle>
            <a:lvl1pPr>
              <a:defRPr sz="2400" b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 sz="2400" baseline="0">
                <a:solidFill>
                  <a:schemeClr val="tx1">
                    <a:lumMod val="75000"/>
                  </a:schemeClr>
                </a:solidFill>
                <a:latin typeface="+mj-lt"/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  <a:latin typeface="+mj-lt"/>
              </a:defRPr>
            </a:lvl3pPr>
            <a:lvl4pPr>
              <a:defRPr>
                <a:solidFill>
                  <a:srgbClr val="000000"/>
                </a:solidFill>
                <a:latin typeface="Frutiger Roman" pitchFamily="34" charset="0"/>
              </a:defRPr>
            </a:lvl4pPr>
            <a:lvl5pPr>
              <a:defRPr>
                <a:solidFill>
                  <a:srgbClr val="000000"/>
                </a:solidFill>
                <a:latin typeface="Frutiger Roman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32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-2 colonnes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342" y="356610"/>
            <a:ext cx="10080000" cy="892612"/>
          </a:xfrm>
        </p:spPr>
        <p:txBody>
          <a:bodyPr/>
          <a:lstStyle>
            <a:lvl1pPr>
              <a:defRPr>
                <a:solidFill>
                  <a:srgbClr val="509E2F"/>
                </a:solidFill>
                <a:latin typeface="+mj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/>
          </p:nvPr>
        </p:nvSpPr>
        <p:spPr>
          <a:xfrm>
            <a:off x="412342" y="1332705"/>
            <a:ext cx="6302357" cy="5087202"/>
          </a:xfrm>
        </p:spPr>
        <p:txBody>
          <a:bodyPr/>
          <a:lstStyle>
            <a:lvl1pPr>
              <a:defRPr b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 baseline="0">
                <a:solidFill>
                  <a:schemeClr val="tx1">
                    <a:lumMod val="7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  <a:latin typeface="+mj-lt"/>
              </a:defRPr>
            </a:lvl3pPr>
            <a:lvl4pPr>
              <a:defRPr>
                <a:solidFill>
                  <a:srgbClr val="000000"/>
                </a:solidFill>
                <a:latin typeface="Frutiger Roman" pitchFamily="34" charset="0"/>
              </a:defRPr>
            </a:lvl4pPr>
            <a:lvl5pPr>
              <a:defRPr>
                <a:solidFill>
                  <a:srgbClr val="000000"/>
                </a:solidFill>
                <a:latin typeface="Frutiger Roman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6892342" y="1332705"/>
            <a:ext cx="3600000" cy="5086800"/>
          </a:xfrm>
          <a:solidFill>
            <a:srgbClr val="509E2F"/>
          </a:solidFill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81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342" y="356610"/>
            <a:ext cx="10080000" cy="892612"/>
          </a:xfrm>
        </p:spPr>
        <p:txBody>
          <a:bodyPr/>
          <a:lstStyle>
            <a:lvl1pPr>
              <a:defRPr>
                <a:solidFill>
                  <a:srgbClr val="509E2F"/>
                </a:solidFill>
                <a:latin typeface="+mj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Espace réservé du graphique 4"/>
          <p:cNvSpPr>
            <a:spLocks noGrp="1"/>
          </p:cNvSpPr>
          <p:nvPr>
            <p:ph type="chart" sz="quarter" idx="11"/>
          </p:nvPr>
        </p:nvSpPr>
        <p:spPr>
          <a:xfrm>
            <a:off x="1132342" y="1635205"/>
            <a:ext cx="8640000" cy="4535567"/>
          </a:xfrm>
        </p:spPr>
        <p:txBody>
          <a:bodyPr rtlCol="0">
            <a:noAutofit/>
          </a:bodyPr>
          <a:lstStyle>
            <a:lvl1pPr>
              <a:defRPr b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83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342" y="356610"/>
            <a:ext cx="10080000" cy="892612"/>
          </a:xfrm>
        </p:spPr>
        <p:txBody>
          <a:bodyPr/>
          <a:lstStyle>
            <a:lvl1pPr>
              <a:defRPr>
                <a:solidFill>
                  <a:srgbClr val="509E2F"/>
                </a:solidFill>
                <a:latin typeface="+mj-lt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space réservé du tableau 6"/>
          <p:cNvSpPr>
            <a:spLocks noGrp="1"/>
          </p:cNvSpPr>
          <p:nvPr>
            <p:ph type="tbl" sz="quarter" idx="11"/>
          </p:nvPr>
        </p:nvSpPr>
        <p:spPr>
          <a:xfrm>
            <a:off x="1132342" y="1635205"/>
            <a:ext cx="8640000" cy="4535567"/>
          </a:xfrm>
        </p:spPr>
        <p:txBody>
          <a:bodyPr rtlCol="0">
            <a:noAutofit/>
          </a:bodyPr>
          <a:lstStyle>
            <a:lvl1pPr>
              <a:buClr>
                <a:srgbClr val="509E2F"/>
              </a:buClr>
              <a:defRPr b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 noProof="0" dirty="0" smtClean="0"/>
              <a:t>Cliquez sur l'icône pour ajouter un tableau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68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ogo_EDF_sommai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605588"/>
            <a:ext cx="65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1147644" y="2163892"/>
            <a:ext cx="8506063" cy="340172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000" b="0">
                <a:solidFill>
                  <a:srgbClr val="509E2F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5389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12750" y="357188"/>
            <a:ext cx="10079038" cy="892175"/>
          </a:xfrm>
          <a:prstGeom prst="rect">
            <a:avLst/>
          </a:prstGeom>
        </p:spPr>
        <p:txBody>
          <a:bodyPr vert="horz" lIns="43614" tIns="0" rIns="43614" bIns="0" rtlCol="0" anchor="t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12750" y="1331913"/>
            <a:ext cx="10079038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14" tIns="0" rIns="4361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79525" y="6700838"/>
            <a:ext cx="8004175" cy="161925"/>
          </a:xfrm>
          <a:prstGeom prst="rect">
            <a:avLst/>
          </a:prstGeom>
        </p:spPr>
        <p:txBody>
          <a:bodyPr vert="horz" wrap="none" lIns="43614" tIns="0" rIns="43614" bIns="0" rtlCol="0" anchor="ctr" anchorCtr="0">
            <a:noAutofit/>
          </a:bodyPr>
          <a:lstStyle>
            <a:lvl1pPr algn="r" defTabSz="110779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SPC GD  |  EDF HYDRO MED - DTG |  10 Novembre 2020</a:t>
            </a:r>
            <a:endParaRPr lang="fr-FR"/>
          </a:p>
        </p:txBody>
      </p:sp>
      <p:pic>
        <p:nvPicPr>
          <p:cNvPr id="1029" name="Picture 8" descr="logo_EDF_sommair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605588"/>
            <a:ext cx="652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283700" y="6688138"/>
            <a:ext cx="444500" cy="185737"/>
          </a:xfrm>
          <a:prstGeom prst="rect">
            <a:avLst/>
          </a:prstGeom>
          <a:noFill/>
        </p:spPr>
        <p:txBody>
          <a:bodyPr wrap="none" lIns="43614" tIns="0" rIns="0" bIns="0" anchor="ctr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/>
              <a:t>|  </a:t>
            </a:r>
            <a:fld id="{C2A91B54-4E90-435B-BD11-97903180F96C}" type="slidenum">
              <a:rPr lang="fr-FR" altLang="fr-FR" sz="1200"/>
              <a:pPr eaLnBrk="1" hangingPunct="1"/>
              <a:t>‹N°›</a:t>
            </a:fld>
            <a:endParaRPr lang="fr-FR" altLang="fr-FR" sz="1200"/>
          </a:p>
        </p:txBody>
      </p:sp>
      <p:pic>
        <p:nvPicPr>
          <p:cNvPr id="1031" name="Image 9" descr="Logo-DTG-2012_grand-papillon_sans-baseline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88" y="6689725"/>
            <a:ext cx="647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88" r:id="rId3"/>
    <p:sldLayoutId id="2147484189" r:id="rId4"/>
    <p:sldLayoutId id="2147484195" r:id="rId5"/>
    <p:sldLayoutId id="2147484190" r:id="rId6"/>
    <p:sldLayoutId id="2147484191" r:id="rId7"/>
    <p:sldLayoutId id="2147484192" r:id="rId8"/>
    <p:sldLayoutId id="2147484196" r:id="rId9"/>
    <p:sldLayoutId id="2147484197" r:id="rId10"/>
    <p:sldLayoutId id="2147484198" r:id="rId11"/>
  </p:sldLayoutIdLst>
  <p:hf hdr="0" dt="0"/>
  <p:txStyles>
    <p:titleStyle>
      <a:lvl1pPr algn="l" defTabSz="1106488" rtl="0" eaLnBrk="0" fontAlgn="base" hangingPunct="0">
        <a:spcBef>
          <a:spcPct val="0"/>
        </a:spcBef>
        <a:spcAft>
          <a:spcPct val="0"/>
        </a:spcAft>
        <a:defRPr sz="3400" kern="1200" cap="all">
          <a:solidFill>
            <a:srgbClr val="509E2F"/>
          </a:solidFill>
          <a:latin typeface="+mj-lt"/>
          <a:ea typeface="+mj-ea"/>
          <a:cs typeface="+mj-cs"/>
        </a:defRPr>
      </a:lvl1pPr>
      <a:lvl2pPr algn="l" defTabSz="1106488" rtl="0" eaLnBrk="0" fontAlgn="base" hangingPunct="0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2pPr>
      <a:lvl3pPr algn="l" defTabSz="1106488" rtl="0" eaLnBrk="0" fontAlgn="base" hangingPunct="0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3pPr>
      <a:lvl4pPr algn="l" defTabSz="1106488" rtl="0" eaLnBrk="0" fontAlgn="base" hangingPunct="0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4pPr>
      <a:lvl5pPr algn="l" defTabSz="1106488" rtl="0" eaLnBrk="0" fontAlgn="base" hangingPunct="0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5pPr>
      <a:lvl6pPr marL="457200" algn="l" defTabSz="1106488" rtl="0" fontAlgn="base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6pPr>
      <a:lvl7pPr marL="914400" algn="l" defTabSz="1106488" rtl="0" fontAlgn="base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7pPr>
      <a:lvl8pPr marL="1371600" algn="l" defTabSz="1106488" rtl="0" fontAlgn="base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8pPr>
      <a:lvl9pPr marL="1828800" algn="l" defTabSz="1106488" rtl="0" fontAlgn="base">
        <a:spcBef>
          <a:spcPct val="0"/>
        </a:spcBef>
        <a:spcAft>
          <a:spcPct val="0"/>
        </a:spcAft>
        <a:defRPr sz="3400">
          <a:solidFill>
            <a:srgbClr val="509E2F"/>
          </a:solidFill>
          <a:latin typeface="Arial" pitchFamily="34" charset="0"/>
        </a:defRPr>
      </a:lvl9pPr>
    </p:titleStyle>
    <p:bodyStyle>
      <a:lvl1pPr marL="179388" indent="-179388" algn="l" defTabSz="1106488" rtl="0" eaLnBrk="0" fontAlgn="base" hangingPunct="0">
        <a:spcBef>
          <a:spcPts val="600"/>
        </a:spcBef>
        <a:spcAft>
          <a:spcPct val="0"/>
        </a:spcAft>
        <a:buClr>
          <a:srgbClr val="509E2F"/>
        </a:buClr>
        <a:buFont typeface="Wingdings" panose="05000000000000000000" pitchFamily="2" charset="2"/>
        <a:buChar char=""/>
        <a:defRPr sz="2400" kern="1200">
          <a:solidFill>
            <a:srgbClr val="5F5F5F"/>
          </a:solidFill>
          <a:latin typeface="+mn-lt"/>
          <a:ea typeface="+mn-ea"/>
          <a:cs typeface="+mn-cs"/>
        </a:defRPr>
      </a:lvl1pPr>
      <a:lvl2pPr marL="539750" indent="-179388" algn="l" defTabSz="1106488" rtl="0" eaLnBrk="0" fontAlgn="base" hangingPunct="0">
        <a:spcBef>
          <a:spcPts val="300"/>
        </a:spcBef>
        <a:spcAft>
          <a:spcPct val="0"/>
        </a:spcAft>
        <a:buClr>
          <a:srgbClr val="509E2F"/>
        </a:buClr>
        <a:buSzPct val="60000"/>
        <a:buFont typeface="Wingdings" panose="05000000000000000000" pitchFamily="2" charset="2"/>
        <a:buChar char=""/>
        <a:defRPr sz="2200" kern="1200">
          <a:solidFill>
            <a:srgbClr val="5F5F5F"/>
          </a:solidFill>
          <a:latin typeface="+mn-lt"/>
          <a:ea typeface="+mn-ea"/>
          <a:cs typeface="+mn-cs"/>
        </a:defRPr>
      </a:lvl2pPr>
      <a:lvl3pPr marL="895350" indent="-179388" algn="l" defTabSz="1106488" rtl="0" eaLnBrk="0" fontAlgn="base" hangingPunct="0">
        <a:spcBef>
          <a:spcPts val="300"/>
        </a:spcBef>
        <a:spcAft>
          <a:spcPct val="0"/>
        </a:spcAft>
        <a:buClr>
          <a:srgbClr val="509E2F"/>
        </a:buClr>
        <a:buFont typeface="Arial" panose="020B0604020202020204" pitchFamily="34" charset="0"/>
        <a:buChar char="•"/>
        <a:defRPr sz="2000" kern="1200">
          <a:solidFill>
            <a:srgbClr val="5F5F5F"/>
          </a:solidFill>
          <a:latin typeface="+mn-lt"/>
          <a:ea typeface="+mn-ea"/>
          <a:cs typeface="+mn-cs"/>
        </a:defRPr>
      </a:lvl3pPr>
      <a:lvl4pPr marL="1258888" indent="-179388" algn="l" defTabSz="1106488" rtl="0" eaLnBrk="0" fontAlgn="base" hangingPunct="0">
        <a:spcBef>
          <a:spcPts val="300"/>
        </a:spcBef>
        <a:spcAft>
          <a:spcPct val="0"/>
        </a:spcAft>
        <a:buClr>
          <a:srgbClr val="509E2F"/>
        </a:buClr>
        <a:buSzPct val="90000"/>
        <a:buFont typeface="Courier New" panose="02070309020205020404" pitchFamily="49" charset="0"/>
        <a:buChar char="o"/>
        <a:defRPr kern="1200">
          <a:solidFill>
            <a:srgbClr val="5F5F5F"/>
          </a:solidFill>
          <a:latin typeface="+mn-lt"/>
          <a:ea typeface="+mn-ea"/>
          <a:cs typeface="+mn-cs"/>
        </a:defRPr>
      </a:lvl4pPr>
      <a:lvl5pPr marL="1619250" indent="-179388" algn="l" defTabSz="1106488" rtl="0" eaLnBrk="0" fontAlgn="base" hangingPunct="0">
        <a:spcBef>
          <a:spcPts val="300"/>
        </a:spcBef>
        <a:spcAft>
          <a:spcPct val="0"/>
        </a:spcAft>
        <a:buClr>
          <a:srgbClr val="509E2F"/>
        </a:buClr>
        <a:buFont typeface="Arial" panose="020B0604020202020204" pitchFamily="34" charset="0"/>
        <a:buChar char="»"/>
        <a:defRPr sz="1600" kern="1200">
          <a:solidFill>
            <a:srgbClr val="5F5F5F"/>
          </a:solidFill>
          <a:latin typeface="+mn-lt"/>
          <a:ea typeface="+mn-ea"/>
          <a:cs typeface="+mn-cs"/>
        </a:defRPr>
      </a:lvl5pPr>
      <a:lvl6pPr marL="3046438" indent="-276949" algn="l" defTabSz="11077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36" indent="-276949" algn="l" defTabSz="11077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54234" indent="-276949" algn="l" defTabSz="11077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08131" indent="-276949" algn="l" defTabSz="11077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3898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7796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693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591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9489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387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77285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82" algn="l" defTabSz="11077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hyperlink" Target="mailto:arnaud.belleville@edf.fr" TargetMode="Externa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6.jpeg"/><Relationship Id="rId12" Type="http://schemas.openxmlformats.org/officeDocument/2006/relationships/image" Target="../media/image50.jpeg"/><Relationship Id="rId17" Type="http://schemas.openxmlformats.org/officeDocument/2006/relationships/image" Target="../media/image54.wmf"/><Relationship Id="rId2" Type="http://schemas.openxmlformats.org/officeDocument/2006/relationships/audio" Target="../media/media11.m4a"/><Relationship Id="rId16" Type="http://schemas.openxmlformats.org/officeDocument/2006/relationships/image" Target="../media/image53.png"/><Relationship Id="rId1" Type="http://schemas.microsoft.com/office/2007/relationships/media" Target="../media/media11.m4a"/><Relationship Id="rId6" Type="http://schemas.openxmlformats.org/officeDocument/2006/relationships/image" Target="../media/image45.png"/><Relationship Id="rId11" Type="http://schemas.openxmlformats.org/officeDocument/2006/relationships/hyperlink" Target="http://www.ecmwf.int/" TargetMode="External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9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jpeg"/><Relationship Id="rId14" Type="http://schemas.openxmlformats.org/officeDocument/2006/relationships/hyperlink" Target="http://www.metoffice.gov.uk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hyperlink" Target="mailto:dtg-demande-hydro@edf.fr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eg"/><Relationship Id="rId11" Type="http://schemas.openxmlformats.org/officeDocument/2006/relationships/image" Target="../media/image7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tags" Target="../tags/tag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0.wmf"/><Relationship Id="rId12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jpeg"/><Relationship Id="rId11" Type="http://schemas.openxmlformats.org/officeDocument/2006/relationships/image" Target="../media/image7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64941" y="6436804"/>
            <a:ext cx="342451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2">
                    <a:lumMod val="50000"/>
                  </a:schemeClr>
                </a:solidFill>
              </a:rPr>
              <a:t>Centrale EDF de Roquebilière – Vésubie</a:t>
            </a:r>
          </a:p>
          <a:p>
            <a:pPr algn="ctr"/>
            <a:r>
              <a:rPr lang="fr-FR" sz="1400" dirty="0" smtClean="0">
                <a:solidFill>
                  <a:schemeClr val="tx2">
                    <a:lumMod val="50000"/>
                  </a:schemeClr>
                </a:solidFill>
              </a:rPr>
              <a:t>Octobre 2020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75117" y="887974"/>
            <a:ext cx="5623659" cy="4924891"/>
          </a:xfrm>
          <a:prstGeom prst="rect">
            <a:avLst/>
          </a:prstGeom>
        </p:spPr>
        <p:txBody>
          <a:bodyPr/>
          <a:lstStyle>
            <a:lvl1pPr algn="l" defTabSz="1106488" rtl="0" eaLnBrk="0" fontAlgn="base" hangingPunct="0">
              <a:spcBef>
                <a:spcPct val="0"/>
              </a:spcBef>
              <a:spcAft>
                <a:spcPct val="0"/>
              </a:spcAft>
              <a:defRPr sz="3400" kern="1200" cap="all">
                <a:solidFill>
                  <a:srgbClr val="509E2F"/>
                </a:solidFill>
                <a:latin typeface="+mj-lt"/>
                <a:ea typeface="+mj-ea"/>
                <a:cs typeface="+mj-cs"/>
              </a:defRPr>
            </a:lvl1pPr>
            <a:lvl2pPr algn="l" defTabSz="1106488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2pPr>
            <a:lvl3pPr algn="l" defTabSz="1106488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3pPr>
            <a:lvl4pPr algn="l" defTabSz="1106488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4pPr>
            <a:lvl5pPr algn="l" defTabSz="1106488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5pPr>
            <a:lvl6pPr marL="457200" algn="l" defTabSz="1106488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6pPr>
            <a:lvl7pPr marL="914400" algn="l" defTabSz="1106488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7pPr>
            <a:lvl8pPr marL="1371600" algn="l" defTabSz="1106488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8pPr>
            <a:lvl9pPr marL="1828800" algn="l" defTabSz="1106488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509E2F"/>
                </a:solidFill>
                <a:latin typeface="Arial" pitchFamily="34" charset="0"/>
              </a:defRPr>
            </a:lvl9pPr>
          </a:lstStyle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none" dirty="0" smtClean="0">
                <a:solidFill>
                  <a:schemeClr val="accent4">
                    <a:lumMod val="50000"/>
                  </a:schemeClr>
                </a:solidFill>
              </a:rPr>
              <a:t>LA SURVEILLANCE HYDROMÉTÉOROLOGIQUE À EDF</a:t>
            </a:r>
          </a:p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cap="none" dirty="0" smtClean="0"/>
              <a:t>De l’exploitation d’un réseau de mesure à la prévision</a:t>
            </a:r>
            <a:endParaRPr lang="fr-FR" sz="3600" cap="none" dirty="0" smtClean="0"/>
          </a:p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 smtClean="0"/>
          </a:p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2000" cap="none" dirty="0" smtClean="0">
                <a:solidFill>
                  <a:schemeClr val="tx1">
                    <a:lumMod val="75000"/>
                  </a:schemeClr>
                </a:solidFill>
              </a:rPr>
              <a:t>Séminaire Risque torrentiel en montagne</a:t>
            </a:r>
            <a:endParaRPr lang="fr-FR" sz="1800" cap="none" dirty="0" smtClean="0">
              <a:solidFill>
                <a:schemeClr val="tx1">
                  <a:lumMod val="75000"/>
                </a:schemeClr>
              </a:solidFill>
            </a:endParaRPr>
          </a:p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>
              <a:solidFill>
                <a:schemeClr val="tx1"/>
              </a:solidFill>
            </a:endParaRPr>
          </a:p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chemeClr val="tx1"/>
                </a:solidFill>
              </a:rPr>
              <a:t>09 Novembre 2020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86" y="1"/>
            <a:ext cx="4769964" cy="63559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5118" y="5812865"/>
            <a:ext cx="4359635" cy="70788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sz="1600" dirty="0" smtClean="0"/>
              <a:t>Arnaud BELLEVILLE – EDF-DTG</a:t>
            </a:r>
          </a:p>
          <a:p>
            <a:r>
              <a:rPr lang="fr-FR" sz="1400" dirty="0">
                <a:hlinkClick r:id="rId5"/>
              </a:rPr>
              <a:t>a</a:t>
            </a:r>
            <a:r>
              <a:rPr lang="fr-FR" sz="1400" dirty="0" smtClean="0">
                <a:hlinkClick r:id="rId5"/>
              </a:rPr>
              <a:t>rnaud.belleville@edf.fr</a:t>
            </a:r>
            <a:endParaRPr lang="fr-FR" sz="1400" dirty="0" smtClean="0"/>
          </a:p>
          <a:p>
            <a:endParaRPr lang="fr-FR" sz="1600" dirty="0" smtClean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9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9"/>
    </mc:Choice>
    <mc:Fallback>
      <p:transition spd="slow" advTm="1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Image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45" y="1235155"/>
            <a:ext cx="4245530" cy="529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1124"/>
          <p:cNvSpPr>
            <a:spLocks noChangeArrowheads="1"/>
          </p:cNvSpPr>
          <p:nvPr/>
        </p:nvSpPr>
        <p:spPr bwMode="auto">
          <a:xfrm>
            <a:off x="600075" y="1310164"/>
            <a:ext cx="5529025" cy="181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pPr marL="160007" indent="-160007" defTabSz="984753" fontAlgn="auto">
              <a:spcBef>
                <a:spcPts val="533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8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Utilisation d’un modèle de simulation des débits : MORDOR (DTG)</a:t>
            </a:r>
          </a:p>
          <a:p>
            <a:pPr marL="160007" indent="-160007" algn="just" defTabSz="984753" fontAlgn="auto">
              <a:spcBef>
                <a:spcPts val="533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"/>
              <a:defRPr/>
            </a:pPr>
            <a:endParaRPr lang="fr-FR" sz="1800" dirty="0" smtClean="0">
              <a:solidFill>
                <a:schemeClr val="bg1">
                  <a:lumMod val="50000"/>
                </a:schemeClr>
              </a:solidFill>
              <a:latin typeface="+mj-lt"/>
              <a:cs typeface="+mn-cs"/>
            </a:endParaRPr>
          </a:p>
          <a:p>
            <a:pPr marL="160007" indent="-160007" algn="just" defTabSz="984753" fontAlgn="auto">
              <a:spcBef>
                <a:spcPts val="533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8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rPr>
              <a:t>Utilisation de scénarios de pluies et températures pour simuler les sources des différents écoulements (neige, nappe, …)</a:t>
            </a:r>
            <a:endParaRPr lang="fr-FR" sz="1800" dirty="0">
              <a:solidFill>
                <a:srgbClr val="000000"/>
              </a:solidFill>
              <a:latin typeface="Helv"/>
              <a:cs typeface="+mn-cs"/>
            </a:endParaRPr>
          </a:p>
          <a:p>
            <a:pPr marL="342916" indent="-342916" defTabSz="98475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fr-FR" sz="1600" dirty="0">
              <a:solidFill>
                <a:srgbClr val="000000"/>
              </a:solidFill>
              <a:latin typeface="Helv"/>
              <a:cs typeface="+mn-cs"/>
            </a:endParaRPr>
          </a:p>
          <a:p>
            <a:pPr marL="342916" indent="-342916" defTabSz="98475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Blip>
                <a:blip r:embed="rId6"/>
              </a:buBlip>
              <a:defRPr/>
            </a:pPr>
            <a:endParaRPr lang="fr-FR" sz="1600" dirty="0">
              <a:solidFill>
                <a:srgbClr val="000000"/>
              </a:solidFill>
              <a:latin typeface="Helv"/>
              <a:cs typeface="+mn-cs"/>
            </a:endParaRPr>
          </a:p>
          <a:p>
            <a:pPr marL="742984" lvl="1" indent="-285764" defTabSz="98475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  <a:defRPr/>
            </a:pPr>
            <a:endParaRPr lang="fr-FR" sz="1423" dirty="0">
              <a:solidFill>
                <a:srgbClr val="000000"/>
              </a:solidFill>
              <a:latin typeface="Helv"/>
              <a:cs typeface="+mn-cs"/>
            </a:endParaRPr>
          </a:p>
          <a:p>
            <a:pPr marL="742984" lvl="1" indent="-285764" defTabSz="98475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  <a:defRPr/>
            </a:pPr>
            <a:endParaRPr lang="fr-FR" sz="1423" dirty="0">
              <a:solidFill>
                <a:srgbClr val="000000"/>
              </a:solidFill>
              <a:latin typeface="Helv"/>
              <a:cs typeface="+mn-cs"/>
            </a:endParaRPr>
          </a:p>
        </p:txBody>
      </p:sp>
      <p:sp>
        <p:nvSpPr>
          <p:cNvPr id="19463" name="Text Box 3"/>
          <p:cNvSpPr txBox="1">
            <a:spLocks noChangeArrowheads="1"/>
          </p:cNvSpPr>
          <p:nvPr/>
        </p:nvSpPr>
        <p:spPr bwMode="auto">
          <a:xfrm>
            <a:off x="701754" y="3318840"/>
            <a:ext cx="5325665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defTabSz="98475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2016 :  150 </a:t>
            </a: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  <a:sym typeface="Wingdings" panose="05000000000000000000" pitchFamily="2" charset="2"/>
              </a:rPr>
              <a:t>modèles</a:t>
            </a: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 MORDOR </a:t>
            </a:r>
          </a:p>
          <a:p>
            <a:pPr defTabSz="98475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470" kern="0" dirty="0" smtClean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2019 </a:t>
            </a: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:  </a:t>
            </a:r>
            <a:r>
              <a:rPr lang="fr-FR" sz="1470" kern="0" dirty="0" smtClean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Près de 250</a:t>
            </a:r>
            <a:r>
              <a:rPr lang="fr-FR" sz="1470" kern="0" dirty="0" smtClean="0">
                <a:solidFill>
                  <a:srgbClr val="001A70"/>
                </a:solidFill>
                <a:latin typeface="Work Sans Light" panose="000004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  <a:sym typeface="Wingdings" panose="05000000000000000000" pitchFamily="2" charset="2"/>
              </a:rPr>
              <a:t>modèles</a:t>
            </a: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 MORDOR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9525" y="4049791"/>
            <a:ext cx="3287078" cy="273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179388" y="79375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Modélisation hydrologique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300" b="1" kern="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0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18"/>
    </mc:Choice>
    <mc:Fallback>
      <p:transition spd="slow" advTm="3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130267" y="5965747"/>
            <a:ext cx="6650831" cy="405364"/>
          </a:xfrm>
          <a:prstGeom prst="rect">
            <a:avLst/>
          </a:prstGeom>
          <a:noFill/>
          <a:ln w="19050">
            <a:solidFill>
              <a:srgbClr val="FE5815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73749" tIns="86874" rIns="173749" bIns="86874">
            <a:spAutoFit/>
          </a:bodyPr>
          <a:lstStyle/>
          <a:p>
            <a:pPr algn="ctr" defTabSz="8508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23" dirty="0">
                <a:solidFill>
                  <a:srgbClr val="001A70"/>
                </a:solidFill>
                <a:latin typeface="+mn-lt"/>
                <a:cs typeface="+mn-cs"/>
              </a:rPr>
              <a:t>Prévisions et bulletins </a:t>
            </a:r>
            <a:r>
              <a:rPr lang="fr-FR" sz="1244" dirty="0">
                <a:solidFill>
                  <a:srgbClr val="001A70"/>
                </a:solidFill>
                <a:latin typeface="+mn-lt"/>
                <a:cs typeface="+mn-cs"/>
              </a:rPr>
              <a:t>(plus de 300 commanditaires)</a:t>
            </a:r>
          </a:p>
        </p:txBody>
      </p:sp>
      <p:sp>
        <p:nvSpPr>
          <p:cNvPr id="6" name="Flèche vers le bas 5"/>
          <p:cNvSpPr/>
          <p:nvPr/>
        </p:nvSpPr>
        <p:spPr>
          <a:xfrm>
            <a:off x="5389008" y="5110639"/>
            <a:ext cx="223361" cy="798434"/>
          </a:xfrm>
          <a:prstGeom prst="downArrow">
            <a:avLst/>
          </a:prstGeom>
          <a:solidFill>
            <a:srgbClr val="001A7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41" tIns="28441" rIns="28441" bIns="28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44" dirty="0"/>
          </a:p>
        </p:txBody>
      </p:sp>
      <p:sp>
        <p:nvSpPr>
          <p:cNvPr id="7" name="Flèche vers le bas 6"/>
          <p:cNvSpPr/>
          <p:nvPr/>
        </p:nvSpPr>
        <p:spPr>
          <a:xfrm>
            <a:off x="4550569" y="2853690"/>
            <a:ext cx="188357" cy="413385"/>
          </a:xfrm>
          <a:prstGeom prst="downArrow">
            <a:avLst/>
          </a:prstGeom>
          <a:solidFill>
            <a:srgbClr val="005BB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41" tIns="28441" rIns="28441" bIns="28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44" dirty="0"/>
          </a:p>
        </p:txBody>
      </p:sp>
      <p:grpSp>
        <p:nvGrpSpPr>
          <p:cNvPr id="27654" name="Groupe 9"/>
          <p:cNvGrpSpPr>
            <a:grpSpLocks/>
          </p:cNvGrpSpPr>
          <p:nvPr/>
        </p:nvGrpSpPr>
        <p:grpSpPr bwMode="auto">
          <a:xfrm>
            <a:off x="600075" y="1253490"/>
            <a:ext cx="4368880" cy="2758523"/>
            <a:chOff x="365512" y="942257"/>
            <a:chExt cx="5157646" cy="357231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534744" y="1492705"/>
              <a:ext cx="4797535" cy="2886072"/>
            </a:xfrm>
            <a:prstGeom prst="rect">
              <a:avLst/>
            </a:prstGeom>
            <a:noFill/>
            <a:ln w="19050">
              <a:solidFill>
                <a:srgbClr val="509E2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89" dirty="0"/>
            </a:p>
          </p:txBody>
        </p:sp>
        <p:sp>
          <p:nvSpPr>
            <p:cNvPr id="10" name="Arrondir un rectangle à un seul coin 9"/>
            <p:cNvSpPr/>
            <p:nvPr/>
          </p:nvSpPr>
          <p:spPr bwMode="auto">
            <a:xfrm flipV="1">
              <a:off x="534744" y="1285478"/>
              <a:ext cx="4956929" cy="256875"/>
            </a:xfrm>
            <a:prstGeom prst="round1Rect">
              <a:avLst>
                <a:gd name="adj" fmla="val 28123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889" dirty="0"/>
            </a:p>
          </p:txBody>
        </p:sp>
        <p:sp>
          <p:nvSpPr>
            <p:cNvPr id="27683" name="ZoneTexte 12"/>
            <p:cNvSpPr txBox="1">
              <a:spLocks noChangeArrowheads="1"/>
            </p:cNvSpPr>
            <p:nvPr/>
          </p:nvSpPr>
          <p:spPr bwMode="auto">
            <a:xfrm>
              <a:off x="1471425" y="942257"/>
              <a:ext cx="2503062" cy="41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470">
                  <a:solidFill>
                    <a:srgbClr val="001A70"/>
                  </a:solidFill>
                  <a:latin typeface="Work Sans Light" panose="00000400000000000000" pitchFamily="2" charset="0"/>
                </a:rPr>
                <a:t>DONNÉES TERRAIN</a:t>
              </a:r>
            </a:p>
          </p:txBody>
        </p:sp>
        <p:pic>
          <p:nvPicPr>
            <p:cNvPr id="27684" name="Image 8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336" y="1840109"/>
              <a:ext cx="1119188" cy="1733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97" y="1846460"/>
              <a:ext cx="1119188" cy="1733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6" name="Picture 8" descr="R:\EauEnv.001\Stations.003\1_EXPLOITATION_RESEAU\1_STATIONS\3_CLIMATOLOGIE\1_PLUIE\04_ARVE_&amp;_FIER\C1316_ABONDANCE\2_PHOTOS\Divers\photos EDF 13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4"/>
            <a:stretch>
              <a:fillRect/>
            </a:stretch>
          </p:blipFill>
          <p:spPr bwMode="auto">
            <a:xfrm>
              <a:off x="4091793" y="1866633"/>
              <a:ext cx="1122362" cy="173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7" name="Picture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"/>
            <a:stretch>
              <a:fillRect/>
            </a:stretch>
          </p:blipFill>
          <p:spPr bwMode="auto">
            <a:xfrm>
              <a:off x="1779588" y="1840109"/>
              <a:ext cx="1122362" cy="1733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8" name="ZoneTexte 17"/>
            <p:cNvSpPr txBox="1">
              <a:spLocks noChangeArrowheads="1"/>
            </p:cNvSpPr>
            <p:nvPr/>
          </p:nvSpPr>
          <p:spPr bwMode="auto">
            <a:xfrm>
              <a:off x="532777" y="1529753"/>
              <a:ext cx="4801471" cy="328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050">
                  <a:solidFill>
                    <a:srgbClr val="005BBB"/>
                  </a:solidFill>
                  <a:latin typeface="Work Sans SemiBold" panose="00000700000000000000" pitchFamily="2" charset="0"/>
                </a:rPr>
                <a:t>Réseaux de mesure (EDF, CNR, DREAL, Metéo-France,…)</a:t>
              </a:r>
            </a:p>
          </p:txBody>
        </p:sp>
        <p:sp>
          <p:nvSpPr>
            <p:cNvPr id="14372" name="ZoneTexte 17"/>
            <p:cNvSpPr txBox="1">
              <a:spLocks noChangeArrowheads="1"/>
            </p:cNvSpPr>
            <p:nvPr/>
          </p:nvSpPr>
          <p:spPr bwMode="auto">
            <a:xfrm>
              <a:off x="365512" y="3631895"/>
              <a:ext cx="5157646" cy="882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1050" dirty="0">
                  <a:solidFill>
                    <a:srgbClr val="005BBB"/>
                  </a:solidFill>
                  <a:latin typeface="Work Sans SemiBold" panose="00000700000000000000" pitchFamily="2" charset="0"/>
                </a:rPr>
                <a:t>Principe de redondance et de mutualisation des données</a:t>
              </a:r>
            </a:p>
            <a:p>
              <a:pPr algn="ctr" eaLnBrk="1" hangingPunct="1">
                <a:defRPr/>
              </a:pPr>
              <a:r>
                <a:rPr lang="fr-FR" altLang="fr-FR" sz="945" dirty="0">
                  <a:solidFill>
                    <a:srgbClr val="005BBB"/>
                  </a:solidFill>
                  <a:latin typeface="Work Sans Light" panose="00000400000000000000" pitchFamily="2" charset="0"/>
                </a:rPr>
                <a:t>Débit, pluie, T°C air, neige, T°C eau, matières en suspension, </a:t>
              </a:r>
            </a:p>
            <a:p>
              <a:pPr algn="ctr" eaLnBrk="1" hangingPunct="1">
                <a:defRPr/>
              </a:pPr>
              <a:r>
                <a:rPr lang="fr-FR" altLang="fr-FR" sz="945" dirty="0">
                  <a:solidFill>
                    <a:srgbClr val="005BBB"/>
                  </a:solidFill>
                  <a:latin typeface="Work Sans Light" panose="00000400000000000000" pitchFamily="2" charset="0"/>
                </a:rPr>
                <a:t>SMP (O</a:t>
              </a:r>
              <a:r>
                <a:rPr lang="fr-FR" altLang="fr-FR" sz="945" baseline="-25000" dirty="0">
                  <a:solidFill>
                    <a:srgbClr val="005BBB"/>
                  </a:solidFill>
                  <a:latin typeface="Work Sans Light" panose="00000400000000000000" pitchFamily="2" charset="0"/>
                </a:rPr>
                <a:t>2</a:t>
              </a:r>
              <a:r>
                <a:rPr lang="fr-FR" altLang="fr-FR" sz="945" dirty="0">
                  <a:solidFill>
                    <a:srgbClr val="005BBB"/>
                  </a:solidFill>
                  <a:latin typeface="Work Sans Light" panose="00000400000000000000" pitchFamily="2" charset="0"/>
                </a:rPr>
                <a:t>, pH, conductivité)</a:t>
              </a:r>
            </a:p>
            <a:p>
              <a:pPr algn="ctr" eaLnBrk="1" hangingPunct="1">
                <a:defRPr/>
              </a:pPr>
              <a:endParaRPr lang="fr-FR" altLang="fr-FR" sz="889" b="1" dirty="0">
                <a:solidFill>
                  <a:srgbClr val="005BBB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7655" name="Groupe 1"/>
          <p:cNvGrpSpPr>
            <a:grpSpLocks/>
          </p:cNvGrpSpPr>
          <p:nvPr/>
        </p:nvGrpSpPr>
        <p:grpSpPr bwMode="auto">
          <a:xfrm>
            <a:off x="5762387" y="1283494"/>
            <a:ext cx="4492228" cy="2563786"/>
            <a:chOff x="6060078" y="-9130"/>
            <a:chExt cx="5258121" cy="3427347"/>
          </a:xfrm>
        </p:grpSpPr>
        <p:sp>
          <p:nvSpPr>
            <p:cNvPr id="20" name="Flèche vers le bas 19"/>
            <p:cNvSpPr/>
            <p:nvPr/>
          </p:nvSpPr>
          <p:spPr>
            <a:xfrm>
              <a:off x="6951714" y="2609158"/>
              <a:ext cx="212667" cy="463492"/>
            </a:xfrm>
            <a:prstGeom prst="rect">
              <a:avLst/>
            </a:prstGeom>
            <a:solidFill>
              <a:srgbClr val="FFA0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441" tIns="28441" rIns="28441" bIns="2844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44" dirty="0"/>
            </a:p>
          </p:txBody>
        </p:sp>
        <p:sp>
          <p:nvSpPr>
            <p:cNvPr id="22" name="Arrondir un rectangle à un seul coin 21"/>
            <p:cNvSpPr/>
            <p:nvPr/>
          </p:nvSpPr>
          <p:spPr bwMode="auto">
            <a:xfrm flipV="1">
              <a:off x="6356640" y="211475"/>
              <a:ext cx="4801572" cy="314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310" dirty="0"/>
            </a:p>
          </p:txBody>
        </p:sp>
        <p:sp>
          <p:nvSpPr>
            <p:cNvPr id="23" name="ZoneTexte 22"/>
            <p:cNvSpPr txBox="1"/>
            <p:nvPr/>
          </p:nvSpPr>
          <p:spPr bwMode="auto">
            <a:xfrm>
              <a:off x="6060078" y="-9130"/>
              <a:ext cx="5258121" cy="4258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fr-FR" sz="978" b="1" spc="-36" dirty="0">
                  <a:solidFill>
                    <a:schemeClr val="bg1"/>
                  </a:solidFill>
                  <a:latin typeface="Trebuchet MS" pitchFamily="34" charset="0"/>
                  <a:cs typeface="+mn-cs"/>
                </a:rPr>
                <a:t>_</a:t>
              </a:r>
              <a:r>
                <a:rPr lang="fr-FR" sz="1244" b="1" spc="-36" dirty="0">
                  <a:solidFill>
                    <a:schemeClr val="bg1"/>
                  </a:solidFill>
                  <a:latin typeface="Trebuchet MS" pitchFamily="34" charset="0"/>
                  <a:cs typeface="+mn-cs"/>
                </a:rPr>
                <a:t> </a:t>
              </a:r>
              <a:r>
                <a:rPr lang="fr-FR" sz="1470" dirty="0">
                  <a:solidFill>
                    <a:srgbClr val="001A70"/>
                  </a:solidFill>
                  <a:latin typeface="Work Sans Light" panose="00000400000000000000" pitchFamily="2" charset="0"/>
                </a:rPr>
                <a:t>DONNÉES ATMOSPHÉRIQUES ET PRÉVISIONS</a:t>
              </a:r>
            </a:p>
          </p:txBody>
        </p:sp>
        <p:sp>
          <p:nvSpPr>
            <p:cNvPr id="21" name="Arrondir un rectangle à un seul coin 20"/>
            <p:cNvSpPr/>
            <p:nvPr/>
          </p:nvSpPr>
          <p:spPr bwMode="auto">
            <a:xfrm flipV="1">
              <a:off x="6356640" y="554638"/>
              <a:ext cx="4801572" cy="2805466"/>
            </a:xfrm>
            <a:prstGeom prst="rect">
              <a:avLst/>
            </a:prstGeom>
            <a:noFill/>
            <a:ln w="19050">
              <a:solidFill>
                <a:srgbClr val="005BB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310" dirty="0"/>
            </a:p>
          </p:txBody>
        </p:sp>
        <p:pic>
          <p:nvPicPr>
            <p:cNvPr id="27674" name="Picture 1028" descr="fil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313" y="878681"/>
              <a:ext cx="2198688" cy="18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5" name="Picture 1029" descr="file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485" y="897731"/>
              <a:ext cx="2201862" cy="18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9" name="ZoneTexte 24"/>
            <p:cNvSpPr txBox="1">
              <a:spLocks noChangeArrowheads="1"/>
            </p:cNvSpPr>
            <p:nvPr/>
          </p:nvSpPr>
          <p:spPr bwMode="auto">
            <a:xfrm>
              <a:off x="6694174" y="518985"/>
              <a:ext cx="4257225" cy="35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1103" dirty="0">
                  <a:solidFill>
                    <a:srgbClr val="005BBB"/>
                  </a:solidFill>
                  <a:latin typeface="Work Sans SemiBold" panose="00000700000000000000" pitchFamily="2" charset="0"/>
                </a:rPr>
                <a:t>Partenariat avec Météo-France</a:t>
              </a:r>
            </a:p>
          </p:txBody>
        </p:sp>
        <p:sp>
          <p:nvSpPr>
            <p:cNvPr id="14360" name="ZoneTexte 17"/>
            <p:cNvSpPr txBox="1">
              <a:spLocks noChangeArrowheads="1"/>
            </p:cNvSpPr>
            <p:nvPr/>
          </p:nvSpPr>
          <p:spPr bwMode="auto">
            <a:xfrm>
              <a:off x="6356640" y="2811935"/>
              <a:ext cx="4801573" cy="60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1103" dirty="0">
                  <a:solidFill>
                    <a:srgbClr val="005BBB"/>
                  </a:solidFill>
                  <a:latin typeface="Work Sans SemiBold" panose="00000700000000000000" pitchFamily="2" charset="0"/>
                </a:rPr>
                <a:t>+ Vision </a:t>
              </a:r>
              <a:r>
                <a:rPr lang="fr-FR" altLang="fr-FR" sz="1103" dirty="0" err="1">
                  <a:solidFill>
                    <a:srgbClr val="005BBB"/>
                  </a:solidFill>
                  <a:latin typeface="Work Sans SemiBold" panose="00000700000000000000" pitchFamily="2" charset="0"/>
                </a:rPr>
                <a:t>multimodèle</a:t>
              </a:r>
              <a:endParaRPr lang="fr-FR" altLang="fr-FR" sz="1103" dirty="0">
                <a:solidFill>
                  <a:srgbClr val="005BBB"/>
                </a:solidFill>
                <a:latin typeface="Work Sans SemiBold" panose="00000700000000000000" pitchFamily="2" charset="0"/>
              </a:endParaRPr>
            </a:p>
            <a:p>
              <a:pPr algn="ctr" eaLnBrk="1" hangingPunct="1">
                <a:defRPr/>
              </a:pPr>
              <a:r>
                <a:rPr lang="fr-FR" altLang="fr-FR" sz="1244" b="1" dirty="0">
                  <a:solidFill>
                    <a:srgbClr val="005BBB"/>
                  </a:solidFill>
                  <a:latin typeface="Trebuchet MS" panose="020B0603020202020204" pitchFamily="34" charset="0"/>
                </a:rPr>
                <a:t>                                          …</a:t>
              </a:r>
            </a:p>
          </p:txBody>
        </p:sp>
        <p:pic>
          <p:nvPicPr>
            <p:cNvPr id="27678" name="Picture 5" descr="Home page">
              <a:hlinkClick r:id="rId1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439" y="3133322"/>
              <a:ext cx="922814" cy="17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12" descr="Image of NCEP 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2397" y="3109118"/>
              <a:ext cx="52546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0" name="Picture 6" descr="Logo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297" y="3104356"/>
              <a:ext cx="298450" cy="22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AutoShape 73"/>
          <p:cNvSpPr>
            <a:spLocks noChangeArrowheads="1"/>
          </p:cNvSpPr>
          <p:nvPr/>
        </p:nvSpPr>
        <p:spPr bwMode="auto">
          <a:xfrm flipV="1">
            <a:off x="1798559" y="3905489"/>
            <a:ext cx="1403509" cy="69675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5 w 21600"/>
              <a:gd name="T13" fmla="*/ 4991 h 21600"/>
              <a:gd name="T14" fmla="*/ 20700 w 21600"/>
              <a:gd name="T15" fmla="*/ 7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71" y="0"/>
                </a:lnTo>
                <a:lnTo>
                  <a:pt x="16671" y="4975"/>
                </a:lnTo>
                <a:lnTo>
                  <a:pt x="12427" y="4975"/>
                </a:lnTo>
                <a:cubicBezTo>
                  <a:pt x="5564" y="4975"/>
                  <a:pt x="0" y="8191"/>
                  <a:pt x="0" y="12158"/>
                </a:cubicBezTo>
                <a:lnTo>
                  <a:pt x="0" y="21600"/>
                </a:lnTo>
                <a:lnTo>
                  <a:pt x="2257" y="21600"/>
                </a:lnTo>
                <a:lnTo>
                  <a:pt x="2257" y="12158"/>
                </a:lnTo>
                <a:cubicBezTo>
                  <a:pt x="2257" y="9410"/>
                  <a:pt x="6810" y="7183"/>
                  <a:pt x="12427" y="7183"/>
                </a:cubicBezTo>
                <a:lnTo>
                  <a:pt x="16671" y="7183"/>
                </a:lnTo>
                <a:lnTo>
                  <a:pt x="16671" y="12158"/>
                </a:lnTo>
                <a:close/>
              </a:path>
            </a:pathLst>
          </a:custGeom>
          <a:solidFill>
            <a:srgbClr val="001A70"/>
          </a:solidFill>
          <a:ln w="9525">
            <a:noFill/>
            <a:miter lim="800000"/>
            <a:headEnd/>
            <a:tailEnd/>
          </a:ln>
        </p:spPr>
        <p:txBody>
          <a:bodyPr wrap="none" lIns="87085" tIns="43544" rIns="87085" bIns="4354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524">
              <a:latin typeface="+mn-lt"/>
              <a:cs typeface="+mn-cs"/>
            </a:endParaRPr>
          </a:p>
        </p:txBody>
      </p:sp>
      <p:grpSp>
        <p:nvGrpSpPr>
          <p:cNvPr id="27657" name="Groupe 2"/>
          <p:cNvGrpSpPr>
            <a:grpSpLocks/>
          </p:cNvGrpSpPr>
          <p:nvPr/>
        </p:nvGrpSpPr>
        <p:grpSpPr bwMode="auto">
          <a:xfrm>
            <a:off x="3205401" y="4045506"/>
            <a:ext cx="4625578" cy="1065133"/>
            <a:chOff x="3557224" y="3946436"/>
            <a:chExt cx="5203576" cy="1196685"/>
          </a:xfrm>
        </p:grpSpPr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3557224" y="3946436"/>
              <a:ext cx="5203576" cy="1196685"/>
            </a:xfrm>
            <a:prstGeom prst="rect">
              <a:avLst/>
            </a:prstGeom>
            <a:noFill/>
            <a:ln w="19050">
              <a:solidFill>
                <a:srgbClr val="509E2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173749" tIns="86874" rIns="173749" bIns="86874">
              <a:spAutoFit/>
            </a:bodyPr>
            <a:lstStyle/>
            <a:p>
              <a:pPr algn="ctr" defTabSz="85085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70" dirty="0">
                  <a:solidFill>
                    <a:srgbClr val="005BBB"/>
                  </a:solidFill>
                  <a:latin typeface="Work Sans Light" panose="00000400000000000000" pitchFamily="2" charset="0"/>
                  <a:cs typeface="+mn-cs"/>
                </a:rPr>
                <a:t>CENTRES DE PRÉVISIONS </a:t>
              </a:r>
            </a:p>
            <a:p>
              <a:pPr algn="ctr" defTabSz="85085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60" dirty="0">
                  <a:solidFill>
                    <a:srgbClr val="005BBB"/>
                  </a:solidFill>
                  <a:latin typeface="Work Sans Light" panose="00000400000000000000" pitchFamily="2" charset="0"/>
                  <a:cs typeface="+mn-cs"/>
                </a:rPr>
                <a:t>(Grenoble et Toulouse) </a:t>
              </a:r>
            </a:p>
            <a:p>
              <a:pPr algn="ctr" defTabSz="85085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155" dirty="0">
                <a:solidFill>
                  <a:srgbClr val="005BBB"/>
                </a:solidFill>
                <a:latin typeface="Work Sans Light" panose="00000400000000000000" pitchFamily="2" charset="0"/>
                <a:cs typeface="+mn-cs"/>
              </a:endParaRPr>
            </a:p>
            <a:p>
              <a:pPr algn="ctr" defTabSz="850855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55" dirty="0">
                  <a:solidFill>
                    <a:srgbClr val="005BBB"/>
                  </a:solidFill>
                  <a:latin typeface="Work Sans Light" panose="00000400000000000000" pitchFamily="2" charset="0"/>
                  <a:cs typeface="+mn-cs"/>
                </a:rPr>
                <a:t>Outils de prévisions développés en interne</a:t>
              </a:r>
            </a:p>
          </p:txBody>
        </p:sp>
        <p:sp>
          <p:nvSpPr>
            <p:cNvPr id="14351" name="Text Box 107"/>
            <p:cNvSpPr txBox="1">
              <a:spLocks noChangeArrowheads="1"/>
            </p:cNvSpPr>
            <p:nvPr/>
          </p:nvSpPr>
          <p:spPr bwMode="auto">
            <a:xfrm>
              <a:off x="7786083" y="4298513"/>
              <a:ext cx="874966" cy="288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1067" dirty="0">
                  <a:solidFill>
                    <a:srgbClr val="FE5815"/>
                  </a:solidFill>
                  <a:latin typeface="Work Sans Light" panose="00000400000000000000" pitchFamily="2" charset="0"/>
                </a:rPr>
                <a:t>Expertise</a:t>
              </a:r>
            </a:p>
          </p:txBody>
        </p:sp>
      </p:grpSp>
      <p:sp>
        <p:nvSpPr>
          <p:cNvPr id="32" name="AutoShape 73"/>
          <p:cNvSpPr>
            <a:spLocks noChangeArrowheads="1"/>
          </p:cNvSpPr>
          <p:nvPr/>
        </p:nvSpPr>
        <p:spPr bwMode="auto">
          <a:xfrm flipH="1" flipV="1">
            <a:off x="7844314" y="3803809"/>
            <a:ext cx="1306830" cy="71675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5 w 21600"/>
              <a:gd name="T13" fmla="*/ 4991 h 21600"/>
              <a:gd name="T14" fmla="*/ 20700 w 21600"/>
              <a:gd name="T15" fmla="*/ 7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671" y="0"/>
                </a:lnTo>
                <a:lnTo>
                  <a:pt x="16671" y="4975"/>
                </a:lnTo>
                <a:lnTo>
                  <a:pt x="12427" y="4975"/>
                </a:lnTo>
                <a:cubicBezTo>
                  <a:pt x="5564" y="4975"/>
                  <a:pt x="0" y="8191"/>
                  <a:pt x="0" y="12158"/>
                </a:cubicBezTo>
                <a:lnTo>
                  <a:pt x="0" y="21600"/>
                </a:lnTo>
                <a:lnTo>
                  <a:pt x="2257" y="21600"/>
                </a:lnTo>
                <a:lnTo>
                  <a:pt x="2257" y="12158"/>
                </a:lnTo>
                <a:cubicBezTo>
                  <a:pt x="2257" y="9410"/>
                  <a:pt x="6810" y="7183"/>
                  <a:pt x="12427" y="7183"/>
                </a:cubicBezTo>
                <a:lnTo>
                  <a:pt x="16671" y="7183"/>
                </a:lnTo>
                <a:lnTo>
                  <a:pt x="16671" y="12158"/>
                </a:lnTo>
                <a:close/>
              </a:path>
            </a:pathLst>
          </a:custGeom>
          <a:solidFill>
            <a:srgbClr val="001A70"/>
          </a:solidFill>
          <a:ln w="9525">
            <a:noFill/>
            <a:miter lim="800000"/>
            <a:headEnd/>
            <a:tailEnd/>
          </a:ln>
        </p:spPr>
        <p:txBody>
          <a:bodyPr wrap="none" lIns="87085" tIns="43544" rIns="87085" bIns="4354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524">
              <a:latin typeface="+mn-lt"/>
              <a:cs typeface="+mn-cs"/>
            </a:endParaRPr>
          </a:p>
        </p:txBody>
      </p:sp>
      <p:pic>
        <p:nvPicPr>
          <p:cNvPr id="27659" name="Picture 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43" y="3530441"/>
            <a:ext cx="1086803" cy="100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ectangle 19"/>
          <p:cNvSpPr txBox="1">
            <a:spLocks noChangeArrowheads="1"/>
          </p:cNvSpPr>
          <p:nvPr/>
        </p:nvSpPr>
        <p:spPr bwMode="auto">
          <a:xfrm>
            <a:off x="735092" y="140018"/>
            <a:ext cx="9441180" cy="82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940" dirty="0">
                <a:solidFill>
                  <a:schemeClr val="bg1"/>
                </a:solidFill>
              </a:rPr>
              <a:t>PRÉVISIONS HYDROMÉTÉO</a:t>
            </a:r>
          </a:p>
          <a:p>
            <a:pPr algn="ctr" eaLnBrk="1" hangingPunct="1"/>
            <a:r>
              <a:rPr lang="fr-FR" altLang="fr-FR" sz="2310" dirty="0">
                <a:solidFill>
                  <a:schemeClr val="bg1"/>
                </a:solidFill>
              </a:rPr>
              <a:t>COMMENT ON FAIT UNE PRÉVISION HYDROMÉTÉOROLOGIQUE</a:t>
            </a:r>
          </a:p>
          <a:p>
            <a:pPr eaLnBrk="1" hangingPunct="1"/>
            <a:endParaRPr lang="fr-FR" altLang="fr-FR" sz="1680" dirty="0">
              <a:solidFill>
                <a:srgbClr val="509E2F"/>
              </a:solidFill>
            </a:endParaRPr>
          </a:p>
        </p:txBody>
      </p:sp>
      <p:grpSp>
        <p:nvGrpSpPr>
          <p:cNvPr id="27661" name="Groupe 1"/>
          <p:cNvGrpSpPr>
            <a:grpSpLocks/>
          </p:cNvGrpSpPr>
          <p:nvPr/>
        </p:nvGrpSpPr>
        <p:grpSpPr bwMode="auto">
          <a:xfrm>
            <a:off x="838438" y="4563904"/>
            <a:ext cx="1758553" cy="1796891"/>
            <a:chOff x="227184" y="4203700"/>
            <a:chExt cx="1674470" cy="1711325"/>
          </a:xfrm>
        </p:grpSpPr>
        <p:sp>
          <p:nvSpPr>
            <p:cNvPr id="36" name="ZoneTexte 35"/>
            <p:cNvSpPr txBox="1"/>
            <p:nvPr/>
          </p:nvSpPr>
          <p:spPr bwMode="auto">
            <a:xfrm>
              <a:off x="227184" y="4203700"/>
              <a:ext cx="1674470" cy="426491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fr-FR" sz="1155" dirty="0">
                  <a:solidFill>
                    <a:srgbClr val="001A70"/>
                  </a:solidFill>
                  <a:latin typeface="Work Sans Light" panose="00000400000000000000" pitchFamily="2" charset="0"/>
                </a:rPr>
                <a:t>Critique et validation des données</a:t>
              </a:r>
            </a:p>
          </p:txBody>
        </p:sp>
        <p:pic>
          <p:nvPicPr>
            <p:cNvPr id="27667" name="Picture 65" descr="MCj00787110000[1]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67" y="4714875"/>
              <a:ext cx="55721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2" name="Groupe 38"/>
          <p:cNvGrpSpPr>
            <a:grpSpLocks/>
          </p:cNvGrpSpPr>
          <p:nvPr/>
        </p:nvGrpSpPr>
        <p:grpSpPr bwMode="auto">
          <a:xfrm>
            <a:off x="8379381" y="4673917"/>
            <a:ext cx="1758553" cy="1700213"/>
            <a:chOff x="227184" y="4203700"/>
            <a:chExt cx="1674470" cy="1619250"/>
          </a:xfrm>
        </p:grpSpPr>
        <p:sp>
          <p:nvSpPr>
            <p:cNvPr id="40" name="ZoneTexte 39"/>
            <p:cNvSpPr txBox="1"/>
            <p:nvPr/>
          </p:nvSpPr>
          <p:spPr bwMode="auto">
            <a:xfrm>
              <a:off x="227184" y="4203700"/>
              <a:ext cx="1674470" cy="257213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fr-FR" sz="1155" dirty="0">
                  <a:solidFill>
                    <a:srgbClr val="001A70"/>
                  </a:solidFill>
                  <a:latin typeface="Work Sans Light" panose="00000400000000000000" pitchFamily="2" charset="0"/>
                </a:rPr>
                <a:t>Analyse de la situation</a:t>
              </a:r>
            </a:p>
          </p:txBody>
        </p:sp>
        <p:pic>
          <p:nvPicPr>
            <p:cNvPr id="27665" name="Picture 65" descr="MCj00787110000[1]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7" y="4622800"/>
              <a:ext cx="55721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lèche droite 2"/>
          <p:cNvSpPr/>
          <p:nvPr/>
        </p:nvSpPr>
        <p:spPr>
          <a:xfrm>
            <a:off x="6842523" y="4477226"/>
            <a:ext cx="115014" cy="48340"/>
          </a:xfrm>
          <a:prstGeom prst="rightArrow">
            <a:avLst/>
          </a:prstGeom>
          <a:solidFill>
            <a:srgbClr val="FE5815"/>
          </a:solidFill>
          <a:ln>
            <a:solidFill>
              <a:srgbClr val="FE5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800" tIns="37800" rIns="37800" bIns="37800" anchor="ctr"/>
          <a:lstStyle/>
          <a:p>
            <a:pPr algn="ctr">
              <a:defRPr/>
            </a:pPr>
            <a:endParaRPr lang="fr-FR" sz="1680"/>
          </a:p>
        </p:txBody>
      </p:sp>
      <p:sp>
        <p:nvSpPr>
          <p:cNvPr id="42" name="Rectangle 19"/>
          <p:cNvSpPr txBox="1">
            <a:spLocks noChangeArrowheads="1"/>
          </p:cNvSpPr>
          <p:nvPr/>
        </p:nvSpPr>
        <p:spPr>
          <a:xfrm>
            <a:off x="220977" y="179263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3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279525" y="6700838"/>
            <a:ext cx="8004175" cy="161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4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2"/>
    </mc:Choice>
    <mc:Fallback xmlns="">
      <p:transition spd="slow" advTm="3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1028"/>
          <p:cNvSpPr txBox="1">
            <a:spLocks noChangeArrowheads="1"/>
          </p:cNvSpPr>
          <p:nvPr/>
        </p:nvSpPr>
        <p:spPr bwMode="auto">
          <a:xfrm>
            <a:off x="539750" y="1200150"/>
            <a:ext cx="4301191" cy="33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509E2F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>
                <a:solidFill>
                  <a:srgbClr val="000000"/>
                </a:solidFill>
              </a:rPr>
              <a:t> </a:t>
            </a:r>
            <a:r>
              <a:rPr lang="fr-FR" altLang="fr-FR" sz="2000" dirty="0">
                <a:solidFill>
                  <a:srgbClr val="509E2F"/>
                </a:solidFill>
              </a:rPr>
              <a:t>Les bulletins </a:t>
            </a:r>
            <a:r>
              <a:rPr lang="fr-FR" altLang="fr-FR" sz="2000" dirty="0" smtClean="0">
                <a:solidFill>
                  <a:srgbClr val="509E2F"/>
                </a:solidFill>
              </a:rPr>
              <a:t>quotidiens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bulletins horaire ou alerte</a:t>
            </a:r>
            <a:endParaRPr lang="fr-FR" altLang="fr-FR" sz="2000" dirty="0"/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moyen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long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</a:t>
            </a:r>
            <a:r>
              <a:rPr lang="fr-FR" altLang="fr-FR" sz="2000" dirty="0"/>
              <a:t>bulletins descriptifs</a:t>
            </a:r>
          </a:p>
          <a:p>
            <a:pPr eaLnBrk="1" hangingPunct="1">
              <a:spcBef>
                <a:spcPct val="50000"/>
              </a:spcBef>
              <a:buSzPct val="80000"/>
              <a:buFont typeface="Wingdings" panose="05000000000000000000" pitchFamily="2" charset="2"/>
              <a:buChar char="q"/>
            </a:pPr>
            <a:endParaRPr lang="fr-FR" alt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b="3073"/>
          <a:stretch/>
        </p:blipFill>
        <p:spPr>
          <a:xfrm>
            <a:off x="5935281" y="542804"/>
            <a:ext cx="4661571" cy="64359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525" y="4258648"/>
            <a:ext cx="3871546" cy="2579520"/>
          </a:xfrm>
          <a:prstGeom prst="rect">
            <a:avLst/>
          </a:prstGeom>
        </p:spPr>
      </p:pic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329346" y="149470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1077"/>
      </p:ext>
    </p:extLst>
  </p:cSld>
  <p:clrMapOvr>
    <a:masterClrMapping/>
  </p:clrMapOvr>
  <p:transition advTm="36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338138" y="1011288"/>
            <a:ext cx="4412496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fr-FR" altLang="fr-FR" sz="2000" dirty="0" smtClean="0"/>
              <a:t>Exemple de la tempête Alex</a:t>
            </a:r>
            <a:endParaRPr lang="fr-FR" altLang="fr-FR" sz="2000" dirty="0"/>
          </a:p>
        </p:txBody>
      </p:sp>
      <p:sp>
        <p:nvSpPr>
          <p:cNvPr id="5" name="Rectangle 4"/>
          <p:cNvSpPr/>
          <p:nvPr/>
        </p:nvSpPr>
        <p:spPr>
          <a:xfrm>
            <a:off x="5281612" y="5750168"/>
            <a:ext cx="3730027" cy="58561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600" smtClean="0"/>
          </a:p>
        </p:txBody>
      </p:sp>
      <p:sp>
        <p:nvSpPr>
          <p:cNvPr id="8" name="Flèche vers le haut 7"/>
          <p:cNvSpPr/>
          <p:nvPr/>
        </p:nvSpPr>
        <p:spPr>
          <a:xfrm rot="19343611">
            <a:off x="4141248" y="3170130"/>
            <a:ext cx="230802" cy="3104189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fr-FR" sz="160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b="10765"/>
          <a:stretch/>
        </p:blipFill>
        <p:spPr>
          <a:xfrm>
            <a:off x="5478081" y="564144"/>
            <a:ext cx="5055363" cy="64257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7" y="2112680"/>
            <a:ext cx="7797035" cy="120366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Rectangle 19"/>
          <p:cNvSpPr txBox="1">
            <a:spLocks noChangeArrowheads="1"/>
          </p:cNvSpPr>
          <p:nvPr/>
        </p:nvSpPr>
        <p:spPr>
          <a:xfrm>
            <a:off x="329346" y="149470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75710"/>
      </p:ext>
    </p:extLst>
  </p:cSld>
  <p:clrMapOvr>
    <a:masterClrMapping/>
  </p:clrMapOvr>
  <p:transition advTm="33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804302" y="5717759"/>
            <a:ext cx="4412496" cy="41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fr-FR" altLang="fr-FR" sz="2000" dirty="0" smtClean="0"/>
              <a:t>Exemple de la tempête Alex</a:t>
            </a:r>
            <a:endParaRPr lang="fr-FR" alt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634" y="636807"/>
            <a:ext cx="5615437" cy="6064031"/>
          </a:xfrm>
          <a:prstGeom prst="rect">
            <a:avLst/>
          </a:prstGeom>
        </p:spPr>
      </p:pic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329346" y="149470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438700" y="1411832"/>
            <a:ext cx="4202580" cy="33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</a:t>
            </a:r>
            <a:r>
              <a:rPr lang="fr-FR" altLang="fr-FR" sz="2000" dirty="0" smtClean="0"/>
              <a:t>quotidiens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</a:t>
            </a:r>
            <a:r>
              <a:rPr lang="fr-FR" altLang="fr-FR" sz="2000" dirty="0">
                <a:solidFill>
                  <a:srgbClr val="509E2F"/>
                </a:solidFill>
              </a:rPr>
              <a:t>Les bulletins horaires ou d’alerte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moyen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long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</a:t>
            </a:r>
            <a:r>
              <a:rPr lang="fr-FR" altLang="fr-FR" sz="2000" dirty="0"/>
              <a:t>bulletins descriptifs</a:t>
            </a:r>
          </a:p>
          <a:p>
            <a:pPr eaLnBrk="1" hangingPunct="1">
              <a:spcBef>
                <a:spcPct val="50000"/>
              </a:spcBef>
              <a:buSzPct val="80000"/>
              <a:buFont typeface="Wingdings" panose="05000000000000000000" pitchFamily="2" charset="2"/>
              <a:buChar char="q"/>
            </a:pPr>
            <a:endParaRPr lang="fr-FR" altLang="fr-FR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4789"/>
      </p:ext>
    </p:extLst>
  </p:cSld>
  <p:clrMapOvr>
    <a:masterClrMapping/>
  </p:clrMapOvr>
  <p:transition advTm="21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1650" y="727075"/>
            <a:ext cx="2379663" cy="300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1013" y="4064000"/>
            <a:ext cx="2332037" cy="292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5088" y="727075"/>
            <a:ext cx="2359025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8135" name="Text Box 1028"/>
          <p:cNvSpPr txBox="1">
            <a:spLocks noChangeArrowheads="1"/>
          </p:cNvSpPr>
          <p:nvPr/>
        </p:nvSpPr>
        <p:spPr bwMode="auto">
          <a:xfrm>
            <a:off x="539750" y="1200150"/>
            <a:ext cx="3781425" cy="364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</a:t>
            </a:r>
            <a:r>
              <a:rPr lang="fr-FR" altLang="fr-FR" sz="2000" dirty="0" smtClean="0"/>
              <a:t>quotidiens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bulletins horaire ou alerte</a:t>
            </a:r>
            <a:endParaRPr lang="fr-FR" altLang="fr-FR" sz="2000" dirty="0"/>
          </a:p>
          <a:p>
            <a:pPr eaLnBrk="1" hangingPunct="1">
              <a:spcBef>
                <a:spcPct val="50000"/>
              </a:spcBef>
              <a:buClr>
                <a:srgbClr val="509E2F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>
                <a:solidFill>
                  <a:srgbClr val="509E2F"/>
                </a:solidFill>
              </a:rPr>
              <a:t> Les bulletins de prévisions « moyen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long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</a:t>
            </a:r>
            <a:r>
              <a:rPr lang="fr-FR" altLang="fr-FR" sz="2000" dirty="0"/>
              <a:t>bulletins descriptifs</a:t>
            </a:r>
          </a:p>
          <a:p>
            <a:pPr eaLnBrk="1" hangingPunct="1">
              <a:spcBef>
                <a:spcPct val="50000"/>
              </a:spcBef>
              <a:buSzPct val="80000"/>
              <a:buFont typeface="Wingdings" panose="05000000000000000000" pitchFamily="2" charset="2"/>
              <a:buChar char="q"/>
            </a:pPr>
            <a:endParaRPr lang="fr-FR" altLang="fr-FR" sz="2000" dirty="0"/>
          </a:p>
        </p:txBody>
      </p:sp>
      <p:sp>
        <p:nvSpPr>
          <p:cNvPr id="11" name="ZoneTexte 17"/>
          <p:cNvSpPr txBox="1">
            <a:spLocks noChangeArrowheads="1"/>
          </p:cNvSpPr>
          <p:nvPr/>
        </p:nvSpPr>
        <p:spPr bwMode="auto">
          <a:xfrm>
            <a:off x="5945188" y="3636963"/>
            <a:ext cx="679450" cy="2889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</a:rPr>
              <a:t>Débits</a:t>
            </a:r>
          </a:p>
        </p:txBody>
      </p:sp>
      <p:sp>
        <p:nvSpPr>
          <p:cNvPr id="12" name="ZoneTexte 17"/>
          <p:cNvSpPr txBox="1">
            <a:spLocks noChangeArrowheads="1"/>
          </p:cNvSpPr>
          <p:nvPr/>
        </p:nvSpPr>
        <p:spPr bwMode="auto">
          <a:xfrm>
            <a:off x="8864600" y="3636963"/>
            <a:ext cx="876300" cy="2889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</a:rPr>
              <a:t>T°C eau</a:t>
            </a:r>
          </a:p>
        </p:txBody>
      </p:sp>
      <p:sp>
        <p:nvSpPr>
          <p:cNvPr id="15" name="ZoneTexte 17"/>
          <p:cNvSpPr txBox="1">
            <a:spLocks noChangeArrowheads="1"/>
          </p:cNvSpPr>
          <p:nvPr/>
        </p:nvSpPr>
        <p:spPr bwMode="auto">
          <a:xfrm>
            <a:off x="8775700" y="6748463"/>
            <a:ext cx="1181100" cy="2889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</a:rPr>
              <a:t>Conductivité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964" y="4064000"/>
            <a:ext cx="2427363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4" name="ZoneTexte 17"/>
          <p:cNvSpPr txBox="1">
            <a:spLocks noChangeArrowheads="1"/>
          </p:cNvSpPr>
          <p:nvPr/>
        </p:nvSpPr>
        <p:spPr bwMode="auto">
          <a:xfrm>
            <a:off x="5945188" y="6343650"/>
            <a:ext cx="679450" cy="2889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</a:rPr>
              <a:t>MES</a:t>
            </a:r>
          </a:p>
        </p:txBody>
      </p:sp>
      <p:sp>
        <p:nvSpPr>
          <p:cNvPr id="16" name="Rectangle 19"/>
          <p:cNvSpPr txBox="1">
            <a:spLocks noChangeArrowheads="1"/>
          </p:cNvSpPr>
          <p:nvPr/>
        </p:nvSpPr>
        <p:spPr>
          <a:xfrm>
            <a:off x="317500" y="122415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ZoneTexte 3"/>
          <p:cNvSpPr txBox="1">
            <a:spLocks noChangeArrowheads="1"/>
          </p:cNvSpPr>
          <p:nvPr/>
        </p:nvSpPr>
        <p:spPr bwMode="auto">
          <a:xfrm>
            <a:off x="6103228" y="1231553"/>
            <a:ext cx="4406629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600" b="1" dirty="0" smtClean="0"/>
              <a:t>Prévisions à 14J =&gt; 28J en cours </a:t>
            </a:r>
          </a:p>
          <a:p>
            <a:pPr eaLnBrk="1" hangingPunct="1"/>
            <a:endParaRPr lang="fr-FR" altLang="fr-FR" sz="1600" b="1" dirty="0"/>
          </a:p>
          <a:p>
            <a:pPr eaLnBrk="1" hangingPunct="1"/>
            <a:endParaRPr lang="fr-FR" altLang="fr-FR" sz="1600" b="1" dirty="0" smtClean="0"/>
          </a:p>
          <a:p>
            <a:pPr eaLnBrk="1" hangingPunct="1"/>
            <a:r>
              <a:rPr lang="fr-FR" altLang="fr-FR" sz="1600" b="1" dirty="0" smtClean="0"/>
              <a:t>Utilisateurs :</a:t>
            </a:r>
            <a:endParaRPr lang="fr-FR" altLang="fr-FR" sz="1600" b="1" dirty="0"/>
          </a:p>
          <a:p>
            <a:pPr eaLnBrk="1" hangingPunct="1"/>
            <a:endParaRPr lang="fr-FR" altLang="fr-FR" sz="1600" dirty="0"/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fr-FR" altLang="fr-FR" sz="1600" dirty="0" smtClean="0"/>
              <a:t>Exploitants : </a:t>
            </a:r>
            <a:r>
              <a:rPr lang="fr-FR" altLang="fr-FR" sz="1600" dirty="0"/>
              <a:t>gestion de crues, gestion de </a:t>
            </a:r>
            <a:r>
              <a:rPr lang="fr-FR" altLang="fr-FR" sz="1600" dirty="0" smtClean="0"/>
              <a:t>chantiers, </a:t>
            </a:r>
            <a:r>
              <a:rPr lang="fr-FR" altLang="fr-FR" sz="1600" dirty="0"/>
              <a:t>suivi </a:t>
            </a:r>
            <a:r>
              <a:rPr lang="fr-FR" altLang="fr-FR" sz="1600" dirty="0" smtClean="0"/>
              <a:t>réglementaires …</a:t>
            </a:r>
            <a:endParaRPr lang="fr-FR" altLang="fr-FR" sz="1600" dirty="0"/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fr-FR" altLang="fr-FR" sz="1600" dirty="0"/>
              <a:t>O</a:t>
            </a:r>
            <a:r>
              <a:rPr lang="fr-FR" altLang="fr-FR" sz="1600" dirty="0" smtClean="0"/>
              <a:t>ptimiseur </a:t>
            </a:r>
            <a:r>
              <a:rPr lang="fr-FR" altLang="fr-FR" sz="1600" dirty="0"/>
              <a:t>: optimisation économique</a:t>
            </a:r>
          </a:p>
          <a:p>
            <a:pPr eaLnBrk="1" hangingPunct="1"/>
            <a:endParaRPr lang="fr-FR" altLang="fr-FR" sz="1600" dirty="0"/>
          </a:p>
          <a:p>
            <a:pPr eaLnBrk="1" hangingPunct="1"/>
            <a:r>
              <a:rPr lang="fr-FR" altLang="fr-FR" sz="1600" b="1" dirty="0" smtClean="0"/>
              <a:t>Organisation </a:t>
            </a:r>
            <a:r>
              <a:rPr lang="fr-FR" altLang="fr-FR" sz="1600" b="1" dirty="0"/>
              <a:t>mise en place pour répondre aux </a:t>
            </a:r>
            <a:r>
              <a:rPr lang="fr-FR" altLang="fr-FR" sz="1600" b="1" dirty="0" smtClean="0"/>
              <a:t>contraintes </a:t>
            </a:r>
            <a:r>
              <a:rPr lang="fr-FR" altLang="fr-FR" sz="1600" b="1" dirty="0"/>
              <a:t>: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fr-FR" altLang="fr-FR" sz="1600" dirty="0" smtClean="0"/>
              <a:t>Sorties </a:t>
            </a:r>
            <a:r>
              <a:rPr lang="fr-FR" altLang="fr-FR" sz="1600" dirty="0"/>
              <a:t>des livrables pour 09h00</a:t>
            </a:r>
          </a:p>
          <a:p>
            <a:pPr eaLnBrk="1" hangingPunct="1"/>
            <a:r>
              <a:rPr lang="fr-FR" altLang="fr-FR" sz="1600" dirty="0">
                <a:solidFill>
                  <a:schemeClr val="tx2"/>
                </a:solidFill>
              </a:rPr>
              <a:t>	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07" y="1082853"/>
            <a:ext cx="5463150" cy="5962393"/>
          </a:xfrm>
          <a:prstGeom prst="rect">
            <a:avLst/>
          </a:prstGeom>
        </p:spPr>
      </p:pic>
      <p:sp>
        <p:nvSpPr>
          <p:cNvPr id="7" name="Rectangle 19"/>
          <p:cNvSpPr txBox="1">
            <a:spLocks noChangeArrowheads="1"/>
          </p:cNvSpPr>
          <p:nvPr/>
        </p:nvSpPr>
        <p:spPr>
          <a:xfrm>
            <a:off x="317500" y="122415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44"/>
    </mc:Choice>
    <mc:Fallback>
      <p:transition spd="slow" advTm="3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803275"/>
            <a:ext cx="2941638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1438" y="3827463"/>
            <a:ext cx="3905250" cy="24574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0181" name="Text Box 1028"/>
          <p:cNvSpPr txBox="1">
            <a:spLocks noChangeArrowheads="1"/>
          </p:cNvSpPr>
          <p:nvPr/>
        </p:nvSpPr>
        <p:spPr bwMode="auto">
          <a:xfrm>
            <a:off x="539750" y="1200150"/>
            <a:ext cx="3781425" cy="364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</a:t>
            </a:r>
            <a:r>
              <a:rPr lang="fr-FR" altLang="fr-FR" sz="2000" dirty="0" smtClean="0"/>
              <a:t>quotidiens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bulletins horaire ou alerte</a:t>
            </a:r>
            <a:endParaRPr lang="fr-FR" altLang="fr-FR" sz="2000" dirty="0"/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moyen terme »</a:t>
            </a:r>
          </a:p>
          <a:p>
            <a:pPr eaLnBrk="1" hangingPunct="1">
              <a:spcBef>
                <a:spcPct val="50000"/>
              </a:spcBef>
              <a:buClr>
                <a:srgbClr val="509E2F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>
                <a:solidFill>
                  <a:srgbClr val="000000"/>
                </a:solidFill>
              </a:rPr>
              <a:t> </a:t>
            </a:r>
            <a:r>
              <a:rPr lang="fr-FR" altLang="fr-FR" sz="2000" dirty="0">
                <a:solidFill>
                  <a:srgbClr val="509E2F"/>
                </a:solidFill>
              </a:rPr>
              <a:t>Les bulletins de prévisions « long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</a:t>
            </a:r>
            <a:r>
              <a:rPr lang="fr-FR" altLang="fr-FR" sz="2000" dirty="0"/>
              <a:t>bulletins descriptifs</a:t>
            </a:r>
          </a:p>
          <a:p>
            <a:pPr eaLnBrk="1" hangingPunct="1">
              <a:spcBef>
                <a:spcPct val="50000"/>
              </a:spcBef>
              <a:buSzPct val="80000"/>
              <a:buFont typeface="Wingdings" panose="05000000000000000000" pitchFamily="2" charset="2"/>
              <a:buChar char="q"/>
            </a:pPr>
            <a:endParaRPr lang="fr-FR" altLang="fr-FR" sz="2000" dirty="0"/>
          </a:p>
        </p:txBody>
      </p:sp>
      <p:sp>
        <p:nvSpPr>
          <p:cNvPr id="6" name="ZoneTexte 17"/>
          <p:cNvSpPr txBox="1">
            <a:spLocks noChangeArrowheads="1"/>
          </p:cNvSpPr>
          <p:nvPr/>
        </p:nvSpPr>
        <p:spPr bwMode="auto">
          <a:xfrm>
            <a:off x="5513388" y="4360863"/>
            <a:ext cx="679450" cy="2889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</a:rPr>
              <a:t>Étiage</a:t>
            </a:r>
          </a:p>
        </p:txBody>
      </p:sp>
      <p:sp>
        <p:nvSpPr>
          <p:cNvPr id="7" name="ZoneTexte 17"/>
          <p:cNvSpPr txBox="1">
            <a:spLocks noChangeArrowheads="1"/>
          </p:cNvSpPr>
          <p:nvPr/>
        </p:nvSpPr>
        <p:spPr bwMode="auto">
          <a:xfrm>
            <a:off x="7805738" y="3418639"/>
            <a:ext cx="2033587" cy="47320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 smtClean="0">
                <a:solidFill>
                  <a:schemeClr val="bg1"/>
                </a:solidFill>
              </a:rPr>
              <a:t>Prévisions d’Apport de fusion de la neige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0" name="Rectangle 19"/>
          <p:cNvSpPr txBox="1">
            <a:spLocks noChangeArrowheads="1"/>
          </p:cNvSpPr>
          <p:nvPr/>
        </p:nvSpPr>
        <p:spPr>
          <a:xfrm>
            <a:off x="317500" y="122415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1028"/>
          <p:cNvSpPr txBox="1">
            <a:spLocks noChangeArrowheads="1"/>
          </p:cNvSpPr>
          <p:nvPr/>
        </p:nvSpPr>
        <p:spPr bwMode="auto">
          <a:xfrm>
            <a:off x="539750" y="1200150"/>
            <a:ext cx="3610909" cy="364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70" tIns="51435" rIns="102870" bIns="51435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</a:t>
            </a:r>
            <a:r>
              <a:rPr lang="fr-FR" altLang="fr-FR" sz="2000" dirty="0" smtClean="0"/>
              <a:t>quotidiens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/>
              <a:t> Les bulletins horaire ou alerte</a:t>
            </a:r>
            <a:endParaRPr lang="fr-FR" altLang="fr-FR" sz="2000" dirty="0"/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moyen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/>
              <a:t> Les bulletins de prévisions « long terme »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2000" dirty="0" smtClean="0">
                <a:solidFill>
                  <a:srgbClr val="509E2F"/>
                </a:solidFill>
              </a:rPr>
              <a:t> Les </a:t>
            </a:r>
            <a:r>
              <a:rPr lang="fr-FR" altLang="fr-FR" sz="2000" dirty="0">
                <a:solidFill>
                  <a:srgbClr val="509E2F"/>
                </a:solidFill>
              </a:rPr>
              <a:t>bulletins descriptifs</a:t>
            </a:r>
          </a:p>
          <a:p>
            <a:pPr eaLnBrk="1" hangingPunct="1">
              <a:spcBef>
                <a:spcPct val="50000"/>
              </a:spcBef>
              <a:buSzPct val="80000"/>
              <a:buFont typeface="Wingdings" panose="05000000000000000000" pitchFamily="2" charset="2"/>
              <a:buChar char="q"/>
            </a:pPr>
            <a:endParaRPr lang="fr-FR" altLang="fr-FR" sz="2000" dirty="0"/>
          </a:p>
        </p:txBody>
      </p:sp>
      <p:pic>
        <p:nvPicPr>
          <p:cNvPr id="53252" name="Imag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600200"/>
            <a:ext cx="6745288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7"/>
          <p:cNvSpPr txBox="1">
            <a:spLocks noChangeArrowheads="1"/>
          </p:cNvSpPr>
          <p:nvPr/>
        </p:nvSpPr>
        <p:spPr bwMode="auto">
          <a:xfrm>
            <a:off x="6070600" y="5768975"/>
            <a:ext cx="2247900" cy="2889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102870" tIns="51435" rIns="102870" bIns="51435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bg1"/>
                </a:solidFill>
              </a:rPr>
              <a:t>Bulletin Descriptif Mensuel</a:t>
            </a:r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276592" y="157956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Bulletins par horizon de temps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4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1033"/>
          <p:cNvSpPr>
            <a:spLocks noGrp="1" noChangeArrowheads="1"/>
          </p:cNvSpPr>
          <p:nvPr>
            <p:ph idx="1"/>
          </p:nvPr>
        </p:nvSpPr>
        <p:spPr>
          <a:xfrm>
            <a:off x="268288" y="1195388"/>
            <a:ext cx="9182100" cy="647700"/>
          </a:xfrm>
        </p:spPr>
        <p:txBody>
          <a:bodyPr rtlCol="0">
            <a:noAutofit/>
          </a:bodyPr>
          <a:lstStyle/>
          <a:p>
            <a:pPr marL="180000" indent="-180000" defTabSz="1107796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fr-FR" sz="2000" dirty="0" smtClean="0">
                <a:solidFill>
                  <a:schemeClr val="tx1"/>
                </a:solidFill>
              </a:rPr>
              <a:t>Base de données temps réel partagée au sein du groupe EDF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11" name="Rectangle 19"/>
          <p:cNvSpPr txBox="1">
            <a:spLocks noChangeArrowheads="1"/>
          </p:cNvSpPr>
          <p:nvPr/>
        </p:nvSpPr>
        <p:spPr>
          <a:xfrm>
            <a:off x="179387" y="79375"/>
            <a:ext cx="10353797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Mise à disposition des données</a:t>
            </a: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Données </a:t>
            </a: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terrain - CASTOR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1039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68288" y="1620837"/>
            <a:ext cx="2730500" cy="23399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1040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6089" y="4277651"/>
            <a:ext cx="6236075" cy="24231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301999" y="1620836"/>
            <a:ext cx="3775075" cy="23399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 Box 1033"/>
          <p:cNvSpPr txBox="1">
            <a:spLocks noChangeArrowheads="1"/>
          </p:cNvSpPr>
          <p:nvPr/>
        </p:nvSpPr>
        <p:spPr bwMode="auto">
          <a:xfrm>
            <a:off x="7281016" y="1620836"/>
            <a:ext cx="3033758" cy="1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14" tIns="0" rIns="43614" bIns="0" numCol="1" rtlCol="0" anchor="t" anchorCtr="0" compatLnSpc="1">
            <a:prstTxWarp prst="textNoShape">
              <a:avLst/>
            </a:prstTxWarp>
            <a:noAutofit/>
          </a:bodyPr>
          <a:lstStyle>
            <a:lvl1pPr marL="179388" indent="-179388" algn="l" defTabSz="1106488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09E2F"/>
              </a:buClr>
              <a:buFont typeface="Wingdings" panose="05000000000000000000" pitchFamily="2" charset="2"/>
              <a:buChar char=""/>
              <a:defRPr sz="2400" b="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39750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SzPct val="60000"/>
              <a:buFont typeface="Wingdings" panose="05000000000000000000" pitchFamily="2" charset="2"/>
              <a:buChar char=""/>
              <a:defRPr sz="220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95350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58888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SzPct val="90000"/>
              <a:buFont typeface="Courier New" panose="02070309020205020404" pitchFamily="49" charset="0"/>
              <a:buChar char="o"/>
              <a:defRPr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19250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3046438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36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4234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8131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07796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fr-FR" sz="1600" b="1" dirty="0" smtClean="0">
                <a:solidFill>
                  <a:schemeClr val="tx1"/>
                </a:solidFill>
              </a:rPr>
              <a:t>Visualiser des données du réseau DTG et partenaires </a:t>
            </a:r>
            <a:r>
              <a:rPr lang="fr-FR" sz="1600" dirty="0" smtClean="0">
                <a:solidFill>
                  <a:schemeClr val="tx1"/>
                </a:solidFill>
              </a:rPr>
              <a:t>: pluie, température, débits, matières en suspension, température de l’eau…</a:t>
            </a:r>
          </a:p>
        </p:txBody>
      </p:sp>
      <p:sp>
        <p:nvSpPr>
          <p:cNvPr id="13" name="Text Box 1033"/>
          <p:cNvSpPr txBox="1">
            <a:spLocks noChangeArrowheads="1"/>
          </p:cNvSpPr>
          <p:nvPr/>
        </p:nvSpPr>
        <p:spPr bwMode="auto">
          <a:xfrm>
            <a:off x="6633882" y="4687823"/>
            <a:ext cx="3967762" cy="1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14" tIns="0" rIns="43614" bIns="0" numCol="1" rtlCol="0" anchor="t" anchorCtr="0" compatLnSpc="1">
            <a:prstTxWarp prst="textNoShape">
              <a:avLst/>
            </a:prstTxWarp>
            <a:noAutofit/>
          </a:bodyPr>
          <a:lstStyle>
            <a:lvl1pPr marL="179388" indent="-179388" algn="l" defTabSz="1106488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509E2F"/>
              </a:buClr>
              <a:buFont typeface="Wingdings" panose="05000000000000000000" pitchFamily="2" charset="2"/>
              <a:buChar char=""/>
              <a:defRPr sz="2400" b="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39750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SzPct val="60000"/>
              <a:buFont typeface="Wingdings" panose="05000000000000000000" pitchFamily="2" charset="2"/>
              <a:buChar char=""/>
              <a:defRPr sz="220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95350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58888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SzPct val="90000"/>
              <a:buFont typeface="Courier New" panose="02070309020205020404" pitchFamily="49" charset="0"/>
              <a:buChar char="o"/>
              <a:defRPr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19250" indent="-179388" algn="l" defTabSz="1106488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09E2F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3046438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36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4234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8131" indent="-276949" algn="l" defTabSz="11077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107796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fr-FR" sz="1600" b="1" dirty="0" smtClean="0">
                <a:solidFill>
                  <a:schemeClr val="tx1"/>
                </a:solidFill>
              </a:rPr>
              <a:t>Pour les demandes de données </a:t>
            </a:r>
            <a:r>
              <a:rPr lang="fr-FR" sz="1600" dirty="0" smtClean="0">
                <a:solidFill>
                  <a:schemeClr val="tx1"/>
                </a:solidFill>
              </a:rPr>
              <a:t>(historiques, temps réel)</a:t>
            </a:r>
            <a:r>
              <a:rPr lang="fr-FR" sz="1600" b="1" dirty="0" smtClean="0">
                <a:solidFill>
                  <a:schemeClr val="tx1"/>
                </a:solidFill>
              </a:rPr>
              <a:t> venant de partenaires externes : </a:t>
            </a:r>
            <a:r>
              <a:rPr lang="fr-FR" sz="1600" dirty="0" smtClean="0">
                <a:solidFill>
                  <a:schemeClr val="tx1"/>
                </a:solidFill>
              </a:rPr>
              <a:t>une seule adresse</a:t>
            </a:r>
          </a:p>
          <a:p>
            <a:pPr marL="0" indent="0" defTabSz="1107796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fr-F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smtClean="0">
                <a:solidFill>
                  <a:schemeClr val="tx1"/>
                </a:solidFill>
                <a:sym typeface="Wingdings" panose="05000000000000000000" pitchFamily="2" charset="2"/>
                <a:hlinkClick r:id="rId7"/>
              </a:rPr>
              <a:t>dtg-demande-donnees-hydro@edf.fr</a:t>
            </a:r>
            <a:endParaRPr lang="fr-FR" sz="1600" dirty="0" smtClean="0">
              <a:solidFill>
                <a:schemeClr val="tx1"/>
              </a:solidFill>
            </a:endParaRP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279525" y="6700838"/>
            <a:ext cx="8004175" cy="161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3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050" y="122238"/>
            <a:ext cx="10080625" cy="893762"/>
          </a:xfrm>
        </p:spPr>
        <p:txBody>
          <a:bodyPr/>
          <a:lstStyle/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/>
              <a:t>Surveillance et prévisions à EDF </a:t>
            </a:r>
            <a:br>
              <a:rPr lang="fr-FR" sz="3200" dirty="0" smtClean="0"/>
            </a:br>
            <a:r>
              <a:rPr lang="fr-FR" sz="2000" dirty="0" smtClean="0"/>
              <a:t>enjeux – aide à la décision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2750" y="1179513"/>
            <a:ext cx="7721600" cy="5314950"/>
          </a:xfrm>
        </p:spPr>
        <p:txBody>
          <a:bodyPr rtlCol="0">
            <a:noAutofit/>
          </a:bodyPr>
          <a:lstStyle/>
          <a:p>
            <a:pPr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FR" sz="1800" kern="0" dirty="0" smtClean="0"/>
              <a:t>Sureté des ouvrages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Surveillance du risque de </a:t>
            </a:r>
            <a:r>
              <a:rPr lang="fr-FR" sz="1400" b="1" kern="0" dirty="0" smtClean="0"/>
              <a:t>crue</a:t>
            </a:r>
            <a:r>
              <a:rPr lang="fr-FR" sz="1400" kern="0" dirty="0" smtClean="0"/>
              <a:t> des centrales hydrauliques et nucléaires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Risque de </a:t>
            </a:r>
            <a:r>
              <a:rPr lang="fr-FR" sz="1400" b="1" kern="0" dirty="0" smtClean="0"/>
              <a:t>neige collante</a:t>
            </a:r>
            <a:r>
              <a:rPr lang="fr-FR" sz="1400" kern="0" dirty="0" smtClean="0"/>
              <a:t> et/ou de </a:t>
            </a:r>
            <a:r>
              <a:rPr lang="fr-FR" sz="1400" b="1" kern="0" dirty="0" smtClean="0"/>
              <a:t>vent violent </a:t>
            </a:r>
            <a:r>
              <a:rPr lang="fr-FR" sz="1400" kern="0" dirty="0" smtClean="0"/>
              <a:t>sur les réseaux de distribution d’électricité</a:t>
            </a:r>
          </a:p>
          <a:p>
            <a:pPr marL="540000" lvl="1" indent="-180000" defTabSz="1107796" eaLnBrk="1" fontAlgn="auto" hangingPunct="1">
              <a:spcAft>
                <a:spcPts val="0"/>
              </a:spcAft>
              <a:defRPr/>
            </a:pPr>
            <a:endParaRPr lang="fr-FR" sz="1400" kern="0" dirty="0" smtClean="0"/>
          </a:p>
          <a:p>
            <a:pPr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FR" sz="1800" kern="0" dirty="0" smtClean="0"/>
              <a:t>Gestion et optimisation des moyens de production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Prévisions de</a:t>
            </a:r>
            <a:r>
              <a:rPr lang="fr-FR" sz="1400" b="1" kern="0" dirty="0" smtClean="0"/>
              <a:t> débits</a:t>
            </a:r>
            <a:r>
              <a:rPr lang="fr-FR" sz="1400" kern="0" dirty="0" smtClean="0"/>
              <a:t>, </a:t>
            </a:r>
            <a:r>
              <a:rPr lang="fr-FR" sz="1400" b="1" kern="0" dirty="0" smtClean="0"/>
              <a:t>d’étiages</a:t>
            </a:r>
            <a:r>
              <a:rPr lang="fr-FR" sz="1400" kern="0" dirty="0" smtClean="0"/>
              <a:t>, </a:t>
            </a:r>
            <a:r>
              <a:rPr lang="fr-FR" sz="1400" b="1" kern="0" dirty="0" smtClean="0"/>
              <a:t>d’apports</a:t>
            </a:r>
            <a:r>
              <a:rPr lang="fr-FR" sz="1400" kern="0" dirty="0" smtClean="0"/>
              <a:t> aux réservoirs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Gestion </a:t>
            </a:r>
            <a:r>
              <a:rPr lang="fr-FR" sz="1400" b="1" kern="0" dirty="0" smtClean="0"/>
              <a:t>multi-usage</a:t>
            </a:r>
            <a:r>
              <a:rPr lang="fr-FR" sz="1400" kern="0" dirty="0" smtClean="0"/>
              <a:t> de l’eau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Prévisions de </a:t>
            </a:r>
            <a:r>
              <a:rPr lang="fr-FR" sz="1400" b="1" kern="0" dirty="0" smtClean="0"/>
              <a:t>température de l’eau </a:t>
            </a:r>
            <a:r>
              <a:rPr lang="fr-FR" sz="1400" kern="0" dirty="0" smtClean="0"/>
              <a:t>des grands fleuves</a:t>
            </a:r>
          </a:p>
          <a:p>
            <a:pPr marL="540000" lvl="1" indent="-180000" defTabSz="1107796" eaLnBrk="1" fontAlgn="auto" hangingPunct="1">
              <a:spcAft>
                <a:spcPts val="0"/>
              </a:spcAft>
              <a:defRPr/>
            </a:pPr>
            <a:endParaRPr lang="fr-FR" sz="1400" kern="0" dirty="0" smtClean="0"/>
          </a:p>
          <a:p>
            <a:pPr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FR" sz="1800" kern="0" dirty="0" smtClean="0"/>
              <a:t>Objectifs réglementaires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Paramètres physico-chimiques (</a:t>
            </a:r>
            <a:r>
              <a:rPr lang="fr-FR" sz="1400" kern="0" dirty="0" err="1" smtClean="0"/>
              <a:t>T°c</a:t>
            </a:r>
            <a:r>
              <a:rPr lang="fr-FR" sz="1400" kern="0" dirty="0" smtClean="0"/>
              <a:t>,  pH, O</a:t>
            </a:r>
            <a:r>
              <a:rPr lang="fr-FR" sz="1400" kern="0" baseline="-25000" dirty="0" smtClean="0"/>
              <a:t>2</a:t>
            </a:r>
            <a:r>
              <a:rPr lang="fr-FR" sz="1400" kern="0" dirty="0" smtClean="0"/>
              <a:t>, conductivité) au droit des centrales thermiques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Débits réservés</a:t>
            </a:r>
          </a:p>
          <a:p>
            <a:pPr marL="645750" lvl="1" indent="-285750" defTabSz="1107796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400" kern="0" dirty="0" smtClean="0"/>
              <a:t>Gestion des sédiments - vidanges</a:t>
            </a:r>
          </a:p>
          <a:p>
            <a:pPr marL="180000" indent="-180000" defTabSz="1107796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fr-FR" sz="2000" dirty="0"/>
          </a:p>
        </p:txBody>
      </p:sp>
      <p:pic>
        <p:nvPicPr>
          <p:cNvPr id="11268" name="Picture 5" descr="Catten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/>
          <a:stretch>
            <a:fillRect/>
          </a:stretch>
        </p:blipFill>
        <p:spPr bwMode="auto">
          <a:xfrm>
            <a:off x="8223250" y="1657350"/>
            <a:ext cx="2216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73025"/>
            <a:ext cx="22272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29" descr="Tempêt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b="5698"/>
          <a:stretch>
            <a:fillRect/>
          </a:stretch>
        </p:blipFill>
        <p:spPr bwMode="auto">
          <a:xfrm>
            <a:off x="8242300" y="3224213"/>
            <a:ext cx="22415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3" y="4891088"/>
            <a:ext cx="22796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E:\HYDROLOGIE\etia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b="31563"/>
          <a:stretch>
            <a:fillRect/>
          </a:stretch>
        </p:blipFill>
        <p:spPr bwMode="auto">
          <a:xfrm>
            <a:off x="5676900" y="5653088"/>
            <a:ext cx="22971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5640388"/>
            <a:ext cx="21272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6" descr="E:\HYDROLOGIE\irrigati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25204" r="3036" b="6940"/>
          <a:stretch>
            <a:fillRect/>
          </a:stretch>
        </p:blipFill>
        <p:spPr bwMode="auto">
          <a:xfrm>
            <a:off x="368300" y="5627688"/>
            <a:ext cx="23082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ZoneTexte 12"/>
          <p:cNvSpPr txBox="1">
            <a:spLocks noChangeArrowheads="1"/>
          </p:cNvSpPr>
          <p:nvPr/>
        </p:nvSpPr>
        <p:spPr bwMode="auto">
          <a:xfrm>
            <a:off x="8212138" y="1441450"/>
            <a:ext cx="22161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/>
              <a:t>Crue</a:t>
            </a:r>
          </a:p>
        </p:txBody>
      </p:sp>
      <p:sp>
        <p:nvSpPr>
          <p:cNvPr id="11276" name="ZoneTexte 13"/>
          <p:cNvSpPr txBox="1">
            <a:spLocks noChangeArrowheads="1"/>
          </p:cNvSpPr>
          <p:nvPr/>
        </p:nvSpPr>
        <p:spPr bwMode="auto">
          <a:xfrm>
            <a:off x="8239125" y="4589463"/>
            <a:ext cx="2232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/>
              <a:t>Vent violent</a:t>
            </a:r>
          </a:p>
        </p:txBody>
      </p:sp>
      <p:sp>
        <p:nvSpPr>
          <p:cNvPr id="11277" name="ZoneTexte 14"/>
          <p:cNvSpPr txBox="1">
            <a:spLocks noChangeArrowheads="1"/>
          </p:cNvSpPr>
          <p:nvPr/>
        </p:nvSpPr>
        <p:spPr bwMode="auto">
          <a:xfrm>
            <a:off x="8247063" y="6269038"/>
            <a:ext cx="22590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/>
              <a:t>Neige</a:t>
            </a:r>
            <a:r>
              <a:rPr lang="fr-FR" altLang="fr-FR" sz="1200" i="1" dirty="0"/>
              <a:t> </a:t>
            </a:r>
            <a:r>
              <a:rPr lang="fr-FR" altLang="fr-FR" sz="1200" dirty="0"/>
              <a:t>collante</a:t>
            </a:r>
          </a:p>
        </p:txBody>
      </p:sp>
      <p:sp>
        <p:nvSpPr>
          <p:cNvPr id="11278" name="ZoneTexte 15"/>
          <p:cNvSpPr txBox="1">
            <a:spLocks noChangeArrowheads="1"/>
          </p:cNvSpPr>
          <p:nvPr/>
        </p:nvSpPr>
        <p:spPr bwMode="auto">
          <a:xfrm>
            <a:off x="8212138" y="3006725"/>
            <a:ext cx="2216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/>
              <a:t>Source</a:t>
            </a:r>
            <a:r>
              <a:rPr lang="fr-FR" altLang="fr-FR" sz="1200" i="1" dirty="0"/>
              <a:t> </a:t>
            </a:r>
            <a:r>
              <a:rPr lang="fr-FR" altLang="fr-FR" sz="1200" dirty="0"/>
              <a:t>froide</a:t>
            </a:r>
          </a:p>
        </p:txBody>
      </p:sp>
      <p:sp>
        <p:nvSpPr>
          <p:cNvPr id="11279" name="ZoneTexte 16"/>
          <p:cNvSpPr txBox="1">
            <a:spLocks noChangeArrowheads="1"/>
          </p:cNvSpPr>
          <p:nvPr/>
        </p:nvSpPr>
        <p:spPr bwMode="auto">
          <a:xfrm>
            <a:off x="422275" y="7016750"/>
            <a:ext cx="2216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 err="1"/>
              <a:t>Mulitusage</a:t>
            </a:r>
            <a:endParaRPr lang="fr-FR" altLang="fr-FR" sz="1200" dirty="0"/>
          </a:p>
        </p:txBody>
      </p:sp>
      <p:sp>
        <p:nvSpPr>
          <p:cNvPr id="11280" name="ZoneTexte 17"/>
          <p:cNvSpPr txBox="1">
            <a:spLocks noChangeArrowheads="1"/>
          </p:cNvSpPr>
          <p:nvPr/>
        </p:nvSpPr>
        <p:spPr bwMode="auto">
          <a:xfrm>
            <a:off x="2971800" y="7016750"/>
            <a:ext cx="2216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/>
              <a:t>Gestion des apports</a:t>
            </a:r>
          </a:p>
        </p:txBody>
      </p:sp>
      <p:sp>
        <p:nvSpPr>
          <p:cNvPr id="11281" name="ZoneTexte 18"/>
          <p:cNvSpPr txBox="1">
            <a:spLocks noChangeArrowheads="1"/>
          </p:cNvSpPr>
          <p:nvPr/>
        </p:nvSpPr>
        <p:spPr bwMode="auto">
          <a:xfrm>
            <a:off x="5697538" y="7016750"/>
            <a:ext cx="226853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 err="1"/>
              <a:t>Etiages</a:t>
            </a:r>
            <a:endParaRPr lang="fr-FR" altLang="fr-FR" sz="12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28"/>
    </mc:Choice>
    <mc:Fallback>
      <p:transition spd="slow" advTm="5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12376" y="954088"/>
            <a:ext cx="10015300" cy="919536"/>
          </a:xfrm>
          <a:prstGeom prst="rect">
            <a:avLst/>
          </a:prstGeom>
        </p:spPr>
        <p:txBody>
          <a:bodyPr lIns="102870" tIns="51435" rIns="102870" bIns="51435"/>
          <a:lstStyle/>
          <a:p>
            <a:pPr marL="342900" indent="-342900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sz="1600" dirty="0"/>
              <a:t>Une </a:t>
            </a:r>
            <a:r>
              <a:rPr lang="fr-FR" sz="1600" dirty="0" smtClean="0"/>
              <a:t>plateforme à disposition des entités du groupe EDF </a:t>
            </a:r>
            <a:r>
              <a:rPr lang="fr-FR" sz="1600" dirty="0"/>
              <a:t>pour retrouver tous les bulletins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sz="1600" dirty="0"/>
              <a:t>Possibilité de s’abonner aux bulletins (mail et/ou sms) et de gérer ses abonnements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kern="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697" t="1801"/>
          <a:stretch/>
        </p:blipFill>
        <p:spPr>
          <a:xfrm>
            <a:off x="412376" y="2482017"/>
            <a:ext cx="9042494" cy="39565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645" y="1945287"/>
            <a:ext cx="6857031" cy="4643006"/>
          </a:xfrm>
          <a:prstGeom prst="rect">
            <a:avLst/>
          </a:prstGeom>
        </p:spPr>
      </p:pic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179387" y="79375"/>
            <a:ext cx="10353797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Mise à disposition des prévisions</a:t>
            </a: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 err="1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Previweb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1033"/>
          <p:cNvSpPr>
            <a:spLocks noGrp="1" noChangeArrowheads="1"/>
          </p:cNvSpPr>
          <p:nvPr>
            <p:ph idx="1"/>
          </p:nvPr>
        </p:nvSpPr>
        <p:spPr>
          <a:xfrm>
            <a:off x="268287" y="1188666"/>
            <a:ext cx="10251585" cy="5306138"/>
          </a:xfrm>
        </p:spPr>
        <p:txBody>
          <a:bodyPr rtlCol="0">
            <a:noAutofit/>
          </a:bodyPr>
          <a:lstStyle/>
          <a:p>
            <a:pPr marL="0" indent="0" defTabSz="1107796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fr-FR" sz="1600" dirty="0" smtClean="0"/>
              <a:t>Consultation des données observées et des prévisions sur smartphone.</a:t>
            </a:r>
          </a:p>
          <a:p>
            <a:pPr marL="0" indent="0" defTabSz="1107796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endParaRPr lang="fr-FR" sz="16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21" y="1943319"/>
            <a:ext cx="2214236" cy="45514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42" y="1930959"/>
            <a:ext cx="2220249" cy="4563845"/>
          </a:xfrm>
          <a:prstGeom prst="rect">
            <a:avLst/>
          </a:prstGeom>
        </p:spPr>
      </p:pic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179387" y="79375"/>
            <a:ext cx="10353797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Mise à disposition des prévisions</a:t>
            </a: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/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EAU LIVE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279525" y="6700838"/>
            <a:ext cx="8004175" cy="161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3711"/>
      </p:ext>
    </p:extLst>
  </p:cSld>
  <p:clrMapOvr>
    <a:masterClrMapping/>
  </p:clrMapOvr>
  <p:transition advTm="13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34472" y="2470638"/>
            <a:ext cx="5047128" cy="1710011"/>
          </a:xfrm>
        </p:spPr>
        <p:txBody>
          <a:bodyPr rtlCol="0"/>
          <a:lstStyle/>
          <a:p>
            <a:pPr defTabSz="1107796" eaLnBrk="1" fontAlgn="auto" hangingPunct="1">
              <a:spcAft>
                <a:spcPts val="0"/>
              </a:spcAft>
              <a:defRPr/>
            </a:pPr>
            <a:endParaRPr lang="fr-FR" dirty="0"/>
          </a:p>
          <a:p>
            <a:pPr defTabSz="1107796" eaLnBrk="1" fontAlgn="auto" hangingPunct="1">
              <a:spcAft>
                <a:spcPts val="0"/>
              </a:spcAft>
              <a:defRPr/>
            </a:pPr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97" y="0"/>
            <a:ext cx="5404053" cy="7200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39435" y="6642992"/>
            <a:ext cx="389964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2">
                    <a:lumMod val="50000"/>
                  </a:schemeClr>
                </a:solidFill>
              </a:rPr>
              <a:t>Prise d’eau de la Madone – Affluent de la Tinée</a:t>
            </a:r>
          </a:p>
          <a:p>
            <a:pPr algn="ctr"/>
            <a:r>
              <a:rPr lang="fr-FR" sz="1400" dirty="0" smtClean="0">
                <a:solidFill>
                  <a:schemeClr val="tx2">
                    <a:lumMod val="50000"/>
                  </a:schemeClr>
                </a:solidFill>
              </a:rPr>
              <a:t>Octobre 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"/>
    </mc:Choice>
    <mc:Fallback>
      <p:transition spd="slow" advTm="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14"/>
          <p:cNvSpPr>
            <a:spLocks noGrp="1" noChangeArrowheads="1"/>
          </p:cNvSpPr>
          <p:nvPr>
            <p:ph type="title"/>
          </p:nvPr>
        </p:nvSpPr>
        <p:spPr>
          <a:xfrm>
            <a:off x="266700" y="120650"/>
            <a:ext cx="7831138" cy="960438"/>
          </a:xfrm>
        </p:spPr>
        <p:txBody>
          <a:bodyPr/>
          <a:lstStyle/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/>
              <a:t>Surveillance et prévisions à EDF </a:t>
            </a:r>
            <a:r>
              <a:rPr lang="fr-FR" sz="2000" dirty="0" smtClean="0"/>
              <a:t>Organisation</a:t>
            </a:r>
          </a:p>
        </p:txBody>
      </p:sp>
      <p:sp>
        <p:nvSpPr>
          <p:cNvPr id="21" name="Rectangle 15"/>
          <p:cNvSpPr txBox="1">
            <a:spLocks noChangeArrowheads="1"/>
          </p:cNvSpPr>
          <p:nvPr/>
        </p:nvSpPr>
        <p:spPr>
          <a:xfrm>
            <a:off x="177799" y="1362075"/>
            <a:ext cx="3769511" cy="2295525"/>
          </a:xfrm>
          <a:prstGeom prst="rect">
            <a:avLst/>
          </a:prstGeom>
          <a:noFill/>
        </p:spPr>
        <p:txBody>
          <a:bodyPr lIns="43614" tIns="0" rIns="43614" bIns="0"/>
          <a:lstStyle/>
          <a:p>
            <a:pPr marL="427219" lvl="1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fr-FR" sz="1600" b="1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2 centres hydrométéorologiques </a:t>
            </a:r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(Grenoble / Toulouse)</a:t>
            </a:r>
            <a:endParaRPr lang="fr-FR" sz="1600" b="1" dirty="0">
              <a:solidFill>
                <a:schemeClr val="tx1">
                  <a:lumMod val="50000"/>
                </a:schemeClr>
              </a:solidFill>
              <a:latin typeface="+mj-lt"/>
              <a:cs typeface="+mn-cs"/>
            </a:endParaRPr>
          </a:p>
          <a:p>
            <a:pPr marL="981117" lvl="2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Pole </a:t>
            </a: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Mesures</a:t>
            </a:r>
          </a:p>
          <a:p>
            <a:pPr marL="981117" lvl="2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Pole Prestations</a:t>
            </a:r>
          </a:p>
          <a:p>
            <a:pPr marL="981117" lvl="2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Pole Prévisions </a:t>
            </a:r>
          </a:p>
        </p:txBody>
      </p:sp>
      <p:sp>
        <p:nvSpPr>
          <p:cNvPr id="24" name="Rectangle 15"/>
          <p:cNvSpPr txBox="1">
            <a:spLocks noChangeArrowheads="1"/>
          </p:cNvSpPr>
          <p:nvPr/>
        </p:nvSpPr>
        <p:spPr>
          <a:xfrm>
            <a:off x="3713658" y="1357313"/>
            <a:ext cx="3609301" cy="1600200"/>
          </a:xfrm>
          <a:prstGeom prst="rect">
            <a:avLst/>
          </a:prstGeom>
          <a:noFill/>
        </p:spPr>
        <p:txBody>
          <a:bodyPr lIns="43614" tIns="0" rIns="43614" bIns="0"/>
          <a:lstStyle/>
          <a:p>
            <a:pPr marL="427219" lvl="1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fr-FR" sz="1600" b="1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1 </a:t>
            </a:r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service Environnement       (Grenoble)</a:t>
            </a:r>
            <a:endParaRPr lang="fr-FR" sz="1600" b="1" dirty="0">
              <a:solidFill>
                <a:schemeClr val="tx1">
                  <a:lumMod val="50000"/>
                </a:schemeClr>
              </a:solidFill>
              <a:latin typeface="+mj-lt"/>
              <a:cs typeface="+mn-cs"/>
            </a:endParaRPr>
          </a:p>
          <a:p>
            <a:pPr marL="981117" lvl="2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Pole Mesures</a:t>
            </a:r>
          </a:p>
          <a:p>
            <a:pPr marL="981117" lvl="2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Pole Prestations (comprenant les prévisions) </a:t>
            </a:r>
          </a:p>
          <a:p>
            <a:pPr marL="981117" lvl="2" indent="-28575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chemeClr val="tx1">
                    <a:lumMod val="50000"/>
                  </a:schemeClr>
                </a:solidFill>
                <a:latin typeface="+mj-lt"/>
                <a:cs typeface="+mn-cs"/>
              </a:rPr>
              <a:t>Pole Bathymétrie</a:t>
            </a:r>
          </a:p>
          <a:p>
            <a:pPr marL="835819" lvl="1" indent="-321469" defTabSz="1107796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endParaRPr lang="fr-FR" sz="1400" dirty="0">
              <a:solidFill>
                <a:schemeClr val="tx1">
                  <a:lumMod val="50000"/>
                </a:schemeClr>
              </a:solidFill>
              <a:latin typeface="+mj-lt"/>
              <a:cs typeface="+mn-cs"/>
            </a:endParaRPr>
          </a:p>
          <a:p>
            <a:pPr marL="321469" lvl="1" indent="-180000" defTabSz="1107796" fontAlgn="auto">
              <a:spcBef>
                <a:spcPts val="300"/>
              </a:spcBef>
              <a:spcAft>
                <a:spcPts val="0"/>
              </a:spcAft>
              <a:buClr>
                <a:srgbClr val="509E2F"/>
              </a:buClr>
              <a:buSzPct val="60000"/>
              <a:buFont typeface="Wingdings" pitchFamily="2" charset="2"/>
              <a:buChar char=""/>
              <a:defRPr/>
            </a:pPr>
            <a:endParaRPr lang="fr-FR" sz="1400" dirty="0">
              <a:solidFill>
                <a:schemeClr val="tx1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0" name="Espace réservé du texte 3"/>
          <p:cNvSpPr txBox="1">
            <a:spLocks/>
          </p:cNvSpPr>
          <p:nvPr/>
        </p:nvSpPr>
        <p:spPr>
          <a:xfrm>
            <a:off x="909646" y="5040237"/>
            <a:ext cx="7250722" cy="151710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marL="179388" indent="-179388" eaLnBrk="0" hangingPunct="0">
              <a:spcBef>
                <a:spcPts val="600"/>
              </a:spcBef>
              <a:buClr>
                <a:srgbClr val="509E2F"/>
              </a:buClr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ASTREINTE :</a:t>
            </a:r>
          </a:p>
          <a:p>
            <a:pPr marL="179388" indent="-179388" eaLnBrk="0" hangingPunct="0">
              <a:spcBef>
                <a:spcPts val="600"/>
              </a:spcBef>
              <a:buClr>
                <a:srgbClr val="509E2F"/>
              </a:buClr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4 </a:t>
            </a:r>
            <a:r>
              <a:rPr lang="fr-FR" sz="1400" dirty="0">
                <a:solidFill>
                  <a:srgbClr val="F8F8F8"/>
                </a:solidFill>
                <a:latin typeface="+mn-lt"/>
                <a:cs typeface="+mn-cs"/>
              </a:rPr>
              <a:t>prévisionnistes sous astreinte </a:t>
            </a:r>
            <a:r>
              <a:rPr lang="fr-FR" sz="1400" b="1" dirty="0">
                <a:solidFill>
                  <a:srgbClr val="F8F8F8"/>
                </a:solidFill>
                <a:latin typeface="+mn-lt"/>
                <a:cs typeface="+mn-cs"/>
              </a:rPr>
              <a:t>24h/24 365j/365 </a:t>
            </a:r>
            <a:r>
              <a:rPr lang="fr-FR" sz="1400" b="1" dirty="0" smtClean="0">
                <a:solidFill>
                  <a:srgbClr val="F8F8F8"/>
                </a:solidFill>
                <a:latin typeface="+mn-lt"/>
                <a:cs typeface="+mn-cs"/>
              </a:rPr>
              <a:t> </a:t>
            </a: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(</a:t>
            </a:r>
            <a:r>
              <a:rPr lang="fr-FR" sz="1400" dirty="0">
                <a:solidFill>
                  <a:srgbClr val="F8F8F8"/>
                </a:solidFill>
                <a:latin typeface="+mn-lt"/>
                <a:cs typeface="+mn-cs"/>
              </a:rPr>
              <a:t>2 par centre </a:t>
            </a: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hydrométéorologique)</a:t>
            </a:r>
          </a:p>
          <a:p>
            <a:pPr marL="179388" indent="-179388" eaLnBrk="0" hangingPunct="0">
              <a:spcBef>
                <a:spcPts val="600"/>
              </a:spcBef>
              <a:buClr>
                <a:srgbClr val="509E2F"/>
              </a:buClr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	1 astreinte principale + 1 astreinte de soutien</a:t>
            </a:r>
            <a:endParaRPr lang="fr-FR" sz="1400" dirty="0">
              <a:solidFill>
                <a:srgbClr val="F8F8F8"/>
              </a:solidFill>
              <a:latin typeface="+mn-lt"/>
              <a:cs typeface="+mn-cs"/>
            </a:endParaRPr>
          </a:p>
          <a:p>
            <a:pPr marL="179388" indent="-179388" eaLnBrk="0" hangingPunct="0">
              <a:spcBef>
                <a:spcPts val="600"/>
              </a:spcBef>
              <a:buClr>
                <a:srgbClr val="509E2F"/>
              </a:buClr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MÉTHODE-MESURE : un service d’appui (</a:t>
            </a:r>
            <a:r>
              <a:rPr lang="fr-FR" sz="1400" b="1" dirty="0" smtClean="0">
                <a:solidFill>
                  <a:srgbClr val="F8F8F8"/>
                </a:solidFill>
                <a:latin typeface="+mn-lt"/>
                <a:cs typeface="+mn-cs"/>
              </a:rPr>
              <a:t>DMM</a:t>
            </a:r>
            <a:r>
              <a:rPr lang="fr-FR" sz="1400" dirty="0">
                <a:solidFill>
                  <a:srgbClr val="F8F8F8"/>
                </a:solidFill>
                <a:latin typeface="+mn-lt"/>
                <a:cs typeface="+mn-cs"/>
              </a:rPr>
              <a:t>)</a:t>
            </a:r>
          </a:p>
          <a:p>
            <a:pPr marL="179388" indent="-179388" eaLnBrk="0" hangingPunct="0">
              <a:spcBef>
                <a:spcPts val="600"/>
              </a:spcBef>
              <a:buClr>
                <a:srgbClr val="509E2F"/>
              </a:buClr>
              <a:buFont typeface="Arial" pitchFamily="34" charset="0"/>
              <a:buChar char="•"/>
              <a:defRPr/>
            </a:pP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INFORMATIQUE : un service </a:t>
            </a:r>
            <a:r>
              <a:rPr lang="fr-FR" sz="1400" dirty="0">
                <a:solidFill>
                  <a:srgbClr val="F8F8F8"/>
                </a:solidFill>
                <a:latin typeface="+mn-lt"/>
                <a:cs typeface="+mn-cs"/>
              </a:rPr>
              <a:t>d’appui </a:t>
            </a:r>
            <a:r>
              <a:rPr lang="fr-FR" sz="1400" dirty="0" smtClean="0">
                <a:solidFill>
                  <a:srgbClr val="F8F8F8"/>
                </a:solidFill>
                <a:latin typeface="+mn-lt"/>
                <a:cs typeface="+mn-cs"/>
              </a:rPr>
              <a:t>(</a:t>
            </a:r>
            <a:r>
              <a:rPr lang="fr-FR" sz="1400" b="1" dirty="0">
                <a:solidFill>
                  <a:srgbClr val="F8F8F8"/>
                </a:solidFill>
                <a:latin typeface="+mn-lt"/>
                <a:cs typeface="+mn-cs"/>
              </a:rPr>
              <a:t>API</a:t>
            </a:r>
            <a:r>
              <a:rPr lang="fr-FR" sz="1400" dirty="0">
                <a:solidFill>
                  <a:srgbClr val="F8F8F8"/>
                </a:solidFill>
                <a:latin typeface="+mn-lt"/>
                <a:cs typeface="+mn-cs"/>
              </a:rPr>
              <a:t>)</a:t>
            </a:r>
          </a:p>
        </p:txBody>
      </p:sp>
      <p:grpSp>
        <p:nvGrpSpPr>
          <p:cNvPr id="22" name="Groupe 2"/>
          <p:cNvGrpSpPr>
            <a:grpSpLocks/>
          </p:cNvGrpSpPr>
          <p:nvPr/>
        </p:nvGrpSpPr>
        <p:grpSpPr bwMode="auto">
          <a:xfrm>
            <a:off x="7089306" y="845210"/>
            <a:ext cx="3508844" cy="3448884"/>
            <a:chOff x="5093459" y="2450309"/>
            <a:chExt cx="3714750" cy="3835866"/>
          </a:xfrm>
        </p:grpSpPr>
        <p:pic>
          <p:nvPicPr>
            <p:cNvPr id="25" name="Imag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459" y="2450309"/>
              <a:ext cx="3714750" cy="353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4"/>
            <p:cNvSpPr>
              <a:spLocks noChangeArrowheads="1"/>
            </p:cNvSpPr>
            <p:nvPr/>
          </p:nvSpPr>
          <p:spPr bwMode="auto">
            <a:xfrm>
              <a:off x="6728705" y="5396454"/>
              <a:ext cx="126120" cy="11778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1800"/>
                </a:spcBef>
                <a:buClr>
                  <a:srgbClr val="001A70"/>
                </a:buClr>
                <a:buFont typeface="Wingdings" panose="05000000000000000000" pitchFamily="2" charset="2"/>
                <a:buChar char="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lr>
                  <a:srgbClr val="001A70"/>
                </a:buClr>
                <a:buSzPct val="5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1A70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000" b="0"/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7951867" y="4759737"/>
              <a:ext cx="138019" cy="1284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1800"/>
                </a:spcBef>
                <a:buClr>
                  <a:srgbClr val="001A70"/>
                </a:buClr>
                <a:buFont typeface="Wingdings" panose="05000000000000000000" pitchFamily="2" charset="2"/>
                <a:buChar char="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600"/>
                </a:spcBef>
                <a:buClr>
                  <a:srgbClr val="001A70"/>
                </a:buClr>
                <a:buSzPct val="5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rgbClr val="001A70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000" b="0">
                <a:solidFill>
                  <a:srgbClr val="FE5815"/>
                </a:solidFill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5643588" y="6010275"/>
              <a:ext cx="1211237" cy="23401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5749" tIns="37874" rIns="75749" bIns="37874">
              <a:spAutoFit/>
            </a:bodyPr>
            <a:lstStyle>
              <a:lvl1pPr defTabSz="755650">
                <a:spcBef>
                  <a:spcPts val="1800"/>
                </a:spcBef>
                <a:buClr>
                  <a:srgbClr val="001A70"/>
                </a:buClr>
                <a:buFont typeface="Wingdings" panose="05000000000000000000" pitchFamily="2" charset="2"/>
                <a:buChar char="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5650">
                <a:spcBef>
                  <a:spcPts val="600"/>
                </a:spcBef>
                <a:buClr>
                  <a:srgbClr val="001A70"/>
                </a:buClr>
                <a:buSzPct val="5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5650">
                <a:spcBef>
                  <a:spcPts val="300"/>
                </a:spcBef>
                <a:buClr>
                  <a:srgbClr val="001A70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5650"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5650"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FR" altLang="fr-FR" sz="1000">
                  <a:solidFill>
                    <a:schemeClr val="bg1"/>
                  </a:solidFill>
                </a:rPr>
                <a:t>TOULOUSE</a:t>
              </a: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7484268" y="6052158"/>
              <a:ext cx="1211236" cy="23401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5749" tIns="37874" rIns="75749" bIns="37874">
              <a:spAutoFit/>
            </a:bodyPr>
            <a:lstStyle>
              <a:lvl1pPr defTabSz="755650">
                <a:spcBef>
                  <a:spcPts val="1800"/>
                </a:spcBef>
                <a:buClr>
                  <a:srgbClr val="001A70"/>
                </a:buClr>
                <a:buFont typeface="Wingdings" panose="05000000000000000000" pitchFamily="2" charset="2"/>
                <a:buChar char="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5650">
                <a:spcBef>
                  <a:spcPts val="600"/>
                </a:spcBef>
                <a:buClr>
                  <a:srgbClr val="001A70"/>
                </a:buClr>
                <a:buSzPct val="5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5650">
                <a:spcBef>
                  <a:spcPts val="300"/>
                </a:spcBef>
                <a:buClr>
                  <a:srgbClr val="001A70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5650"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5650"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56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FR" altLang="fr-FR" sz="1000">
                  <a:solidFill>
                    <a:schemeClr val="bg1"/>
                  </a:solidFill>
                </a:rPr>
                <a:t>GRENOBLE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6" y="2687078"/>
            <a:ext cx="2908056" cy="2181042"/>
          </a:xfrm>
          <a:prstGeom prst="rect">
            <a:avLst/>
          </a:prstGeom>
        </p:spPr>
      </p:pic>
      <p:sp>
        <p:nvSpPr>
          <p:cNvPr id="15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279525" y="6700838"/>
            <a:ext cx="8004175" cy="161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9"/>
    </mc:Choice>
    <mc:Fallback xmlns="">
      <p:transition spd="slow" advTm="4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476998" y="863998"/>
            <a:ext cx="10040938" cy="4667250"/>
            <a:chOff x="539750" y="1839913"/>
            <a:chExt cx="10040938" cy="4667250"/>
          </a:xfrm>
        </p:grpSpPr>
        <p:grpSp>
          <p:nvGrpSpPr>
            <p:cNvPr id="2" name="Group 21"/>
            <p:cNvGrpSpPr>
              <a:grpSpLocks/>
            </p:cNvGrpSpPr>
            <p:nvPr/>
          </p:nvGrpSpPr>
          <p:grpSpPr bwMode="auto">
            <a:xfrm>
              <a:off x="539750" y="3719650"/>
              <a:ext cx="9906000" cy="1522412"/>
              <a:chOff x="288" y="2255"/>
              <a:chExt cx="5282" cy="913"/>
            </a:xfrm>
          </p:grpSpPr>
          <p:sp>
            <p:nvSpPr>
              <p:cNvPr id="13330" name="Line 3"/>
              <p:cNvSpPr>
                <a:spLocks noChangeShapeType="1"/>
              </p:cNvSpPr>
              <p:nvPr/>
            </p:nvSpPr>
            <p:spPr bwMode="auto">
              <a:xfrm flipH="1">
                <a:off x="5184" y="2256"/>
                <a:ext cx="0" cy="912"/>
              </a:xfrm>
              <a:prstGeom prst="line">
                <a:avLst/>
              </a:prstGeom>
              <a:noFill/>
              <a:ln w="101600">
                <a:solidFill>
                  <a:srgbClr val="33CC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32" name="Rectangle 4"/>
              <p:cNvSpPr>
                <a:spLocks noChangeArrowheads="1"/>
              </p:cNvSpPr>
              <p:nvPr/>
            </p:nvSpPr>
            <p:spPr bwMode="auto">
              <a:xfrm rot="5400000">
                <a:off x="5075" y="2468"/>
                <a:ext cx="721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6275" tIns="38138" rIns="76275" bIns="38138" anchorCtr="1">
                <a:spAutoFit/>
              </a:bodyPr>
              <a:lstStyle/>
              <a:p>
                <a:pPr algn="ctr" defTabSz="850900" eaLnBrk="0" hangingPunct="0">
                  <a:spcBef>
                    <a:spcPct val="50000"/>
                  </a:spcBef>
                  <a:defRPr/>
                </a:pPr>
                <a:r>
                  <a:rPr lang="fr-FR" sz="1400" b="1" dirty="0">
                    <a:solidFill>
                      <a:schemeClr val="accent4"/>
                    </a:solidFill>
                  </a:rPr>
                  <a:t>Quelques jours</a:t>
                </a:r>
              </a:p>
            </p:txBody>
          </p:sp>
          <p:sp>
            <p:nvSpPr>
              <p:cNvPr id="3" name="Rectangle 5"/>
              <p:cNvSpPr>
                <a:spLocks noChangeArrowheads="1"/>
              </p:cNvSpPr>
              <p:nvPr/>
            </p:nvSpPr>
            <p:spPr bwMode="auto">
              <a:xfrm>
                <a:off x="288" y="2306"/>
                <a:ext cx="2587" cy="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85763" indent="-385763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35025" indent="-320675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anose="05000000000000000000" pitchFamily="2" charset="2"/>
                  <a:buChar char="q"/>
                </a:pPr>
                <a:r>
                  <a:rPr lang="fr-FR" altLang="fr-FR" sz="2000" dirty="0">
                    <a:solidFill>
                      <a:srgbClr val="009900"/>
                    </a:solidFill>
                  </a:rPr>
                  <a:t>Prévisions moyen terme</a:t>
                </a:r>
              </a:p>
              <a:p>
                <a:pPr lvl="1" eaLnBrk="1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009900"/>
                    </a:solidFill>
                  </a:rPr>
                  <a:t>Débits J à </a:t>
                </a:r>
                <a:r>
                  <a:rPr lang="fr-FR" altLang="fr-FR" sz="1600" dirty="0" smtClean="0">
                    <a:solidFill>
                      <a:srgbClr val="009900"/>
                    </a:solidFill>
                  </a:rPr>
                  <a:t>J+13 </a:t>
                </a:r>
                <a:r>
                  <a:rPr lang="fr-FR" altLang="fr-FR" sz="1600" dirty="0">
                    <a:solidFill>
                      <a:srgbClr val="009900"/>
                    </a:solidFill>
                  </a:rPr>
                  <a:t>: </a:t>
                </a:r>
                <a:r>
                  <a:rPr lang="fr-FR" altLang="fr-FR" sz="1400" dirty="0">
                    <a:solidFill>
                      <a:srgbClr val="000000"/>
                    </a:solidFill>
                  </a:rPr>
                  <a:t>115 points / 50 rivières</a:t>
                </a:r>
                <a:endParaRPr lang="fr-FR" altLang="fr-FR" sz="1600" dirty="0">
                  <a:solidFill>
                    <a:srgbClr val="000000"/>
                  </a:solidFill>
                </a:endParaRPr>
              </a:p>
              <a:p>
                <a:pPr lvl="1" eaLnBrk="1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009900"/>
                    </a:solidFill>
                  </a:rPr>
                  <a:t>Matières en suspension J à J+6 : </a:t>
                </a:r>
                <a:r>
                  <a:rPr lang="fr-FR" altLang="fr-FR" sz="1400" dirty="0">
                    <a:solidFill>
                      <a:srgbClr val="000000"/>
                    </a:solidFill>
                  </a:rPr>
                  <a:t>4 points</a:t>
                </a:r>
                <a:endParaRPr lang="fr-FR" altLang="fr-FR" sz="1600" dirty="0">
                  <a:solidFill>
                    <a:srgbClr val="000000"/>
                  </a:solidFill>
                </a:endParaRPr>
              </a:p>
              <a:p>
                <a:pPr lvl="1" eaLnBrk="1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009900"/>
                    </a:solidFill>
                  </a:rPr>
                  <a:t>Températures de l’eau J à J+8 : </a:t>
                </a:r>
                <a:r>
                  <a:rPr lang="fr-FR" altLang="fr-FR" sz="1400" dirty="0">
                    <a:solidFill>
                      <a:srgbClr val="000000"/>
                    </a:solidFill>
                  </a:rPr>
                  <a:t>12 CNPE </a:t>
                </a:r>
                <a:endParaRPr lang="fr-FR" altLang="fr-FR" sz="1600" dirty="0">
                  <a:solidFill>
                    <a:srgbClr val="000000"/>
                  </a:solidFill>
                </a:endParaRPr>
              </a:p>
              <a:p>
                <a:pPr lvl="1" eaLnBrk="1" hangingPunct="1">
                  <a:spcBef>
                    <a:spcPct val="20000"/>
                  </a:spcBef>
                  <a:buFontTx/>
                  <a:buBlip>
                    <a:blip r:embed="rId4"/>
                  </a:buBlip>
                </a:pPr>
                <a:endParaRPr lang="fr-FR" altLang="fr-FR" sz="1800" dirty="0">
                  <a:solidFill>
                    <a:srgbClr val="009900"/>
                  </a:solidFill>
                </a:endParaRPr>
              </a:p>
            </p:txBody>
          </p:sp>
          <p:sp>
            <p:nvSpPr>
              <p:cNvPr id="13333" name="Rectangle 5"/>
              <p:cNvSpPr>
                <a:spLocks noChangeArrowheads="1"/>
              </p:cNvSpPr>
              <p:nvPr/>
            </p:nvSpPr>
            <p:spPr bwMode="auto">
              <a:xfrm>
                <a:off x="2608" y="2306"/>
                <a:ext cx="2547" cy="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35025" indent="-320675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1" eaLnBrk="1" hangingPunct="1">
                  <a:spcBef>
                    <a:spcPct val="20000"/>
                  </a:spcBef>
                  <a:buFontTx/>
                  <a:buBlip>
                    <a:blip r:embed="rId4"/>
                  </a:buBlip>
                </a:pPr>
                <a:endParaRPr lang="fr-FR" altLang="fr-FR" sz="1800" dirty="0">
                  <a:solidFill>
                    <a:srgbClr val="009900"/>
                  </a:solidFill>
                </a:endParaRPr>
              </a:p>
              <a:p>
                <a:pPr lvl="1" eaLnBrk="1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009900"/>
                    </a:solidFill>
                  </a:rPr>
                  <a:t>Conductivité J à J+9</a:t>
                </a:r>
              </a:p>
              <a:p>
                <a:pPr lvl="1" eaLnBrk="1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009900"/>
                    </a:solidFill>
                  </a:rPr>
                  <a:t>Oxygène dissous  J à J+8</a:t>
                </a:r>
              </a:p>
              <a:p>
                <a:pPr lvl="1" eaLnBrk="1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009900"/>
                    </a:solidFill>
                  </a:rPr>
                  <a:t>Agresseurs source froide J à J+6</a:t>
                </a:r>
              </a:p>
            </p:txBody>
          </p:sp>
        </p:grpSp>
        <p:grpSp>
          <p:nvGrpSpPr>
            <p:cNvPr id="13315" name="Group 6"/>
            <p:cNvGrpSpPr>
              <a:grpSpLocks/>
            </p:cNvGrpSpPr>
            <p:nvPr/>
          </p:nvGrpSpPr>
          <p:grpSpPr bwMode="auto">
            <a:xfrm>
              <a:off x="539750" y="1839913"/>
              <a:ext cx="9515475" cy="2481262"/>
              <a:chOff x="288" y="1056"/>
              <a:chExt cx="5074" cy="1488"/>
            </a:xfrm>
          </p:grpSpPr>
          <p:sp>
            <p:nvSpPr>
              <p:cNvPr id="13327" name="Line 7"/>
              <p:cNvSpPr>
                <a:spLocks noChangeShapeType="1"/>
              </p:cNvSpPr>
              <p:nvPr/>
            </p:nvSpPr>
            <p:spPr bwMode="auto">
              <a:xfrm>
                <a:off x="5136" y="1056"/>
                <a:ext cx="0" cy="1296"/>
              </a:xfrm>
              <a:prstGeom prst="line">
                <a:avLst/>
              </a:prstGeom>
              <a:noFill/>
              <a:ln w="101600">
                <a:solidFill>
                  <a:srgbClr val="FF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28" name="Rectangle 8"/>
              <p:cNvSpPr>
                <a:spLocks noChangeArrowheads="1"/>
              </p:cNvSpPr>
              <p:nvPr/>
            </p:nvSpPr>
            <p:spPr bwMode="auto">
              <a:xfrm rot="5400000">
                <a:off x="4873" y="1526"/>
                <a:ext cx="822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6275" tIns="38138" rIns="76275" bIns="38138" anchorCtr="1">
                <a:spAutoFit/>
              </a:bodyPr>
              <a:lstStyle>
                <a:lvl1pPr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fr-FR" sz="1400" b="1">
                    <a:solidFill>
                      <a:srgbClr val="FF6633"/>
                    </a:solidFill>
                  </a:rPr>
                  <a:t>Temps réel</a:t>
                </a:r>
              </a:p>
            </p:txBody>
          </p:sp>
          <p:sp>
            <p:nvSpPr>
              <p:cNvPr id="13329" name="Rectangle 9"/>
              <p:cNvSpPr>
                <a:spLocks noChangeArrowheads="1"/>
              </p:cNvSpPr>
              <p:nvPr/>
            </p:nvSpPr>
            <p:spPr bwMode="auto">
              <a:xfrm>
                <a:off x="288" y="1104"/>
                <a:ext cx="480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85763" indent="-385763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85875" indent="-257175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anose="05000000000000000000" pitchFamily="2" charset="2"/>
                  <a:buChar char="q"/>
                </a:pPr>
                <a:r>
                  <a:rPr lang="fr-FR" altLang="fr-FR" sz="2000" dirty="0">
                    <a:solidFill>
                      <a:srgbClr val="FF6600"/>
                    </a:solidFill>
                  </a:rPr>
                  <a:t>Surveillance </a:t>
                </a:r>
                <a:r>
                  <a:rPr lang="fr-FR" altLang="fr-FR" sz="2000" dirty="0" err="1">
                    <a:solidFill>
                      <a:srgbClr val="FF6600"/>
                    </a:solidFill>
                  </a:rPr>
                  <a:t>hydrométéo</a:t>
                </a:r>
                <a:r>
                  <a:rPr lang="fr-FR" altLang="fr-FR" sz="2000" dirty="0">
                    <a:solidFill>
                      <a:srgbClr val="FF6600"/>
                    </a:solidFill>
                  </a:rPr>
                  <a:t> temps réel J et J+1</a:t>
                </a:r>
              </a:p>
              <a:p>
                <a:pPr marL="806450" lvl="2" eaLnBrk="1" hangingPunct="1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FF6600"/>
                    </a:solidFill>
                  </a:rPr>
                  <a:t>Bulletins de prévisions hydrométéorologiques quotidiens : </a:t>
                </a:r>
                <a:r>
                  <a:rPr lang="fr-FR" altLang="fr-FR" sz="1400" dirty="0">
                    <a:solidFill>
                      <a:srgbClr val="000000"/>
                    </a:solidFill>
                  </a:rPr>
                  <a:t>4 bulletins quotidiens 6j/7</a:t>
                </a:r>
                <a:endParaRPr lang="fr-FR" altLang="fr-FR" sz="1600" dirty="0">
                  <a:solidFill>
                    <a:srgbClr val="000000"/>
                  </a:solidFill>
                </a:endParaRPr>
              </a:p>
              <a:p>
                <a:pPr marL="806450" lvl="2" indent="-268288" eaLnBrk="1" hangingPunct="1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FF6600"/>
                    </a:solidFill>
                  </a:rPr>
                  <a:t>Surveillance temps réel : </a:t>
                </a:r>
                <a:r>
                  <a:rPr lang="fr-FR" altLang="fr-FR" sz="1400" dirty="0">
                    <a:solidFill>
                      <a:srgbClr val="000000"/>
                    </a:solidFill>
                  </a:rPr>
                  <a:t>140 seuils débits, 30 seuils pluies, 50 points, 31 cours </a:t>
                </a:r>
                <a:r>
                  <a:rPr lang="fr-FR" altLang="fr-FR" sz="1400" dirty="0" smtClean="0">
                    <a:solidFill>
                      <a:srgbClr val="000000"/>
                    </a:solidFill>
                  </a:rPr>
                  <a:t>d’eau</a:t>
                </a:r>
              </a:p>
              <a:p>
                <a:pPr marL="806450" lvl="2" indent="-268288" eaLnBrk="1" hangingPunct="1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rgbClr val="FF6600"/>
                    </a:solidFill>
                  </a:rPr>
                  <a:t>Bulletins </a:t>
                </a:r>
                <a:r>
                  <a:rPr lang="fr-FR" altLang="fr-FR" sz="1600" dirty="0" smtClean="0">
                    <a:solidFill>
                      <a:srgbClr val="FF6600"/>
                    </a:solidFill>
                  </a:rPr>
                  <a:t>d’Alertes </a:t>
                </a:r>
                <a:r>
                  <a:rPr lang="fr-FR" altLang="fr-FR" sz="1600" dirty="0">
                    <a:solidFill>
                      <a:srgbClr val="FF6600"/>
                    </a:solidFill>
                  </a:rPr>
                  <a:t>Horaires : </a:t>
                </a:r>
                <a:r>
                  <a:rPr lang="fr-FR" altLang="fr-FR" sz="1400" dirty="0" smtClean="0">
                    <a:solidFill>
                      <a:srgbClr val="000000"/>
                    </a:solidFill>
                  </a:rPr>
                  <a:t>Sur risque de dépassement de seuil</a:t>
                </a:r>
                <a:endParaRPr lang="fr-FR" altLang="fr-FR" sz="1400" dirty="0">
                  <a:solidFill>
                    <a:srgbClr val="000000"/>
                  </a:solidFill>
                </a:endParaRPr>
              </a:p>
              <a:p>
                <a:pPr marL="806450" lvl="2" eaLnBrk="1" hangingPunct="1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altLang="fr-FR" sz="1600" dirty="0" smtClean="0">
                    <a:solidFill>
                      <a:srgbClr val="FF6600"/>
                    </a:solidFill>
                  </a:rPr>
                  <a:t>Orages</a:t>
                </a:r>
                <a:r>
                  <a:rPr lang="fr-FR" altLang="fr-FR" sz="1600" dirty="0">
                    <a:solidFill>
                      <a:srgbClr val="FF6600"/>
                    </a:solidFill>
                  </a:rPr>
                  <a:t>, vents, neige collante, givre (GERIKO)</a:t>
                </a:r>
              </a:p>
            </p:txBody>
          </p:sp>
        </p:grp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539750" y="4721225"/>
              <a:ext cx="10040938" cy="1785938"/>
              <a:chOff x="288" y="2832"/>
              <a:chExt cx="5354" cy="1207"/>
            </a:xfrm>
          </p:grpSpPr>
          <p:grpSp>
            <p:nvGrpSpPr>
              <p:cNvPr id="13323" name="Group 22"/>
              <p:cNvGrpSpPr>
                <a:grpSpLocks/>
              </p:cNvGrpSpPr>
              <p:nvPr/>
            </p:nvGrpSpPr>
            <p:grpSpPr bwMode="auto">
              <a:xfrm>
                <a:off x="5232" y="2832"/>
                <a:ext cx="410" cy="1207"/>
                <a:chOff x="5232" y="2832"/>
                <a:chExt cx="410" cy="1207"/>
              </a:xfrm>
            </p:grpSpPr>
            <p:sp>
              <p:nvSpPr>
                <p:cNvPr id="13325" name="Line 12"/>
                <p:cNvSpPr>
                  <a:spLocks noChangeShapeType="1"/>
                </p:cNvSpPr>
                <p:nvPr/>
              </p:nvSpPr>
              <p:spPr bwMode="auto">
                <a:xfrm>
                  <a:off x="5232" y="2832"/>
                  <a:ext cx="0" cy="1008"/>
                </a:xfrm>
                <a:prstGeom prst="line">
                  <a:avLst/>
                </a:prstGeom>
                <a:noFill/>
                <a:ln w="101600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26" name="Rectangle 13"/>
                <p:cNvSpPr>
                  <a:spLocks noChangeArrowheads="1"/>
                </p:cNvSpPr>
                <p:nvPr/>
              </p:nvSpPr>
              <p:spPr bwMode="auto">
                <a:xfrm rot="5400000">
                  <a:off x="4899" y="3297"/>
                  <a:ext cx="1207" cy="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76275" tIns="38138" rIns="76275" bIns="38138" anchorCtr="1">
                  <a:spAutoFit/>
                </a:bodyPr>
                <a:lstStyle>
                  <a:lvl1pPr defTabSz="850900" eaLnBrk="0" hangingPunct="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850900" eaLnBrk="0" hangingPunct="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850900" eaLnBrk="0" hangingPunct="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850900" eaLnBrk="0" hangingPunct="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850900" eaLnBrk="0" hangingPunct="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850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850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850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8509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fr-FR" altLang="fr-FR" sz="1400" b="1" dirty="0">
                      <a:solidFill>
                        <a:schemeClr val="accent2"/>
                      </a:solidFill>
                    </a:rPr>
                    <a:t>Plusieurs  semaines à quelques mois</a:t>
                  </a:r>
                </a:p>
              </p:txBody>
            </p:sp>
          </p:grpSp>
          <p:sp>
            <p:nvSpPr>
              <p:cNvPr id="13324" name="Rectangle 14"/>
              <p:cNvSpPr>
                <a:spLocks noChangeArrowheads="1"/>
              </p:cNvSpPr>
              <p:nvPr/>
            </p:nvSpPr>
            <p:spPr bwMode="auto">
              <a:xfrm>
                <a:off x="288" y="3184"/>
                <a:ext cx="4464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85763" indent="-385763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85875" indent="-257175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1064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anose="05000000000000000000" pitchFamily="2" charset="2"/>
                  <a:buChar char="q"/>
                </a:pPr>
                <a:r>
                  <a:rPr lang="fr-FR" altLang="fr-FR" sz="2000" dirty="0">
                    <a:solidFill>
                      <a:schemeClr val="accent2"/>
                    </a:solidFill>
                  </a:rPr>
                  <a:t>Prévisions long terme</a:t>
                </a:r>
              </a:p>
              <a:p>
                <a:pPr marL="806450" lvl="2" eaLnBrk="1" hangingPunct="1">
                  <a:spcBef>
                    <a:spcPct val="20000"/>
                  </a:spcBef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chemeClr val="accent2"/>
                    </a:solidFill>
                  </a:rPr>
                  <a:t>Fusion nivale : </a:t>
                </a:r>
                <a:r>
                  <a:rPr lang="fr-FR" altLang="fr-FR" sz="1600" dirty="0">
                    <a:solidFill>
                      <a:srgbClr val="000000"/>
                    </a:solidFill>
                  </a:rPr>
                  <a:t>40 retenues</a:t>
                </a:r>
              </a:p>
              <a:p>
                <a:pPr marL="806450" lvl="2" eaLnBrk="1" hangingPunct="1">
                  <a:spcBef>
                    <a:spcPct val="20000"/>
                  </a:spcBef>
                  <a:buClr>
                    <a:srgbClr val="FFC000"/>
                  </a:buClr>
                  <a:buFont typeface="Wingdings" panose="05000000000000000000" pitchFamily="2" charset="2"/>
                  <a:buChar char="§"/>
                </a:pPr>
                <a:r>
                  <a:rPr lang="fr-FR" altLang="fr-FR" sz="1600" dirty="0">
                    <a:solidFill>
                      <a:schemeClr val="accent2"/>
                    </a:solidFill>
                  </a:rPr>
                  <a:t>Étiages : </a:t>
                </a:r>
                <a:r>
                  <a:rPr lang="fr-FR" altLang="fr-FR" sz="1600" dirty="0">
                    <a:solidFill>
                      <a:srgbClr val="000000"/>
                    </a:solidFill>
                  </a:rPr>
                  <a:t>14 CNPE</a:t>
                </a:r>
              </a:p>
            </p:txBody>
          </p:sp>
        </p:grp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476998" y="5295370"/>
            <a:ext cx="9444038" cy="1282700"/>
            <a:chOff x="288" y="383"/>
            <a:chExt cx="5036" cy="770"/>
          </a:xfrm>
        </p:grpSpPr>
        <p:grpSp>
          <p:nvGrpSpPr>
            <p:cNvPr id="13319" name="Group 16"/>
            <p:cNvGrpSpPr>
              <a:grpSpLocks/>
            </p:cNvGrpSpPr>
            <p:nvPr/>
          </p:nvGrpSpPr>
          <p:grpSpPr bwMode="auto">
            <a:xfrm>
              <a:off x="5089" y="383"/>
              <a:ext cx="235" cy="770"/>
              <a:chOff x="5088" y="286"/>
              <a:chExt cx="235" cy="770"/>
            </a:xfrm>
          </p:grpSpPr>
          <p:sp>
            <p:nvSpPr>
              <p:cNvPr id="13321" name="Line 17"/>
              <p:cNvSpPr>
                <a:spLocks noChangeShapeType="1"/>
              </p:cNvSpPr>
              <p:nvPr/>
            </p:nvSpPr>
            <p:spPr bwMode="auto">
              <a:xfrm>
                <a:off x="5088" y="528"/>
                <a:ext cx="0" cy="528"/>
              </a:xfrm>
              <a:prstGeom prst="line">
                <a:avLst/>
              </a:prstGeom>
              <a:noFill/>
              <a:ln w="1016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22" name="Rectangle 18"/>
              <p:cNvSpPr>
                <a:spLocks noChangeArrowheads="1"/>
              </p:cNvSpPr>
              <p:nvPr/>
            </p:nvSpPr>
            <p:spPr bwMode="auto">
              <a:xfrm rot="5400000">
                <a:off x="4881" y="572"/>
                <a:ext cx="728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6275" tIns="38138" rIns="76275" bIns="38138" anchorCtr="1">
                <a:spAutoFit/>
              </a:bodyPr>
              <a:lstStyle>
                <a:lvl1pPr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8509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8509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fr-FR" altLang="fr-FR" sz="1400" b="1">
                    <a:solidFill>
                      <a:schemeClr val="folHlink"/>
                    </a:solidFill>
                  </a:rPr>
                  <a:t>A posteriori</a:t>
                </a:r>
              </a:p>
            </p:txBody>
          </p:sp>
        </p:grpSp>
        <p:sp>
          <p:nvSpPr>
            <p:cNvPr id="13320" name="Rectangle 19"/>
            <p:cNvSpPr>
              <a:spLocks noChangeArrowheads="1"/>
            </p:cNvSpPr>
            <p:nvPr/>
          </p:nvSpPr>
          <p:spPr bwMode="auto">
            <a:xfrm>
              <a:off x="288" y="701"/>
              <a:ext cx="446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85763" indent="-385763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106488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anose="05000000000000000000" pitchFamily="2" charset="2"/>
                <a:buChar char="q"/>
              </a:pPr>
              <a:r>
                <a:rPr lang="fr-FR" altLang="fr-FR" sz="2000" dirty="0">
                  <a:solidFill>
                    <a:schemeClr val="folHlink"/>
                  </a:solidFill>
                </a:rPr>
                <a:t>Validation des données / Retours d’expérience</a:t>
              </a:r>
            </a:p>
          </p:txBody>
        </p:sp>
      </p:grpSp>
      <p:sp>
        <p:nvSpPr>
          <p:cNvPr id="11272" name="Rectangle 19"/>
          <p:cNvSpPr>
            <a:spLocks noGrp="1" noChangeArrowheads="1"/>
          </p:cNvSpPr>
          <p:nvPr>
            <p:ph type="title"/>
          </p:nvPr>
        </p:nvSpPr>
        <p:spPr>
          <a:xfrm>
            <a:off x="179388" y="79375"/>
            <a:ext cx="9271000" cy="960438"/>
          </a:xfrm>
        </p:spPr>
        <p:txBody>
          <a:bodyPr/>
          <a:lstStyle/>
          <a:p>
            <a:pPr defTabSz="110779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/>
              <a:t>Surveillance et prévisions à EDF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 smtClean="0"/>
              <a:t>Périmètre d’activité par horizon de temps </a:t>
            </a:r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279525" y="6700838"/>
            <a:ext cx="8004175" cy="161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03"/>
    </mc:Choice>
    <mc:Fallback>
      <p:transition spd="slow" advTm="8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ZoneTexte 17"/>
          <p:cNvSpPr txBox="1">
            <a:spLocks noChangeArrowheads="1"/>
          </p:cNvSpPr>
          <p:nvPr/>
        </p:nvSpPr>
        <p:spPr bwMode="auto">
          <a:xfrm>
            <a:off x="8606075" y="4754617"/>
            <a:ext cx="865109" cy="264756"/>
          </a:xfrm>
          <a:prstGeom prst="rect">
            <a:avLst/>
          </a:prstGeom>
          <a:solidFill>
            <a:srgbClr val="509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067" b="1">
                <a:solidFill>
                  <a:schemeClr val="bg1"/>
                </a:solidFill>
              </a:rPr>
              <a:t>Turbidité</a:t>
            </a:r>
          </a:p>
        </p:txBody>
      </p: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4308" r="5881" b="3175"/>
          <a:stretch>
            <a:fillRect/>
          </a:stretch>
        </p:blipFill>
        <p:spPr bwMode="auto">
          <a:xfrm>
            <a:off x="8098512" y="3119322"/>
            <a:ext cx="1746885" cy="153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27" y="1086802"/>
            <a:ext cx="1993583" cy="183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2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t="31793" r="10483" b="13921"/>
          <a:stretch>
            <a:fillRect/>
          </a:stretch>
        </p:blipFill>
        <p:spPr bwMode="auto">
          <a:xfrm>
            <a:off x="5092304" y="1920240"/>
            <a:ext cx="801766" cy="76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ZoneTexte 17"/>
          <p:cNvSpPr txBox="1">
            <a:spLocks noChangeArrowheads="1"/>
          </p:cNvSpPr>
          <p:nvPr/>
        </p:nvSpPr>
        <p:spPr bwMode="auto">
          <a:xfrm>
            <a:off x="6669167" y="2678669"/>
            <a:ext cx="605075" cy="264756"/>
          </a:xfrm>
          <a:prstGeom prst="rect">
            <a:avLst/>
          </a:prstGeom>
          <a:solidFill>
            <a:srgbClr val="509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067" b="1">
                <a:solidFill>
                  <a:schemeClr val="bg1"/>
                </a:solidFill>
              </a:rPr>
              <a:t>Débit</a:t>
            </a:r>
          </a:p>
        </p:txBody>
      </p:sp>
      <p:pic>
        <p:nvPicPr>
          <p:cNvPr id="2970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37" y="1106806"/>
            <a:ext cx="1911905" cy="17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ZoneTexte 17"/>
          <p:cNvSpPr txBox="1">
            <a:spLocks noChangeArrowheads="1"/>
          </p:cNvSpPr>
          <p:nvPr/>
        </p:nvSpPr>
        <p:spPr bwMode="auto">
          <a:xfrm>
            <a:off x="8502730" y="2732009"/>
            <a:ext cx="1088469" cy="256545"/>
          </a:xfrm>
          <a:prstGeom prst="rect">
            <a:avLst/>
          </a:prstGeom>
          <a:solidFill>
            <a:srgbClr val="509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067" b="1">
                <a:solidFill>
                  <a:schemeClr val="bg1"/>
                </a:solidFill>
              </a:rPr>
              <a:t>Précipitations</a:t>
            </a:r>
          </a:p>
        </p:txBody>
      </p:sp>
      <p:pic>
        <p:nvPicPr>
          <p:cNvPr id="29707" name="Picture 1029" descr="C:\A_MES DOCUMENTS\DTG\Hydrotop\M0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55" y="1933575"/>
            <a:ext cx="1030129" cy="55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68" y="3003709"/>
            <a:ext cx="1921906" cy="182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ZoneTexte 17"/>
          <p:cNvSpPr txBox="1">
            <a:spLocks noChangeArrowheads="1"/>
          </p:cNvSpPr>
          <p:nvPr/>
        </p:nvSpPr>
        <p:spPr bwMode="auto">
          <a:xfrm>
            <a:off x="6684169" y="4582241"/>
            <a:ext cx="606743" cy="264756"/>
          </a:xfrm>
          <a:prstGeom prst="rect">
            <a:avLst/>
          </a:prstGeom>
          <a:solidFill>
            <a:srgbClr val="509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067" b="1">
                <a:solidFill>
                  <a:schemeClr val="bg1"/>
                </a:solidFill>
              </a:rPr>
              <a:t>T air</a:t>
            </a:r>
          </a:p>
        </p:txBody>
      </p:sp>
      <p:pic>
        <p:nvPicPr>
          <p:cNvPr id="2971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46" y="5019373"/>
            <a:ext cx="1885236" cy="176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ZoneTexte 17"/>
          <p:cNvSpPr txBox="1">
            <a:spLocks noChangeArrowheads="1"/>
          </p:cNvSpPr>
          <p:nvPr/>
        </p:nvSpPr>
        <p:spPr bwMode="auto">
          <a:xfrm>
            <a:off x="8433554" y="6778176"/>
            <a:ext cx="1226820" cy="264756"/>
          </a:xfrm>
          <a:prstGeom prst="rect">
            <a:avLst/>
          </a:prstGeom>
          <a:solidFill>
            <a:srgbClr val="509E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06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1067" b="1">
                <a:solidFill>
                  <a:schemeClr val="bg1"/>
                </a:solidFill>
              </a:rPr>
              <a:t>Perches &amp; NRC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683419" y="1193482"/>
            <a:ext cx="5188982" cy="2580323"/>
          </a:xfrm>
          <a:prstGeom prst="rect">
            <a:avLst/>
          </a:prstGeom>
        </p:spPr>
        <p:txBody>
          <a:bodyPr/>
          <a:lstStyle/>
          <a:p>
            <a:pPr marL="265757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DTG gestionnaire d’un réseau de 1100 points de mesure</a:t>
            </a:r>
          </a:p>
          <a:p>
            <a:pPr marL="265757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Paramètres mesurés : </a:t>
            </a:r>
          </a:p>
          <a:p>
            <a:pPr marL="778149" lvl="1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débit, </a:t>
            </a:r>
          </a:p>
          <a:p>
            <a:pPr marL="778149" lvl="1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pluie, enneigement, </a:t>
            </a:r>
          </a:p>
          <a:p>
            <a:pPr marL="778149" lvl="1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température de l’air, </a:t>
            </a:r>
          </a:p>
          <a:p>
            <a:pPr marL="778149" lvl="1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Turbidité /matières en suspension</a:t>
            </a:r>
          </a:p>
          <a:p>
            <a:pPr marL="265757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 smtClean="0">
                <a:latin typeface="+mn-lt"/>
                <a:cs typeface="+mn-cs"/>
              </a:rPr>
              <a:t>Un </a:t>
            </a:r>
            <a:r>
              <a:rPr lang="fr-FR" sz="1600" kern="0" dirty="0">
                <a:latin typeface="+mn-lt"/>
                <a:cs typeface="+mn-cs"/>
              </a:rPr>
              <a:t>historique remontant </a:t>
            </a:r>
            <a:r>
              <a:rPr lang="fr-FR" sz="1600" kern="0" dirty="0" smtClean="0">
                <a:latin typeface="+mn-lt"/>
                <a:cs typeface="+mn-cs"/>
              </a:rPr>
              <a:t>aux années </a:t>
            </a:r>
            <a:r>
              <a:rPr lang="fr-FR" sz="1600" kern="0" dirty="0">
                <a:latin typeface="+mn-lt"/>
                <a:cs typeface="+mn-cs"/>
              </a:rPr>
              <a:t>1950</a:t>
            </a:r>
          </a:p>
          <a:p>
            <a:pPr marL="265757" indent="-180000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buFont typeface="Wingdings" pitchFamily="2" charset="2"/>
              <a:buChar char=""/>
              <a:defRPr/>
            </a:pPr>
            <a:r>
              <a:rPr lang="fr-FR" sz="1600" kern="0" dirty="0">
                <a:latin typeface="+mn-lt"/>
                <a:cs typeface="+mn-cs"/>
              </a:rPr>
              <a:t>Partenariat avec d’autres réseaux de mesure :</a:t>
            </a:r>
            <a:br>
              <a:rPr lang="fr-FR" sz="1600" kern="0" dirty="0">
                <a:latin typeface="+mn-lt"/>
                <a:cs typeface="+mn-cs"/>
              </a:rPr>
            </a:br>
            <a:r>
              <a:rPr lang="fr-FR" sz="1600" b="1" kern="0" dirty="0">
                <a:solidFill>
                  <a:srgbClr val="509E2F"/>
                </a:solidFill>
                <a:latin typeface="+mn-lt"/>
                <a:cs typeface="+mn-cs"/>
              </a:rPr>
              <a:t>Météo-France, DREAL, OFEV, Météo </a:t>
            </a:r>
            <a:r>
              <a:rPr lang="fr-FR" sz="1600" b="1" kern="0" dirty="0" smtClean="0">
                <a:solidFill>
                  <a:srgbClr val="509E2F"/>
                </a:solidFill>
                <a:latin typeface="+mn-lt"/>
                <a:cs typeface="+mn-cs"/>
              </a:rPr>
              <a:t>Suisse, ARPA </a:t>
            </a:r>
            <a:r>
              <a:rPr lang="fr-FR" sz="1600" b="1" kern="0" dirty="0" err="1" smtClean="0">
                <a:solidFill>
                  <a:srgbClr val="509E2F"/>
                </a:solidFill>
                <a:latin typeface="+mn-lt"/>
                <a:cs typeface="+mn-cs"/>
              </a:rPr>
              <a:t>Piemont</a:t>
            </a:r>
            <a:r>
              <a:rPr lang="fr-FR" sz="1600" b="1" kern="0" dirty="0" smtClean="0">
                <a:solidFill>
                  <a:srgbClr val="509E2F"/>
                </a:solidFill>
                <a:latin typeface="+mn-lt"/>
                <a:cs typeface="+mn-cs"/>
              </a:rPr>
              <a:t> </a:t>
            </a:r>
            <a:r>
              <a:rPr lang="fr-FR" sz="1600" b="1" kern="0" dirty="0">
                <a:solidFill>
                  <a:srgbClr val="509E2F"/>
                </a:solidFill>
                <a:latin typeface="+mn-lt"/>
                <a:cs typeface="+mn-cs"/>
              </a:rPr>
              <a:t>etc..</a:t>
            </a:r>
          </a:p>
          <a:p>
            <a:pPr marL="742984" lvl="1" indent="-285764" defTabSz="984753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1A70"/>
              </a:buClr>
              <a:buSzPct val="80000"/>
              <a:defRPr/>
            </a:pPr>
            <a:endParaRPr lang="fr-FR" sz="1680" kern="0" dirty="0">
              <a:solidFill>
                <a:srgbClr val="005BBB"/>
              </a:solidFill>
              <a:latin typeface="Work Sans SemiBold" panose="00000700000000000000" pitchFamily="2" charset="0"/>
              <a:cs typeface="+mn-cs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861900" y="4710589"/>
            <a:ext cx="2645330" cy="0"/>
          </a:xfrm>
          <a:prstGeom prst="line">
            <a:avLst/>
          </a:prstGeom>
          <a:ln>
            <a:solidFill>
              <a:srgbClr val="509E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861900" y="6489145"/>
            <a:ext cx="2645330" cy="0"/>
          </a:xfrm>
          <a:prstGeom prst="line">
            <a:avLst/>
          </a:prstGeom>
          <a:ln>
            <a:solidFill>
              <a:srgbClr val="509E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255157" y="4955620"/>
            <a:ext cx="2058590" cy="1001300"/>
          </a:xfrm>
          <a:prstGeom prst="rect">
            <a:avLst/>
          </a:prstGeom>
          <a:noFill/>
        </p:spPr>
        <p:txBody>
          <a:bodyPr lIns="37800" tIns="0" rIns="37800" bIns="0">
            <a:spAutoFit/>
          </a:bodyPr>
          <a:lstStyle/>
          <a:p>
            <a:pPr defTabSz="984753" fontAlgn="auto">
              <a:spcBef>
                <a:spcPts val="533"/>
              </a:spcBef>
              <a:spcAft>
                <a:spcPts val="0"/>
              </a:spcAft>
              <a:buClr>
                <a:srgbClr val="001A70"/>
              </a:buClr>
              <a:buSzPct val="60000"/>
              <a:defRPr/>
            </a:pPr>
            <a:r>
              <a:rPr lang="fr-FR" sz="2310" dirty="0" smtClean="0">
                <a:solidFill>
                  <a:srgbClr val="509E2F"/>
                </a:solidFill>
                <a:latin typeface="Work Sans Bold" panose="00000800000000000000" pitchFamily="2" charset="0"/>
              </a:rPr>
              <a:t>400</a:t>
            </a:r>
            <a:r>
              <a:rPr lang="fr-FR" sz="1680" dirty="0" smtClean="0">
                <a:solidFill>
                  <a:srgbClr val="509E2F"/>
                </a:solidFill>
                <a:latin typeface="Work Sans Light" panose="00000400000000000000" pitchFamily="2" charset="0"/>
              </a:rPr>
              <a:t> </a:t>
            </a:r>
            <a:r>
              <a:rPr lang="fr-FR" sz="1470" kern="0" dirty="0">
                <a:solidFill>
                  <a:srgbClr val="509E2F"/>
                </a:solidFill>
                <a:latin typeface="Work Sans Light" panose="00000400000000000000" pitchFamily="2" charset="0"/>
              </a:rPr>
              <a:t>pluviomètres</a:t>
            </a:r>
          </a:p>
          <a:p>
            <a:pPr defTabSz="984753" fontAlgn="auto">
              <a:spcBef>
                <a:spcPts val="533"/>
              </a:spcBef>
              <a:spcAft>
                <a:spcPts val="0"/>
              </a:spcAft>
              <a:buClr>
                <a:srgbClr val="001A70"/>
              </a:buClr>
              <a:buSzPct val="60000"/>
              <a:defRPr/>
            </a:pPr>
            <a:r>
              <a:rPr lang="fr-FR" sz="2310" dirty="0">
                <a:solidFill>
                  <a:srgbClr val="509E2F"/>
                </a:solidFill>
                <a:latin typeface="Work Sans Bold" panose="00000800000000000000" pitchFamily="2" charset="0"/>
              </a:rPr>
              <a:t>100 </a:t>
            </a:r>
            <a:r>
              <a:rPr lang="fr-FR" sz="1470" kern="0" dirty="0">
                <a:solidFill>
                  <a:srgbClr val="509E2F"/>
                </a:solidFill>
                <a:latin typeface="Work Sans Light" panose="00000400000000000000" pitchFamily="2" charset="0"/>
              </a:rPr>
              <a:t>stations de température de l’air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307080" y="5007292"/>
            <a:ext cx="2060258" cy="1001300"/>
          </a:xfrm>
          <a:prstGeom prst="rect">
            <a:avLst/>
          </a:prstGeom>
          <a:noFill/>
        </p:spPr>
        <p:txBody>
          <a:bodyPr lIns="37800" tIns="0" rIns="37800" bIns="0">
            <a:spAutoFit/>
          </a:bodyPr>
          <a:lstStyle/>
          <a:p>
            <a:pPr defTabSz="984753" fontAlgn="auto">
              <a:spcBef>
                <a:spcPts val="533"/>
              </a:spcBef>
              <a:spcAft>
                <a:spcPts val="0"/>
              </a:spcAft>
              <a:buClr>
                <a:srgbClr val="001A70"/>
              </a:buClr>
              <a:buSzPct val="60000"/>
              <a:defRPr/>
            </a:pPr>
            <a:r>
              <a:rPr lang="fr-FR" sz="2310" dirty="0">
                <a:solidFill>
                  <a:srgbClr val="509E2F"/>
                </a:solidFill>
                <a:latin typeface="Work Sans Bold" panose="00000800000000000000" pitchFamily="2" charset="0"/>
              </a:rPr>
              <a:t>350 </a:t>
            </a:r>
            <a:r>
              <a:rPr lang="fr-FR" sz="1470" kern="0" dirty="0">
                <a:solidFill>
                  <a:srgbClr val="509E2F"/>
                </a:solidFill>
                <a:latin typeface="Work Sans Light" panose="00000400000000000000" pitchFamily="2" charset="0"/>
              </a:rPr>
              <a:t>stations de débits</a:t>
            </a:r>
          </a:p>
          <a:p>
            <a:pPr defTabSz="984753" fontAlgn="auto">
              <a:spcBef>
                <a:spcPts val="533"/>
              </a:spcBef>
              <a:spcAft>
                <a:spcPts val="0"/>
              </a:spcAft>
              <a:buClr>
                <a:srgbClr val="001A70"/>
              </a:buClr>
              <a:buSzPct val="60000"/>
              <a:defRPr/>
            </a:pPr>
            <a:r>
              <a:rPr lang="fr-FR" sz="2310" dirty="0">
                <a:solidFill>
                  <a:srgbClr val="509E2F"/>
                </a:solidFill>
                <a:latin typeface="Work Sans Bold" panose="00000800000000000000" pitchFamily="2" charset="0"/>
              </a:rPr>
              <a:t>160 </a:t>
            </a:r>
            <a:r>
              <a:rPr lang="fr-FR" sz="1470" kern="0" dirty="0">
                <a:solidFill>
                  <a:srgbClr val="509E2F"/>
                </a:solidFill>
                <a:latin typeface="Work Sans Light" panose="00000400000000000000" pitchFamily="2" charset="0"/>
              </a:rPr>
              <a:t>perches à neige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618661" y="6017419"/>
            <a:ext cx="2060258" cy="355482"/>
          </a:xfrm>
          <a:prstGeom prst="rect">
            <a:avLst/>
          </a:prstGeom>
          <a:noFill/>
        </p:spPr>
        <p:txBody>
          <a:bodyPr lIns="37800" tIns="0" rIns="37800" bIns="0">
            <a:spAutoFit/>
          </a:bodyPr>
          <a:lstStyle/>
          <a:p>
            <a:pPr defTabSz="984753" fontAlgn="auto">
              <a:spcBef>
                <a:spcPts val="533"/>
              </a:spcBef>
              <a:spcAft>
                <a:spcPts val="0"/>
              </a:spcAft>
              <a:buClr>
                <a:srgbClr val="001A70"/>
              </a:buClr>
              <a:buSzPct val="60000"/>
              <a:defRPr/>
            </a:pPr>
            <a:r>
              <a:rPr lang="fr-FR" sz="2310" dirty="0">
                <a:solidFill>
                  <a:srgbClr val="509E2F"/>
                </a:solidFill>
                <a:latin typeface="Work Sans Bold" panose="00000800000000000000" pitchFamily="2" charset="0"/>
              </a:rPr>
              <a:t> </a:t>
            </a:r>
            <a:r>
              <a:rPr lang="fr-FR" sz="2310" dirty="0" smtClean="0">
                <a:solidFill>
                  <a:srgbClr val="509E2F"/>
                </a:solidFill>
                <a:latin typeface="Work Sans Bold" panose="00000800000000000000" pitchFamily="2" charset="0"/>
              </a:rPr>
              <a:t>36 </a:t>
            </a:r>
            <a:r>
              <a:rPr lang="fr-FR" sz="1470" kern="0" dirty="0">
                <a:solidFill>
                  <a:srgbClr val="509E2F"/>
                </a:solidFill>
                <a:latin typeface="Work Sans Light" panose="00000400000000000000" pitchFamily="2" charset="0"/>
              </a:rPr>
              <a:t>NRC</a:t>
            </a:r>
          </a:p>
        </p:txBody>
      </p:sp>
      <p:sp>
        <p:nvSpPr>
          <p:cNvPr id="25" name="Rectangle 19"/>
          <p:cNvSpPr txBox="1">
            <a:spLocks noChangeArrowheads="1"/>
          </p:cNvSpPr>
          <p:nvPr/>
        </p:nvSpPr>
        <p:spPr>
          <a:xfrm>
            <a:off x="220977" y="179263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Données terrain</a:t>
            </a:r>
          </a:p>
        </p:txBody>
      </p:sp>
      <p:pic>
        <p:nvPicPr>
          <p:cNvPr id="26" name="Image 7" descr="11--b  Surv et previ _ NRC.JPG"/>
          <p:cNvPicPr>
            <a:picLocks noChangeAspect="1"/>
          </p:cNvPicPr>
          <p:nvPr/>
        </p:nvPicPr>
        <p:blipFill rotWithShape="1">
          <a:blip r:embed="rId12" cstate="print"/>
          <a:srcRect l="20905" r="39294"/>
          <a:stretch/>
        </p:blipFill>
        <p:spPr bwMode="auto">
          <a:xfrm>
            <a:off x="6884281" y="4955620"/>
            <a:ext cx="1145056" cy="2158182"/>
          </a:xfrm>
          <a:prstGeom prst="roundRect">
            <a:avLst>
              <a:gd name="adj" fmla="val 836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7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83"/>
    </mc:Choice>
    <mc:Fallback>
      <p:transition spd="slow" advTm="4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/>
          <p:cNvSpPr txBox="1">
            <a:spLocks/>
          </p:cNvSpPr>
          <p:nvPr/>
        </p:nvSpPr>
        <p:spPr>
          <a:xfrm>
            <a:off x="1143638" y="6551486"/>
            <a:ext cx="3629305" cy="402236"/>
          </a:xfrm>
          <a:prstGeom prst="rect">
            <a:avLst/>
          </a:prstGeom>
        </p:spPr>
        <p:txBody>
          <a:bodyPr/>
          <a:lstStyle/>
          <a:p>
            <a:pPr marL="85757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600" kern="0" dirty="0" smtClean="0">
                <a:latin typeface="+mn-lt"/>
                <a:cs typeface="+mn-cs"/>
              </a:rPr>
              <a:t>Répartition altimétrique des stations</a:t>
            </a:r>
            <a:endParaRPr lang="fr-FR" sz="1600" kern="0" dirty="0">
              <a:latin typeface="+mn-lt"/>
              <a:cs typeface="+mn-cs"/>
            </a:endParaRPr>
          </a:p>
        </p:txBody>
      </p:sp>
      <p:sp>
        <p:nvSpPr>
          <p:cNvPr id="25" name="Rectangle 19"/>
          <p:cNvSpPr txBox="1">
            <a:spLocks noChangeArrowheads="1"/>
          </p:cNvSpPr>
          <p:nvPr/>
        </p:nvSpPr>
        <p:spPr>
          <a:xfrm>
            <a:off x="220976" y="179263"/>
            <a:ext cx="9577447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Données </a:t>
            </a: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terrain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Spécificité du réseau de mesure EDF : implantation en montagne 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6" name="Groupe 33"/>
          <p:cNvGrpSpPr>
            <a:grpSpLocks/>
          </p:cNvGrpSpPr>
          <p:nvPr/>
        </p:nvGrpSpPr>
        <p:grpSpPr bwMode="auto">
          <a:xfrm>
            <a:off x="630237" y="1398494"/>
            <a:ext cx="4192775" cy="5010583"/>
            <a:chOff x="142875" y="1643063"/>
            <a:chExt cx="3500438" cy="4122737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01"/>
            <a:stretch>
              <a:fillRect/>
            </a:stretch>
          </p:blipFill>
          <p:spPr bwMode="auto">
            <a:xfrm>
              <a:off x="142875" y="2143125"/>
              <a:ext cx="3214688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30" t="91907" r="43246" b="1945"/>
            <a:stretch>
              <a:fillRect/>
            </a:stretch>
          </p:blipFill>
          <p:spPr bwMode="auto">
            <a:xfrm>
              <a:off x="500063" y="5357813"/>
              <a:ext cx="571500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1500188" y="1643063"/>
              <a:ext cx="785812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Blip>
                  <a:blip r:embed="rId7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Blip>
                  <a:blip r:embed="rId8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3366F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3366FF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3366FF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66FF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66FF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66FF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66FF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fr-FR" altLang="fr-FR" sz="1800"/>
                <a:t>Alpes</a:t>
              </a:r>
            </a:p>
          </p:txBody>
        </p:sp>
        <p:sp>
          <p:nvSpPr>
            <p:cNvPr id="30" name="Text Box 35"/>
            <p:cNvSpPr txBox="1">
              <a:spLocks noChangeArrowheads="1"/>
            </p:cNvSpPr>
            <p:nvPr/>
          </p:nvSpPr>
          <p:spPr bwMode="auto">
            <a:xfrm>
              <a:off x="571500" y="4714875"/>
              <a:ext cx="8572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fr-FR" sz="1200" i="1" dirty="0" err="1">
                  <a:latin typeface="+mj-lt"/>
                  <a:cs typeface="+mn-cs"/>
                </a:rPr>
                <a:t>Veyans</a:t>
              </a:r>
              <a:endParaRPr lang="fr-FR" sz="1200" i="1" dirty="0">
                <a:latin typeface="+mj-lt"/>
                <a:cs typeface="+mn-cs"/>
              </a:endParaRP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2571750" y="1857375"/>
              <a:ext cx="10715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fr-FR" sz="1200" i="1" dirty="0">
                  <a:latin typeface="+mj-lt"/>
                  <a:cs typeface="+mn-cs"/>
                </a:rPr>
                <a:t>Prises Arc/Isère</a:t>
              </a:r>
            </a:p>
          </p:txBody>
        </p:sp>
        <p:sp>
          <p:nvSpPr>
            <p:cNvPr id="32" name="Ellipse 31"/>
            <p:cNvSpPr/>
            <p:nvPr/>
          </p:nvSpPr>
          <p:spPr>
            <a:xfrm>
              <a:off x="2714625" y="2286000"/>
              <a:ext cx="714375" cy="5000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rot="16200000" flipV="1">
              <a:off x="392906" y="4464845"/>
              <a:ext cx="428625" cy="2143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Image 25" descr="PA12011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9812" b="5516"/>
          <a:stretch/>
        </p:blipFill>
        <p:spPr bwMode="auto">
          <a:xfrm>
            <a:off x="5170674" y="1658960"/>
            <a:ext cx="5443481" cy="42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space réservé du contenu 2"/>
          <p:cNvSpPr txBox="1">
            <a:spLocks/>
          </p:cNvSpPr>
          <p:nvPr/>
        </p:nvSpPr>
        <p:spPr>
          <a:xfrm>
            <a:off x="5286343" y="6161153"/>
            <a:ext cx="5039751" cy="953665"/>
          </a:xfrm>
          <a:prstGeom prst="rect">
            <a:avLst/>
          </a:prstGeom>
        </p:spPr>
        <p:txBody>
          <a:bodyPr/>
          <a:lstStyle/>
          <a:p>
            <a:pPr marL="85757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600" kern="0" dirty="0" smtClean="0">
                <a:latin typeface="+mn-lt"/>
                <a:cs typeface="+mn-cs"/>
              </a:rPr>
              <a:t>Développement de matériels de mesure spécifiques adaptés aux conditions d’altitude</a:t>
            </a:r>
          </a:p>
          <a:p>
            <a:pPr marL="85757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600" kern="0" dirty="0" smtClean="0">
                <a:latin typeface="+mn-lt"/>
                <a:cs typeface="+mn-cs"/>
              </a:rPr>
              <a:t>Ex : le pluviomètre PG2000</a:t>
            </a:r>
            <a:endParaRPr lang="fr-FR" sz="1600" kern="0" dirty="0">
              <a:latin typeface="+mn-lt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41"/>
    </mc:Choice>
    <mc:Fallback>
      <p:transition spd="slow" advTm="3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/>
          <p:cNvSpPr txBox="1">
            <a:spLocks/>
          </p:cNvSpPr>
          <p:nvPr/>
        </p:nvSpPr>
        <p:spPr>
          <a:xfrm>
            <a:off x="2614550" y="1331802"/>
            <a:ext cx="6798389" cy="402236"/>
          </a:xfrm>
          <a:prstGeom prst="rect">
            <a:avLst/>
          </a:prstGeom>
        </p:spPr>
        <p:txBody>
          <a:bodyPr/>
          <a:lstStyle/>
          <a:p>
            <a:pPr marL="85757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800" kern="0" dirty="0" smtClean="0">
                <a:latin typeface="+mn-lt"/>
                <a:cs typeface="+mn-cs"/>
              </a:rPr>
              <a:t>Une palette de méthodes de mesure de débit en rivière</a:t>
            </a:r>
            <a:endParaRPr lang="fr-FR" sz="1800" kern="0" dirty="0">
              <a:latin typeface="+mn-lt"/>
              <a:cs typeface="+mn-cs"/>
            </a:endParaRPr>
          </a:p>
        </p:txBody>
      </p:sp>
      <p:sp>
        <p:nvSpPr>
          <p:cNvPr id="25" name="Rectangle 19"/>
          <p:cNvSpPr txBox="1">
            <a:spLocks noChangeArrowheads="1"/>
          </p:cNvSpPr>
          <p:nvPr/>
        </p:nvSpPr>
        <p:spPr>
          <a:xfrm>
            <a:off x="220976" y="179263"/>
            <a:ext cx="9577447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Données </a:t>
            </a: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terrain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Spécificité du réseau de mesure EDF : implantation en montagne 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5" y="2577841"/>
            <a:ext cx="3553165" cy="2473980"/>
          </a:xfrm>
          <a:prstGeom prst="rect">
            <a:avLst/>
          </a:prstGeom>
        </p:spPr>
      </p:pic>
      <p:pic>
        <p:nvPicPr>
          <p:cNvPr id="17" name="Picture 8" descr="adcp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80" y="2181998"/>
            <a:ext cx="2864224" cy="214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E_Aude_section mesure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73194" y="4677380"/>
            <a:ext cx="2710812" cy="212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19" name="Picture 19" descr="Jaugeagesaumon"/>
          <p:cNvPicPr>
            <a:picLocks noChangeAspect="1" noChangeArrowheads="1"/>
          </p:cNvPicPr>
          <p:nvPr/>
        </p:nvPicPr>
        <p:blipFill>
          <a:blip r:embed="rId8"/>
          <a:srcRect l="10625" t="14557" r="10625" b="7474"/>
          <a:stretch>
            <a:fillRect/>
          </a:stretch>
        </p:blipFill>
        <p:spPr bwMode="auto">
          <a:xfrm>
            <a:off x="7729410" y="2252123"/>
            <a:ext cx="273685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sp>
        <p:nvSpPr>
          <p:cNvPr id="20" name="Espace réservé du contenu 2"/>
          <p:cNvSpPr txBox="1">
            <a:spLocks/>
          </p:cNvSpPr>
          <p:nvPr/>
        </p:nvSpPr>
        <p:spPr>
          <a:xfrm>
            <a:off x="116542" y="1674302"/>
            <a:ext cx="4052046" cy="755669"/>
          </a:xfrm>
          <a:prstGeom prst="rect">
            <a:avLst/>
          </a:prstGeom>
        </p:spPr>
        <p:txBody>
          <a:bodyPr/>
          <a:lstStyle/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800" kern="0" dirty="0" smtClean="0">
                <a:latin typeface="+mn-lt"/>
                <a:cs typeface="+mn-cs"/>
              </a:rPr>
              <a:t>Méthode physique :</a:t>
            </a:r>
          </a:p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800" b="1" kern="0" dirty="0" smtClean="0">
                <a:latin typeface="+mn-lt"/>
                <a:cs typeface="+mn-cs"/>
              </a:rPr>
              <a:t>Jaugeage par dilution d’un traceur</a:t>
            </a:r>
            <a:endParaRPr lang="fr-FR" sz="1800" b="1" kern="0" dirty="0">
              <a:latin typeface="+mn-lt"/>
              <a:cs typeface="+mn-cs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4168588" y="2059249"/>
            <a:ext cx="28056" cy="4861504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4598895" y="1751405"/>
            <a:ext cx="5741859" cy="377835"/>
          </a:xfrm>
          <a:prstGeom prst="rect">
            <a:avLst/>
          </a:prstGeom>
        </p:spPr>
        <p:txBody>
          <a:bodyPr/>
          <a:lstStyle/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800" b="1" kern="0" dirty="0" smtClean="0">
                <a:latin typeface="+mn-lt"/>
                <a:cs typeface="+mn-cs"/>
              </a:rPr>
              <a:t>Méthode par exploration du champ des vitesses</a:t>
            </a:r>
            <a:endParaRPr lang="fr-FR" sz="1800" b="1" kern="0" dirty="0">
              <a:latin typeface="+mn-lt"/>
              <a:cs typeface="+mn-cs"/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7584027" y="6106948"/>
            <a:ext cx="3217323" cy="302818"/>
          </a:xfrm>
          <a:prstGeom prst="rect">
            <a:avLst/>
          </a:prstGeom>
        </p:spPr>
        <p:txBody>
          <a:bodyPr/>
          <a:lstStyle/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400" kern="0" dirty="0" smtClean="0">
                <a:latin typeface="+mn-lt"/>
                <a:cs typeface="+mn-cs"/>
              </a:rPr>
              <a:t>Camion jaugeur</a:t>
            </a:r>
            <a:endParaRPr lang="fr-FR" sz="1400" kern="0" dirty="0">
              <a:latin typeface="+mn-lt"/>
              <a:cs typeface="+mn-cs"/>
            </a:endParaRP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4023581" y="4352559"/>
            <a:ext cx="3217323" cy="302818"/>
          </a:xfrm>
          <a:prstGeom prst="rect">
            <a:avLst/>
          </a:prstGeom>
        </p:spPr>
        <p:txBody>
          <a:bodyPr/>
          <a:lstStyle/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400" kern="0" dirty="0" smtClean="0">
                <a:latin typeface="+mn-lt"/>
                <a:cs typeface="+mn-cs"/>
              </a:rPr>
              <a:t>Profileur acoustique Doppler</a:t>
            </a:r>
            <a:endParaRPr lang="fr-FR" sz="1400" kern="0" dirty="0">
              <a:latin typeface="+mn-lt"/>
              <a:cs typeface="+mn-cs"/>
            </a:endParaRPr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>
          <a:xfrm>
            <a:off x="4023581" y="6830791"/>
            <a:ext cx="3217323" cy="302818"/>
          </a:xfrm>
          <a:prstGeom prst="rect">
            <a:avLst/>
          </a:prstGeom>
        </p:spPr>
        <p:txBody>
          <a:bodyPr/>
          <a:lstStyle/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400" kern="0" dirty="0" smtClean="0">
                <a:latin typeface="+mn-lt"/>
                <a:cs typeface="+mn-cs"/>
              </a:rPr>
              <a:t>Jaugeage micro-moulinet</a:t>
            </a:r>
            <a:endParaRPr lang="fr-FR" sz="1400" kern="0" dirty="0">
              <a:latin typeface="+mn-lt"/>
              <a:cs typeface="+mn-cs"/>
            </a:endParaRPr>
          </a:p>
        </p:txBody>
      </p:sp>
      <p:pic>
        <p:nvPicPr>
          <p:cNvPr id="38" name="Image 9" descr="sel-de-m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39" y="5217007"/>
            <a:ext cx="1433047" cy="14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" y="5305925"/>
            <a:ext cx="1684804" cy="125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Espace réservé du contenu 2"/>
          <p:cNvSpPr txBox="1">
            <a:spLocks/>
          </p:cNvSpPr>
          <p:nvPr/>
        </p:nvSpPr>
        <p:spPr>
          <a:xfrm>
            <a:off x="789914" y="6649441"/>
            <a:ext cx="3217323" cy="302818"/>
          </a:xfrm>
          <a:prstGeom prst="rect">
            <a:avLst/>
          </a:prstGeom>
        </p:spPr>
        <p:txBody>
          <a:bodyPr/>
          <a:lstStyle/>
          <a:p>
            <a:pPr marL="85757" algn="ctr" defTabSz="1107796" fontAlgn="auto">
              <a:spcBef>
                <a:spcPts val="600"/>
              </a:spcBef>
              <a:spcAft>
                <a:spcPts val="0"/>
              </a:spcAft>
              <a:buClr>
                <a:srgbClr val="509E2F"/>
              </a:buClr>
              <a:buSzPct val="80000"/>
              <a:defRPr/>
            </a:pPr>
            <a:r>
              <a:rPr lang="fr-FR" sz="1400" kern="0" dirty="0" smtClean="0">
                <a:latin typeface="+mn-lt"/>
                <a:cs typeface="+mn-cs"/>
              </a:rPr>
              <a:t>2 types de traceur : sel </a:t>
            </a:r>
            <a:r>
              <a:rPr lang="fr-FR" sz="1400" kern="0" dirty="0" err="1" smtClean="0">
                <a:latin typeface="+mn-lt"/>
                <a:cs typeface="+mn-cs"/>
              </a:rPr>
              <a:t>NaCl</a:t>
            </a:r>
            <a:r>
              <a:rPr lang="fr-FR" sz="1400" kern="0" dirty="0">
                <a:latin typeface="+mn-lt"/>
                <a:cs typeface="+mn-cs"/>
              </a:rPr>
              <a:t> </a:t>
            </a:r>
            <a:r>
              <a:rPr lang="fr-FR" sz="1400" kern="0" dirty="0" smtClean="0">
                <a:latin typeface="+mn-lt"/>
                <a:cs typeface="+mn-cs"/>
              </a:rPr>
              <a:t>et Rhodamine</a:t>
            </a:r>
            <a:endParaRPr lang="fr-FR" sz="1400" kern="0" dirty="0">
              <a:latin typeface="+mn-lt"/>
              <a:cs typeface="+mn-cs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6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7"/>
    </mc:Choice>
    <mc:Fallback>
      <p:transition spd="slow" advTm="2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028" descr="fi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" y="3373755"/>
            <a:ext cx="2920365" cy="210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29" descr="fi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08" y="3410426"/>
            <a:ext cx="2947035" cy="20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030"/>
          <p:cNvSpPr txBox="1">
            <a:spLocks noChangeArrowheads="1"/>
          </p:cNvSpPr>
          <p:nvPr/>
        </p:nvSpPr>
        <p:spPr bwMode="auto">
          <a:xfrm>
            <a:off x="4150519" y="5897404"/>
            <a:ext cx="2765346" cy="30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defTabSz="984753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003399"/>
              </a:buClr>
              <a:buSzPct val="80000"/>
              <a:defRPr/>
            </a:pP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Infra-rouge</a:t>
            </a:r>
          </a:p>
        </p:txBody>
      </p:sp>
      <p:sp>
        <p:nvSpPr>
          <p:cNvPr id="16391" name="Text Box 1031"/>
          <p:cNvSpPr txBox="1">
            <a:spLocks noChangeArrowheads="1"/>
          </p:cNvSpPr>
          <p:nvPr/>
        </p:nvSpPr>
        <p:spPr bwMode="auto">
          <a:xfrm>
            <a:off x="3187065" y="2683670"/>
            <a:ext cx="4460558" cy="33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defTabSz="984753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003399"/>
              </a:buClr>
              <a:buSzPct val="80000"/>
              <a:defRPr/>
            </a:pPr>
            <a:r>
              <a:rPr lang="fr-FR" sz="168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SURVEILLANCE EN TEMPS RÉEL</a:t>
            </a:r>
          </a:p>
        </p:txBody>
      </p:sp>
      <p:sp>
        <p:nvSpPr>
          <p:cNvPr id="33799" name="Rectangle 19"/>
          <p:cNvSpPr txBox="1">
            <a:spLocks noChangeArrowheads="1"/>
          </p:cNvSpPr>
          <p:nvPr/>
        </p:nvSpPr>
        <p:spPr bwMode="auto">
          <a:xfrm>
            <a:off x="780098" y="80010"/>
            <a:ext cx="8241030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940" dirty="0">
                <a:solidFill>
                  <a:schemeClr val="bg1"/>
                </a:solidFill>
              </a:rPr>
              <a:t>OUTILS ET MÉTHODES DE PRÉVISION </a:t>
            </a:r>
            <a:br>
              <a:rPr lang="fr-FR" altLang="fr-FR" sz="2940" dirty="0">
                <a:solidFill>
                  <a:schemeClr val="bg1"/>
                </a:solidFill>
              </a:rPr>
            </a:br>
            <a:r>
              <a:rPr lang="fr-FR" altLang="fr-FR" sz="2100" dirty="0">
                <a:solidFill>
                  <a:schemeClr val="bg1"/>
                </a:solidFill>
              </a:rPr>
              <a:t>SURVEILLANCE : DONNÉES ATMOSPHÉRIQUES</a:t>
            </a:r>
          </a:p>
          <a:p>
            <a:pPr eaLnBrk="1" hangingPunct="1"/>
            <a:endParaRPr lang="fr-FR" altLang="fr-FR" sz="1995" b="1" dirty="0">
              <a:solidFill>
                <a:schemeClr val="bg1"/>
              </a:solidFill>
            </a:endParaRPr>
          </a:p>
        </p:txBody>
      </p:sp>
      <p:sp>
        <p:nvSpPr>
          <p:cNvPr id="11" name="Text Box 1030"/>
          <p:cNvSpPr txBox="1">
            <a:spLocks noChangeArrowheads="1"/>
          </p:cNvSpPr>
          <p:nvPr/>
        </p:nvSpPr>
        <p:spPr bwMode="auto">
          <a:xfrm>
            <a:off x="1553528" y="5864066"/>
            <a:ext cx="2596991" cy="35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defTabSz="984753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003399"/>
              </a:buClr>
              <a:buSzPct val="80000"/>
              <a:defRPr/>
            </a:pP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Radar + Visible</a:t>
            </a:r>
            <a:r>
              <a:rPr lang="fr-FR" sz="1778" dirty="0">
                <a:solidFill>
                  <a:schemeClr val="tx1">
                    <a:lumMod val="50000"/>
                  </a:schemeClr>
                </a:solidFill>
                <a:cs typeface="+mn-cs"/>
              </a:rPr>
              <a:t>	</a:t>
            </a:r>
          </a:p>
        </p:txBody>
      </p:sp>
      <p:pic>
        <p:nvPicPr>
          <p:cNvPr id="3380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55" y="3410427"/>
            <a:ext cx="2763679" cy="20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30"/>
          <p:cNvSpPr txBox="1">
            <a:spLocks noChangeArrowheads="1"/>
          </p:cNvSpPr>
          <p:nvPr/>
        </p:nvSpPr>
        <p:spPr bwMode="auto">
          <a:xfrm>
            <a:off x="7192566" y="5864066"/>
            <a:ext cx="2767013" cy="30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algn="ctr" defTabSz="984753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003399"/>
              </a:buClr>
              <a:buSzPct val="80000"/>
              <a:defRPr/>
            </a:pP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  <a:cs typeface="+mn-cs"/>
              </a:rPr>
              <a:t>Lame d’eau Antilope</a:t>
            </a:r>
          </a:p>
        </p:txBody>
      </p:sp>
      <p:sp>
        <p:nvSpPr>
          <p:cNvPr id="19466" name="Text Box 1033"/>
          <p:cNvSpPr txBox="1">
            <a:spLocks noChangeArrowheads="1"/>
          </p:cNvSpPr>
          <p:nvPr/>
        </p:nvSpPr>
        <p:spPr bwMode="auto">
          <a:xfrm>
            <a:off x="860108" y="1446848"/>
            <a:ext cx="8472151" cy="50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>
              <a:spcBef>
                <a:spcPts val="1800"/>
              </a:spcBef>
              <a:buClr>
                <a:srgbClr val="001A70"/>
              </a:buClr>
              <a:buFont typeface="Wingdings" panose="05000000000000000000" pitchFamily="2" charset="2"/>
              <a:buChar char="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8775" indent="-179388">
              <a:spcBef>
                <a:spcPts val="600"/>
              </a:spcBef>
              <a:buClr>
                <a:srgbClr val="001A70"/>
              </a:buClr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39750" indent="-179388">
              <a:spcBef>
                <a:spcPts val="300"/>
              </a:spcBef>
              <a:buClr>
                <a:srgbClr val="001A7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719138" indent="-142875"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63600" indent="-107950"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20800" indent="-1079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78000" indent="-1079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35200" indent="-1079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2400" indent="-1079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785" b="0" kern="0" spc="105" dirty="0">
                <a:solidFill>
                  <a:srgbClr val="005BBB"/>
                </a:solidFill>
                <a:latin typeface="Work Sans Light" panose="00000400000000000000" pitchFamily="2" charset="0"/>
                <a:cs typeface="+mn-cs"/>
              </a:rPr>
              <a:t>SURVEILLANCE DES DONNÉES </a:t>
            </a:r>
            <a:r>
              <a:rPr lang="fr-FR" altLang="fr-FR" sz="1785" b="0" kern="0" spc="105" dirty="0" smtClean="0">
                <a:solidFill>
                  <a:srgbClr val="005BBB"/>
                </a:solidFill>
                <a:latin typeface="Work Sans Light" panose="00000400000000000000" pitchFamily="2" charset="0"/>
                <a:cs typeface="+mn-cs"/>
              </a:rPr>
              <a:t>ATMOSPHÉRIQUES </a:t>
            </a:r>
            <a:r>
              <a:rPr lang="fr-FR" altLang="fr-FR" sz="1785" b="0" kern="0" spc="105" dirty="0">
                <a:solidFill>
                  <a:srgbClr val="005BBB"/>
                </a:solidFill>
                <a:latin typeface="Work Sans Light" panose="00000400000000000000" pitchFamily="2" charset="0"/>
                <a:cs typeface="+mn-cs"/>
              </a:rPr>
              <a:t>EN TEMPS RÉEL : PLATEFORME MÉTÉO FRANCE</a:t>
            </a:r>
          </a:p>
        </p:txBody>
      </p:sp>
      <p:sp>
        <p:nvSpPr>
          <p:cNvPr id="12" name="Rectangle 19"/>
          <p:cNvSpPr txBox="1">
            <a:spLocks noChangeArrowheads="1"/>
          </p:cNvSpPr>
          <p:nvPr/>
        </p:nvSpPr>
        <p:spPr>
          <a:xfrm>
            <a:off x="179388" y="79375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Données atmosphériques</a:t>
            </a: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300" b="1" kern="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073"/>
      </p:ext>
    </p:extLst>
  </p:cSld>
  <p:clrMapOvr>
    <a:masterClrMapping/>
  </p:clrMapOvr>
  <p:transition advTm="26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630" y="2421012"/>
            <a:ext cx="2193608" cy="217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19"/>
          <p:cNvSpPr txBox="1">
            <a:spLocks noChangeArrowheads="1"/>
          </p:cNvSpPr>
          <p:nvPr/>
        </p:nvSpPr>
        <p:spPr bwMode="auto">
          <a:xfrm>
            <a:off x="800100" y="76676"/>
            <a:ext cx="8241030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842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84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940" dirty="0">
                <a:solidFill>
                  <a:schemeClr val="bg1"/>
                </a:solidFill>
              </a:rPr>
              <a:t>OUTILS ET MÉTHODES DE PRÉVISION </a:t>
            </a:r>
            <a:br>
              <a:rPr lang="fr-FR" altLang="fr-FR" sz="2940" dirty="0">
                <a:solidFill>
                  <a:schemeClr val="bg1"/>
                </a:solidFill>
              </a:rPr>
            </a:br>
            <a:r>
              <a:rPr lang="fr-FR" altLang="fr-FR" sz="2100" dirty="0">
                <a:solidFill>
                  <a:schemeClr val="bg1"/>
                </a:solidFill>
              </a:rPr>
              <a:t>PRÉVISIONS MÉTÉO</a:t>
            </a:r>
          </a:p>
          <a:p>
            <a:pPr eaLnBrk="1" hangingPunct="1"/>
            <a:endParaRPr lang="fr-FR" altLang="fr-FR" sz="1995" b="1" dirty="0">
              <a:solidFill>
                <a:schemeClr val="bg1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613" y="4723924"/>
            <a:ext cx="2386965" cy="193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3" y="3015377"/>
            <a:ext cx="6159104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175647" y="1184810"/>
            <a:ext cx="5173980" cy="889122"/>
          </a:xfrm>
          <a:prstGeom prst="rect">
            <a:avLst/>
          </a:prstGeom>
          <a:noFill/>
        </p:spPr>
        <p:txBody>
          <a:bodyPr lIns="171428" tIns="171428" rIns="171428" bIns="171428" anchor="ctr" anchorCtr="1">
            <a:spAutoFit/>
          </a:bodyPr>
          <a:lstStyle/>
          <a:p>
            <a:pPr marL="300038" indent="-300038" fontAlgn="auto"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sz="1680" kern="0" dirty="0">
                <a:solidFill>
                  <a:srgbClr val="005BBB"/>
                </a:solidFill>
                <a:latin typeface="Work Sans Light" panose="00000400000000000000" pitchFamily="2" charset="0"/>
                <a:cs typeface="+mn-cs"/>
              </a:rPr>
              <a:t> PRÉVOIR DES QUANTITÉS DE PRÉCIPITATIONS  ET LES TEMPÉRATURES :</a:t>
            </a:r>
            <a:endParaRPr lang="fr-FR" sz="1680" dirty="0">
              <a:solidFill>
                <a:schemeClr val="accent5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1717" y="1184541"/>
            <a:ext cx="4998959" cy="634629"/>
          </a:xfrm>
          <a:prstGeom prst="rect">
            <a:avLst/>
          </a:prstGeom>
          <a:noFill/>
        </p:spPr>
        <p:txBody>
          <a:bodyPr lIns="171428" tIns="171428" rIns="171428" bIns="171428" anchor="ctr" anchorCtr="1">
            <a:spAutoFit/>
          </a:bodyPr>
          <a:lstStyle/>
          <a:p>
            <a:pPr marL="300038" indent="-300038" fontAlgn="auto"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sz="1785" kern="0" dirty="0">
                <a:solidFill>
                  <a:srgbClr val="005BBB"/>
                </a:solidFill>
                <a:latin typeface="Work Sans Light" panose="00000400000000000000" pitchFamily="2" charset="0"/>
                <a:cs typeface="+mn-cs"/>
              </a:rPr>
              <a:t>COMPRENDRE LA SITUATION MÉTÉO :</a:t>
            </a:r>
            <a:endParaRPr lang="fr-FR" sz="1680" kern="0" dirty="0">
              <a:solidFill>
                <a:srgbClr val="001A70"/>
              </a:solidFill>
              <a:latin typeface="Work Sans Light" panose="00000400000000000000" pitchFamily="2" charset="0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787390" y="1968580"/>
            <a:ext cx="4307205" cy="452432"/>
          </a:xfrm>
          <a:prstGeom prst="rect">
            <a:avLst/>
          </a:prstGeom>
          <a:noFill/>
        </p:spPr>
        <p:txBody>
          <a:bodyPr lIns="37800" tIns="0" rIns="378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ct val="80000"/>
              <a:defRPr/>
            </a:pP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</a:rPr>
              <a:t>Choisir parmi les différentes scénarios, le plus pertinent et les incertitudes associées.</a:t>
            </a:r>
            <a:endParaRPr lang="fr-FR" sz="1470" dirty="0">
              <a:solidFill>
                <a:srgbClr val="001A7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3441" y="1948577"/>
            <a:ext cx="3848815" cy="226216"/>
          </a:xfrm>
          <a:prstGeom prst="rect">
            <a:avLst/>
          </a:prstGeom>
          <a:noFill/>
        </p:spPr>
        <p:txBody>
          <a:bodyPr lIns="37800" tIns="0" rIns="37800" bIns="0">
            <a:spAutoFit/>
          </a:bodyPr>
          <a:lstStyle/>
          <a:p>
            <a:pPr>
              <a:defRPr/>
            </a:pPr>
            <a:r>
              <a:rPr lang="fr-FR" sz="1470" kern="0" dirty="0">
                <a:solidFill>
                  <a:srgbClr val="001A70"/>
                </a:solidFill>
                <a:latin typeface="Work Sans Light" panose="00000400000000000000" pitchFamily="2" charset="0"/>
              </a:rPr>
              <a:t>Analyse des champs météo des modèles</a:t>
            </a:r>
          </a:p>
        </p:txBody>
      </p:sp>
      <p:sp>
        <p:nvSpPr>
          <p:cNvPr id="11" name="Rectangle 19"/>
          <p:cNvSpPr txBox="1">
            <a:spLocks noChangeArrowheads="1"/>
          </p:cNvSpPr>
          <p:nvPr/>
        </p:nvSpPr>
        <p:spPr>
          <a:xfrm>
            <a:off x="179388" y="79375"/>
            <a:ext cx="9271000" cy="960438"/>
          </a:xfrm>
          <a:prstGeom prst="rect">
            <a:avLst/>
          </a:prstGeom>
          <a:noFill/>
        </p:spPr>
        <p:txBody>
          <a:bodyPr lIns="102870" tIns="51435" rIns="102870" bIns="51435"/>
          <a:lstStyle/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Outils et méthodes de prévision </a:t>
            </a:r>
            <a:br>
              <a:rPr lang="fr-FR" sz="3200" cap="all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</a:br>
            <a:r>
              <a:rPr lang="fr-FR" sz="2000" cap="all" dirty="0" smtClean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Prévisions Météorologiques</a:t>
            </a:r>
            <a:endParaRPr lang="fr-FR" sz="2000" cap="all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  <a:p>
            <a:pPr defTabSz="1107796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300" b="1" kern="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1279525" y="6700838"/>
            <a:ext cx="8004175" cy="161925"/>
          </a:xfrm>
        </p:spPr>
        <p:txBody>
          <a:bodyPr/>
          <a:lstStyle/>
          <a:p>
            <a:pPr algn="r">
              <a:defRPr/>
            </a:pPr>
            <a:r>
              <a:rPr lang="fr-FR" sz="1200" dirty="0" smtClean="0"/>
              <a:t>Séminaire Risque torrentiel en montagne -   </a:t>
            </a:r>
            <a:r>
              <a:rPr lang="fr-FR" sz="1200" dirty="0"/>
              <a:t>9</a:t>
            </a:r>
            <a:r>
              <a:rPr lang="fr-FR" sz="1200" dirty="0" smtClean="0"/>
              <a:t> Novembre 2020</a:t>
            </a:r>
            <a:endParaRPr lang="fr-FR" sz="1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763" y="4913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1928"/>
      </p:ext>
    </p:extLst>
  </p:cSld>
  <p:clrMapOvr>
    <a:masterClrMapping/>
  </p:clrMapOvr>
  <p:transition advTm="15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EDF_PPT2007_Bleu_fonc___avec_photo_v1">
  <a:themeElements>
    <a:clrScheme name="EDF_Couleurs">
      <a:dk1>
        <a:srgbClr val="7F7F7F"/>
      </a:dk1>
      <a:lt1>
        <a:srgbClr val="FFFFFF"/>
      </a:lt1>
      <a:dk2>
        <a:srgbClr val="474747"/>
      </a:dk2>
      <a:lt2>
        <a:srgbClr val="FFFFFF"/>
      </a:lt2>
      <a:accent1>
        <a:srgbClr val="FE5815"/>
      </a:accent1>
      <a:accent2>
        <a:srgbClr val="FFA02F"/>
      </a:accent2>
      <a:accent3>
        <a:srgbClr val="C4D600"/>
      </a:accent3>
      <a:accent4>
        <a:srgbClr val="509E2F"/>
      </a:accent4>
      <a:accent5>
        <a:srgbClr val="005BBB"/>
      </a:accent5>
      <a:accent6>
        <a:srgbClr val="001A70"/>
      </a:accent6>
      <a:hlink>
        <a:srgbClr val="005BBB"/>
      </a:hlink>
      <a:folHlink>
        <a:srgbClr val="001A7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09E2F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509E2F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6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5938</TotalTime>
  <Words>1134</Words>
  <Application>Microsoft Office PowerPoint</Application>
  <PresentationFormat>Personnalisé</PresentationFormat>
  <Paragraphs>244</Paragraphs>
  <Slides>22</Slides>
  <Notes>6</Notes>
  <HiddenSlides>0</HiddenSlides>
  <MMClips>22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5" baseType="lpstr">
      <vt:lpstr>Arial</vt:lpstr>
      <vt:lpstr>Arial Narrow</vt:lpstr>
      <vt:lpstr>Calibri</vt:lpstr>
      <vt:lpstr>Courier New</vt:lpstr>
      <vt:lpstr>Frutiger Bold</vt:lpstr>
      <vt:lpstr>Frutiger Roman</vt:lpstr>
      <vt:lpstr>Helv</vt:lpstr>
      <vt:lpstr>Trebuchet MS</vt:lpstr>
      <vt:lpstr>Wingdings</vt:lpstr>
      <vt:lpstr>Work Sans Bold</vt:lpstr>
      <vt:lpstr>Work Sans Light</vt:lpstr>
      <vt:lpstr>Work Sans SemiBold</vt:lpstr>
      <vt:lpstr>EDF_PPT2007_Bleu_fonc___avec_photo_v1</vt:lpstr>
      <vt:lpstr>Présentation PowerPoint</vt:lpstr>
      <vt:lpstr>Surveillance et prévisions à EDF  enjeux – aide à la décision</vt:lpstr>
      <vt:lpstr>Surveillance et prévisions à EDF Organisation</vt:lpstr>
      <vt:lpstr>Surveillance et prévisions à EDF  Périmètre d’activité par horizon de temps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D78751</dc:creator>
  <cp:lastModifiedBy>BELLEVILLE Arnaud</cp:lastModifiedBy>
  <cp:revision>558</cp:revision>
  <dcterms:created xsi:type="dcterms:W3CDTF">2013-01-30T09:50:12Z</dcterms:created>
  <dcterms:modified xsi:type="dcterms:W3CDTF">2020-12-08T20:13:59Z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st">
    <vt:lpwstr>Test OK</vt:lpwstr>
  </property>
</Properties>
</file>